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6"/>
  </p:notesMasterIdLst>
  <p:sldIdLst>
    <p:sldId id="454" r:id="rId2"/>
    <p:sldId id="455" r:id="rId3"/>
    <p:sldId id="507" r:id="rId4"/>
    <p:sldId id="456" r:id="rId5"/>
    <p:sldId id="457" r:id="rId6"/>
    <p:sldId id="458" r:id="rId7"/>
    <p:sldId id="459" r:id="rId8"/>
    <p:sldId id="460" r:id="rId9"/>
    <p:sldId id="461" r:id="rId10"/>
    <p:sldId id="462" r:id="rId11"/>
    <p:sldId id="463" r:id="rId12"/>
    <p:sldId id="464" r:id="rId13"/>
    <p:sldId id="465" r:id="rId14"/>
    <p:sldId id="508" r:id="rId15"/>
    <p:sldId id="510" r:id="rId16"/>
    <p:sldId id="511" r:id="rId17"/>
    <p:sldId id="512" r:id="rId18"/>
    <p:sldId id="513" r:id="rId19"/>
    <p:sldId id="466" r:id="rId20"/>
    <p:sldId id="467" r:id="rId21"/>
    <p:sldId id="468" r:id="rId22"/>
    <p:sldId id="469" r:id="rId23"/>
    <p:sldId id="470" r:id="rId24"/>
    <p:sldId id="496" r:id="rId25"/>
    <p:sldId id="471" r:id="rId26"/>
    <p:sldId id="472" r:id="rId27"/>
    <p:sldId id="473" r:id="rId28"/>
    <p:sldId id="474" r:id="rId29"/>
    <p:sldId id="475" r:id="rId30"/>
    <p:sldId id="486" r:id="rId31"/>
    <p:sldId id="487" r:id="rId32"/>
    <p:sldId id="488" r:id="rId33"/>
    <p:sldId id="490" r:id="rId34"/>
    <p:sldId id="492" r:id="rId35"/>
    <p:sldId id="493" r:id="rId36"/>
    <p:sldId id="494" r:id="rId37"/>
    <p:sldId id="495" r:id="rId38"/>
    <p:sldId id="320" r:id="rId39"/>
    <p:sldId id="321" r:id="rId40"/>
    <p:sldId id="322" r:id="rId41"/>
    <p:sldId id="323" r:id="rId42"/>
    <p:sldId id="324" r:id="rId43"/>
    <p:sldId id="489" r:id="rId44"/>
    <p:sldId id="379"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506"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78" r:id="rId99"/>
    <p:sldId id="439" r:id="rId100"/>
    <p:sldId id="440" r:id="rId101"/>
    <p:sldId id="441" r:id="rId102"/>
    <p:sldId id="442" r:id="rId103"/>
    <p:sldId id="443" r:id="rId104"/>
    <p:sldId id="444" r:id="rId105"/>
    <p:sldId id="445" r:id="rId106"/>
    <p:sldId id="446" r:id="rId107"/>
    <p:sldId id="447" r:id="rId108"/>
    <p:sldId id="516" r:id="rId109"/>
    <p:sldId id="448" r:id="rId110"/>
    <p:sldId id="388" r:id="rId111"/>
    <p:sldId id="389" r:id="rId112"/>
    <p:sldId id="390" r:id="rId113"/>
    <p:sldId id="391" r:id="rId114"/>
    <p:sldId id="392" r:id="rId115"/>
    <p:sldId id="393" r:id="rId116"/>
    <p:sldId id="394" r:id="rId117"/>
    <p:sldId id="395" r:id="rId118"/>
    <p:sldId id="396" r:id="rId119"/>
    <p:sldId id="397" r:id="rId120"/>
    <p:sldId id="398" r:id="rId121"/>
    <p:sldId id="399" r:id="rId122"/>
    <p:sldId id="400" r:id="rId123"/>
    <p:sldId id="401" r:id="rId124"/>
    <p:sldId id="402" r:id="rId125"/>
    <p:sldId id="403" r:id="rId126"/>
    <p:sldId id="436" r:id="rId127"/>
    <p:sldId id="404" r:id="rId128"/>
    <p:sldId id="405" r:id="rId129"/>
    <p:sldId id="406" r:id="rId130"/>
    <p:sldId id="407" r:id="rId131"/>
    <p:sldId id="408" r:id="rId132"/>
    <p:sldId id="450" r:id="rId133"/>
    <p:sldId id="409" r:id="rId134"/>
    <p:sldId id="410" r:id="rId135"/>
    <p:sldId id="411" r:id="rId136"/>
    <p:sldId id="449" r:id="rId137"/>
    <p:sldId id="413" r:id="rId138"/>
    <p:sldId id="451" r:id="rId139"/>
    <p:sldId id="452" r:id="rId140"/>
    <p:sldId id="502" r:id="rId141"/>
    <p:sldId id="515" r:id="rId142"/>
    <p:sldId id="453" r:id="rId143"/>
    <p:sldId id="504" r:id="rId144"/>
    <p:sldId id="503" r:id="rId145"/>
    <p:sldId id="514" r:id="rId146"/>
    <p:sldId id="438" r:id="rId147"/>
    <p:sldId id="414" r:id="rId148"/>
    <p:sldId id="415" r:id="rId149"/>
    <p:sldId id="416" r:id="rId150"/>
    <p:sldId id="417" r:id="rId151"/>
    <p:sldId id="418" r:id="rId152"/>
    <p:sldId id="419" r:id="rId153"/>
    <p:sldId id="483" r:id="rId154"/>
    <p:sldId id="484" r:id="rId155"/>
    <p:sldId id="485" r:id="rId156"/>
    <p:sldId id="420" r:id="rId157"/>
    <p:sldId id="421"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501" r:id="rId173"/>
    <p:sldId id="505" r:id="rId174"/>
    <p:sldId id="381" r:id="rId175"/>
    <p:sldId id="382" r:id="rId176"/>
    <p:sldId id="383" r:id="rId177"/>
    <p:sldId id="384" r:id="rId178"/>
    <p:sldId id="385" r:id="rId179"/>
    <p:sldId id="386" r:id="rId180"/>
    <p:sldId id="387" r:id="rId181"/>
    <p:sldId id="257" r:id="rId182"/>
    <p:sldId id="258" r:id="rId183"/>
    <p:sldId id="259" r:id="rId184"/>
    <p:sldId id="260" r:id="rId185"/>
    <p:sldId id="261" r:id="rId186"/>
    <p:sldId id="476" r:id="rId187"/>
    <p:sldId id="262" r:id="rId188"/>
    <p:sldId id="264" r:id="rId189"/>
    <p:sldId id="265" r:id="rId190"/>
    <p:sldId id="266" r:id="rId191"/>
    <p:sldId id="498" r:id="rId192"/>
    <p:sldId id="499" r:id="rId193"/>
    <p:sldId id="500" r:id="rId194"/>
    <p:sldId id="267" r:id="rId195"/>
    <p:sldId id="268" r:id="rId196"/>
    <p:sldId id="477" r:id="rId197"/>
    <p:sldId id="478" r:id="rId198"/>
    <p:sldId id="479" r:id="rId199"/>
    <p:sldId id="480" r:id="rId200"/>
    <p:sldId id="481" r:id="rId201"/>
    <p:sldId id="482" r:id="rId202"/>
    <p:sldId id="270" r:id="rId203"/>
    <p:sldId id="271" r:id="rId204"/>
    <p:sldId id="272" r:id="rId205"/>
    <p:sldId id="273" r:id="rId206"/>
    <p:sldId id="274" r:id="rId207"/>
    <p:sldId id="275" r:id="rId208"/>
    <p:sldId id="276" r:id="rId209"/>
    <p:sldId id="277" r:id="rId210"/>
    <p:sldId id="278" r:id="rId211"/>
    <p:sldId id="279" r:id="rId212"/>
    <p:sldId id="280" r:id="rId213"/>
    <p:sldId id="281" r:id="rId214"/>
    <p:sldId id="282" r:id="rId215"/>
    <p:sldId id="283" r:id="rId216"/>
    <p:sldId id="284" r:id="rId217"/>
    <p:sldId id="285" r:id="rId218"/>
    <p:sldId id="286" r:id="rId219"/>
    <p:sldId id="287" r:id="rId220"/>
    <p:sldId id="288" r:id="rId221"/>
    <p:sldId id="289" r:id="rId222"/>
    <p:sldId id="290" r:id="rId223"/>
    <p:sldId id="291" r:id="rId224"/>
    <p:sldId id="292" r:id="rId225"/>
    <p:sldId id="293" r:id="rId226"/>
    <p:sldId id="296" r:id="rId227"/>
    <p:sldId id="297" r:id="rId228"/>
    <p:sldId id="298" r:id="rId229"/>
    <p:sldId id="299" r:id="rId230"/>
    <p:sldId id="300" r:id="rId231"/>
    <p:sldId id="301" r:id="rId232"/>
    <p:sldId id="302" r:id="rId233"/>
    <p:sldId id="303" r:id="rId234"/>
    <p:sldId id="304" r:id="rId235"/>
    <p:sldId id="305" r:id="rId236"/>
    <p:sldId id="306" r:id="rId237"/>
    <p:sldId id="307" r:id="rId238"/>
    <p:sldId id="308" r:id="rId239"/>
    <p:sldId id="309" r:id="rId240"/>
    <p:sldId id="310" r:id="rId241"/>
    <p:sldId id="311" r:id="rId242"/>
    <p:sldId id="312" r:id="rId243"/>
    <p:sldId id="313" r:id="rId244"/>
    <p:sldId id="437" r:id="rId2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4A6"/>
    <a:srgbClr val="008000"/>
    <a:srgbClr val="0000FF"/>
    <a:srgbClr val="924900"/>
    <a:srgbClr val="8FB7F1"/>
    <a:srgbClr val="8181FF"/>
    <a:srgbClr val="3838FF"/>
    <a:srgbClr val="3278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35F53F0-3DD9-4DE6-B4B5-35C933B12B8E}" type="datetimeFigureOut">
              <a:rPr lang="en-US"/>
              <a:pPr>
                <a:defRPr/>
              </a:pPr>
              <a:t>4/13/2016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FE14B7-026E-4CC1-B70C-60AE0A4AC7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8C97AC6-702D-4CFD-A6C7-B853759649EE}" type="slidenum">
              <a:rPr lang="en-US" sz="1200">
                <a:latin typeface="Calibri" pitchFamily="34" charset="0"/>
              </a:rPr>
              <a:pPr algn="r"/>
              <a:t>150</a:t>
            </a:fld>
            <a:endParaRPr lang="en-US" sz="1200">
              <a:latin typeface="Calibri" pitchFamily="34" charset="0"/>
            </a:endParaRPr>
          </a:p>
        </p:txBody>
      </p:sp>
      <p:sp>
        <p:nvSpPr>
          <p:cNvPr id="257027" name="Rectangle 2"/>
          <p:cNvSpPr>
            <a:spLocks noChangeArrowheads="1" noTextEdit="1"/>
          </p:cNvSpPr>
          <p:nvPr>
            <p:ph type="sldImg"/>
          </p:nvPr>
        </p:nvSpPr>
        <p:spPr bwMode="auto">
          <a:noFill/>
          <a:ln>
            <a:solidFill>
              <a:srgbClr val="000000"/>
            </a:solidFill>
            <a:miter lim="800000"/>
            <a:headEnd/>
            <a:tailEnd/>
          </a:ln>
        </p:spPr>
      </p:sp>
      <p:sp>
        <p:nvSpPr>
          <p:cNvPr id="257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45A6CD9-C1EB-4507-A7A9-FE3BD118047F}" type="slidenum">
              <a:rPr lang="en-US" sz="1200">
                <a:latin typeface="Calibri" pitchFamily="34" charset="0"/>
              </a:rPr>
              <a:pPr algn="r"/>
              <a:t>151</a:t>
            </a:fld>
            <a:endParaRPr lang="en-US" sz="1200">
              <a:latin typeface="Calibri" pitchFamily="34" charset="0"/>
            </a:endParaRPr>
          </a:p>
        </p:txBody>
      </p:sp>
      <p:sp>
        <p:nvSpPr>
          <p:cNvPr id="258051" name="Rectangle 2"/>
          <p:cNvSpPr>
            <a:spLocks noChangeArrowheads="1" noTextEdit="1"/>
          </p:cNvSpPr>
          <p:nvPr>
            <p:ph type="sldImg"/>
          </p:nvPr>
        </p:nvSpPr>
        <p:spPr bwMode="auto">
          <a:noFill/>
          <a:ln>
            <a:solidFill>
              <a:srgbClr val="000000"/>
            </a:solidFill>
            <a:miter lim="800000"/>
            <a:headEnd/>
            <a:tailEnd/>
          </a:ln>
        </p:spPr>
      </p:sp>
      <p:sp>
        <p:nvSpPr>
          <p:cNvPr id="258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B91AD085-8904-4485-9AC2-0DA40DE32C35}" type="slidenum">
              <a:rPr lang="en-US" sz="1200">
                <a:latin typeface="Calibri" pitchFamily="34" charset="0"/>
              </a:rPr>
              <a:pPr algn="r"/>
              <a:t>152</a:t>
            </a:fld>
            <a:endParaRPr lang="en-US" sz="1200">
              <a:latin typeface="Calibri" pitchFamily="34" charset="0"/>
            </a:endParaRPr>
          </a:p>
        </p:txBody>
      </p:sp>
      <p:sp>
        <p:nvSpPr>
          <p:cNvPr id="259075" name="Rectangle 2"/>
          <p:cNvSpPr>
            <a:spLocks noChangeArrowheads="1" noTextEdit="1"/>
          </p:cNvSpPr>
          <p:nvPr>
            <p:ph type="sldImg"/>
          </p:nvPr>
        </p:nvSpPr>
        <p:spPr bwMode="auto">
          <a:noFill/>
          <a:ln>
            <a:solidFill>
              <a:srgbClr val="000000"/>
            </a:solidFill>
            <a:miter lim="800000"/>
            <a:headEnd/>
            <a:tailEnd/>
          </a:ln>
        </p:spPr>
      </p:sp>
      <p:sp>
        <p:nvSpPr>
          <p:cNvPr id="259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926B277-2FBC-431D-8B7E-512C3A2A8D6E}" type="slidenum">
              <a:rPr lang="en-US" sz="1200">
                <a:latin typeface="Calibri" pitchFamily="34" charset="0"/>
              </a:rPr>
              <a:pPr algn="r"/>
              <a:t>156</a:t>
            </a:fld>
            <a:endParaRPr lang="en-US" sz="1200">
              <a:latin typeface="Calibri" pitchFamily="34" charset="0"/>
            </a:endParaRPr>
          </a:p>
        </p:txBody>
      </p:sp>
      <p:sp>
        <p:nvSpPr>
          <p:cNvPr id="260099" name="Rectangle 2"/>
          <p:cNvSpPr>
            <a:spLocks noChangeArrowheads="1" noTextEdit="1"/>
          </p:cNvSpPr>
          <p:nvPr>
            <p:ph type="sldImg"/>
          </p:nvPr>
        </p:nvSpPr>
        <p:spPr bwMode="auto">
          <a:noFill/>
          <a:ln>
            <a:solidFill>
              <a:srgbClr val="000000"/>
            </a:solidFill>
            <a:miter lim="800000"/>
            <a:headEnd/>
            <a:tailEnd/>
          </a:ln>
        </p:spPr>
      </p:sp>
      <p:sp>
        <p:nvSpPr>
          <p:cNvPr id="260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0830ABC-089F-4EEA-AED1-138B3BE6D073}" type="slidenum">
              <a:rPr lang="en-US" sz="1200">
                <a:latin typeface="Calibri" pitchFamily="34" charset="0"/>
              </a:rPr>
              <a:pPr algn="r"/>
              <a:t>157</a:t>
            </a:fld>
            <a:endParaRPr lang="en-US" sz="1200">
              <a:latin typeface="Calibri" pitchFamily="34" charset="0"/>
            </a:endParaRPr>
          </a:p>
        </p:txBody>
      </p:sp>
      <p:sp>
        <p:nvSpPr>
          <p:cNvPr id="261123" name="Rectangle 2"/>
          <p:cNvSpPr>
            <a:spLocks noChangeArrowheads="1" noTextEdit="1"/>
          </p:cNvSpPr>
          <p:nvPr>
            <p:ph type="sldImg"/>
          </p:nvPr>
        </p:nvSpPr>
        <p:spPr bwMode="auto">
          <a:noFill/>
          <a:ln>
            <a:solidFill>
              <a:srgbClr val="000000"/>
            </a:solidFill>
            <a:miter lim="800000"/>
            <a:headEnd/>
            <a:tailEnd/>
          </a:ln>
        </p:spPr>
      </p:sp>
      <p:sp>
        <p:nvSpPr>
          <p:cNvPr id="261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45FF072-21A0-4988-BBDA-2569C06AF491}" type="slidenum">
              <a:rPr lang="en-US" sz="1200">
                <a:latin typeface="Calibri" pitchFamily="34" charset="0"/>
              </a:rPr>
              <a:pPr algn="r"/>
              <a:t>158</a:t>
            </a:fld>
            <a:endParaRPr lang="en-US" sz="1200">
              <a:latin typeface="Calibri" pitchFamily="34" charset="0"/>
            </a:endParaRPr>
          </a:p>
        </p:txBody>
      </p:sp>
      <p:sp>
        <p:nvSpPr>
          <p:cNvPr id="262147" name="Rectangle 2"/>
          <p:cNvSpPr>
            <a:spLocks noChangeArrowheads="1" noTextEdit="1"/>
          </p:cNvSpPr>
          <p:nvPr>
            <p:ph type="sldImg"/>
          </p:nvPr>
        </p:nvSpPr>
        <p:spPr bwMode="auto">
          <a:noFill/>
          <a:ln>
            <a:solidFill>
              <a:srgbClr val="000000"/>
            </a:solidFill>
            <a:miter lim="800000"/>
            <a:headEnd/>
            <a:tailEnd/>
          </a:ln>
        </p:spPr>
      </p:sp>
      <p:sp>
        <p:nvSpPr>
          <p:cNvPr id="262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6CB3967-B9C7-463D-8524-4BEE5B88DF99}" type="slidenum">
              <a:rPr lang="en-US" sz="1200">
                <a:latin typeface="Calibri" pitchFamily="34" charset="0"/>
              </a:rPr>
              <a:pPr algn="r"/>
              <a:t>159</a:t>
            </a:fld>
            <a:endParaRPr lang="en-US" sz="1200">
              <a:latin typeface="Calibri" pitchFamily="34" charset="0"/>
            </a:endParaRPr>
          </a:p>
        </p:txBody>
      </p:sp>
      <p:sp>
        <p:nvSpPr>
          <p:cNvPr id="263171" name="Rectangle 2"/>
          <p:cNvSpPr>
            <a:spLocks noChangeArrowheads="1" noTextEdit="1"/>
          </p:cNvSpPr>
          <p:nvPr>
            <p:ph type="sldImg"/>
          </p:nvPr>
        </p:nvSpPr>
        <p:spPr bwMode="auto">
          <a:noFill/>
          <a:ln>
            <a:solidFill>
              <a:srgbClr val="000000"/>
            </a:solidFill>
            <a:miter lim="800000"/>
            <a:headEnd/>
            <a:tailEnd/>
          </a:ln>
        </p:spPr>
      </p:sp>
      <p:sp>
        <p:nvSpPr>
          <p:cNvPr id="263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240969-6B6D-4793-91FD-042AAC51C559}" type="datetimeFigureOut">
              <a:rPr lang="en-US"/>
              <a:pPr>
                <a:defRPr/>
              </a:pPr>
              <a:t>4/13/2016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04E06E-E820-4E1C-9604-B41AA9371E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89C619-16B2-4AB7-AE9F-82F63242B763}" type="datetimeFigureOut">
              <a:rPr lang="en-US"/>
              <a:pPr>
                <a:defRPr/>
              </a:pPr>
              <a:t>4/13/2016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203F60-6694-443A-A979-CD59E9AE10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C45DCB-9679-4B58-AA61-6124D315DD03}" type="datetimeFigureOut">
              <a:rPr lang="en-US"/>
              <a:pPr>
                <a:defRPr/>
              </a:pPr>
              <a:t>4/13/2016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0F9983-5E54-4F41-94CE-A3AA933BB6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A700A0-4AF6-4EEA-A29C-AE013F2A7345}" type="datetimeFigureOut">
              <a:rPr lang="en-US"/>
              <a:pPr>
                <a:defRPr/>
              </a:pPr>
              <a:t>4/13/2016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0C58CE-57C2-4333-AF39-F49176BB8D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89873D-3DEF-420B-9B80-7B2D5D133662}" type="datetimeFigureOut">
              <a:rPr lang="en-US"/>
              <a:pPr>
                <a:defRPr/>
              </a:pPr>
              <a:t>4/13/2016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FC0C0-5748-405B-AEAD-534AEBA421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453D7C-EEED-4CCB-8A20-643840B307C0}" type="datetimeFigureOut">
              <a:rPr lang="en-US"/>
              <a:pPr>
                <a:defRPr/>
              </a:pPr>
              <a:t>4/13/2016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A3B2F3-45FF-428C-9443-357FADE8ED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A981FD-E43C-43FE-9F9C-AD2456F1B6F0}" type="datetimeFigureOut">
              <a:rPr lang="en-US"/>
              <a:pPr>
                <a:defRPr/>
              </a:pPr>
              <a:t>4/13/2016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6E0524-7C70-4AEB-9857-E1DDD532BA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B8BEB1-8639-48D1-915A-A3BC610CE6BF}" type="datetimeFigureOut">
              <a:rPr lang="en-US"/>
              <a:pPr>
                <a:defRPr/>
              </a:pPr>
              <a:t>4/13/2016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4DACF5-64D0-4B25-A9DC-9B361000B9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FB0827-2738-4FCA-BBB1-FA32A3844471}" type="datetimeFigureOut">
              <a:rPr lang="en-US"/>
              <a:pPr>
                <a:defRPr/>
              </a:pPr>
              <a:t>4/13/2016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DBBECB-7798-41BA-B037-D968AF4518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946AC9-12AE-4580-8477-13B9476691D4}" type="datetimeFigureOut">
              <a:rPr lang="en-US"/>
              <a:pPr>
                <a:defRPr/>
              </a:pPr>
              <a:t>4/13/2016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D1A3E9-AC73-4D15-8009-0A8A8C4287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B21A90-BF59-4708-BAEF-F0D48D91F2A7}" type="datetimeFigureOut">
              <a:rPr lang="en-US"/>
              <a:pPr>
                <a:defRPr/>
              </a:pPr>
              <a:t>4/13/2016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861FC8-1877-429F-AC96-6FE4499B39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DBDA107-9A07-450B-A9C7-A528A551157F}" type="datetimeFigureOut">
              <a:rPr lang="en-US"/>
              <a:pPr>
                <a:defRPr/>
              </a:pPr>
              <a:t>4/13/2016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CAF5B33-6BF8-47FB-A9E7-D69683AF3F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radar.weather.gov/ridge/radar_lite.php?rid=ABR&amp;product=NCR&amp;loop=yes" TargetMode="Externa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radar.weather.gov/ridge/radar_lite.php?rid=SHV&amp;product=N0V&amp;loop=yes" TargetMode="Externa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radar.weather.gov/ridge/radar_lite.php?rid=SHV&amp;product=N0V&amp;loop=yes" TargetMode="Externa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radar.weather.gov/ridge/radar_lite.php?rid=DYX&amp;product=N0V&amp;loop=yes" TargetMode="Externa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radar.weather.gov/ridge/radar_lite.php?rid=PDT&amp;product=NCR&amp;loop=yes"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hyperlink" Target="http://adds.aviationweather.gov/ra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radar.weather.gov/ridge/radar_lite.php?rid=FWS&amp;product=NCR&amp;loop=yes" TargetMode="Externa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radar.weather.gov/ridge/radar_lite.php?rid=HGX&amp;product=N0R&amp;loop=yes" TargetMode="Externa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radar.weather.gov/ridge/radar_lite.php?rid=DYX&amp;product=N0V&amp;loop=yes" TargetMode="Externa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aviationweather.gov/adds/satellite/" TargetMode="Externa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File:3-Pointer_Altimeter.svg"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en.wikipedia.org/wiki/File:Drum-Altimeter.png"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AEF0"/>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066800" y="1128713"/>
            <a:ext cx="7391400" cy="2286000"/>
          </a:xfrm>
          <a:prstGeom prst="rect">
            <a:avLst/>
          </a:prstGeom>
          <a:noFill/>
          <a:ln w="9525">
            <a:noFill/>
            <a:miter lim="800000"/>
            <a:headEnd/>
            <a:tailEnd/>
          </a:ln>
        </p:spPr>
        <p:txBody>
          <a:bodyPr>
            <a:spAutoFit/>
          </a:bodyPr>
          <a:lstStyle/>
          <a:p>
            <a:pPr algn="ctr" eaLnBrk="0" hangingPunct="0"/>
            <a:r>
              <a:rPr lang="en-US" sz="8000"/>
              <a:t>Review of Basic Meteorology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533400"/>
            <a:ext cx="8016875" cy="1552575"/>
          </a:xfrm>
          <a:prstGeom prst="rect">
            <a:avLst/>
          </a:prstGeom>
          <a:noFill/>
          <a:ln w="9525">
            <a:noFill/>
            <a:miter lim="800000"/>
            <a:headEnd/>
            <a:tailEnd/>
          </a:ln>
        </p:spPr>
        <p:txBody>
          <a:bodyPr>
            <a:spAutoFit/>
          </a:bodyPr>
          <a:lstStyle/>
          <a:p>
            <a:pPr eaLnBrk="0" hangingPunct="0"/>
            <a:r>
              <a:rPr lang="en-US" sz="2400">
                <a:solidFill>
                  <a:schemeClr val="bg1"/>
                </a:solidFill>
              </a:rPr>
              <a:t>As the world is round, air does not move in a direct path from higher pressure to lower pressure.  Instead, it follows a curved path as described by the Coriolis Effect, which accounts for conservation of angular momentum.</a:t>
            </a:r>
            <a:endParaRPr lang="en-US"/>
          </a:p>
        </p:txBody>
      </p:sp>
      <p:pic>
        <p:nvPicPr>
          <p:cNvPr id="15363" name="Picture 5" descr="http://www.jma.go.jp/en/gms/imgs/6/visible/1/201410220300-00.png"/>
          <p:cNvPicPr>
            <a:picLocks noChangeAspect="1" noChangeArrowheads="1"/>
          </p:cNvPicPr>
          <p:nvPr/>
        </p:nvPicPr>
        <p:blipFill>
          <a:blip r:embed="rId2" cstate="print"/>
          <a:srcRect/>
          <a:stretch>
            <a:fillRect/>
          </a:stretch>
        </p:blipFill>
        <p:spPr bwMode="auto">
          <a:xfrm>
            <a:off x="1976438" y="2057400"/>
            <a:ext cx="4729162"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07523"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07524"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07525"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07526" name="Group 6"/>
          <p:cNvGrpSpPr>
            <a:grpSpLocks/>
          </p:cNvGrpSpPr>
          <p:nvPr/>
        </p:nvGrpSpPr>
        <p:grpSpPr bwMode="auto">
          <a:xfrm>
            <a:off x="4114800" y="3962400"/>
            <a:ext cx="457200" cy="231775"/>
            <a:chOff x="2592" y="2400"/>
            <a:chExt cx="288" cy="146"/>
          </a:xfrm>
        </p:grpSpPr>
        <p:sp>
          <p:nvSpPr>
            <p:cNvPr id="107542"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07543"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07527"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07528"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07529"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07530"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07531"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07532"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07533"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07534"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07535"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07536"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07537"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07538"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07539"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07540" name="Text Box 22"/>
          <p:cNvSpPr txBox="1">
            <a:spLocks noChangeArrowheads="1"/>
          </p:cNvSpPr>
          <p:nvPr/>
        </p:nvSpPr>
        <p:spPr bwMode="auto">
          <a:xfrm>
            <a:off x="6019800" y="4114800"/>
            <a:ext cx="2819400" cy="923925"/>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The completely filled in station circle indicates OVERCAST skies</a:t>
            </a:r>
          </a:p>
        </p:txBody>
      </p:sp>
      <p:sp>
        <p:nvSpPr>
          <p:cNvPr id="107541" name="AutoShape 23"/>
          <p:cNvSpPr>
            <a:spLocks noChangeArrowheads="1"/>
          </p:cNvSpPr>
          <p:nvPr/>
        </p:nvSpPr>
        <p:spPr bwMode="auto">
          <a:xfrm rot="1561775">
            <a:off x="4748213" y="3656013"/>
            <a:ext cx="1419225" cy="309562"/>
          </a:xfrm>
          <a:prstGeom prst="leftArrow">
            <a:avLst>
              <a:gd name="adj1" fmla="val 50000"/>
              <a:gd name="adj2" fmla="val 114616"/>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08547"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08548"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08549"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08550" name="Group 6"/>
          <p:cNvGrpSpPr>
            <a:grpSpLocks/>
          </p:cNvGrpSpPr>
          <p:nvPr/>
        </p:nvGrpSpPr>
        <p:grpSpPr bwMode="auto">
          <a:xfrm>
            <a:off x="4114800" y="3962400"/>
            <a:ext cx="457200" cy="231775"/>
            <a:chOff x="2592" y="2400"/>
            <a:chExt cx="288" cy="146"/>
          </a:xfrm>
        </p:grpSpPr>
        <p:sp>
          <p:nvSpPr>
            <p:cNvPr id="108566"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08567"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08551"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08552"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08553"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08554"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08555"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08556"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08557"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08558"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08559"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08560"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08561"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08562"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08563"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08564" name="Text Box 22"/>
          <p:cNvSpPr txBox="1">
            <a:spLocks noChangeArrowheads="1"/>
          </p:cNvSpPr>
          <p:nvPr/>
        </p:nvSpPr>
        <p:spPr bwMode="auto">
          <a:xfrm>
            <a:off x="5334000" y="152400"/>
            <a:ext cx="3571875" cy="646113"/>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Winds are FROM approximately 330 degrees</a:t>
            </a:r>
          </a:p>
        </p:txBody>
      </p:sp>
      <p:sp>
        <p:nvSpPr>
          <p:cNvPr id="108565" name="AutoShape 23"/>
          <p:cNvSpPr>
            <a:spLocks noChangeArrowheads="1"/>
          </p:cNvSpPr>
          <p:nvPr/>
        </p:nvSpPr>
        <p:spPr bwMode="auto">
          <a:xfrm rot="-1991198">
            <a:off x="3733800" y="1219200"/>
            <a:ext cx="1624013" cy="228600"/>
          </a:xfrm>
          <a:prstGeom prst="leftArrow">
            <a:avLst>
              <a:gd name="adj1" fmla="val 50000"/>
              <a:gd name="adj2" fmla="val 177604"/>
            </a:avLst>
          </a:prstGeom>
          <a:solidFill>
            <a:srgbClr val="0000FF"/>
          </a:solidFill>
          <a:ln w="9525">
            <a:solidFill>
              <a:srgbClr val="0000FF"/>
            </a:solidFill>
            <a:miter lim="800000"/>
            <a:headEnd/>
            <a:tailEnd/>
          </a:ln>
        </p:spPr>
        <p:txBody>
          <a:bodyPr wrap="none" anchor="ctr"/>
          <a:lstStyle/>
          <a:p>
            <a:pPr algn="ctr"/>
            <a:endParaRPr lang="en-US">
              <a:solidFill>
                <a:schemeClr val="accent2"/>
              </a:solidFill>
              <a:latin typeface="Calibri"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09571"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09572"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09573"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09574" name="Group 6"/>
          <p:cNvGrpSpPr>
            <a:grpSpLocks/>
          </p:cNvGrpSpPr>
          <p:nvPr/>
        </p:nvGrpSpPr>
        <p:grpSpPr bwMode="auto">
          <a:xfrm>
            <a:off x="4114800" y="3962400"/>
            <a:ext cx="457200" cy="231775"/>
            <a:chOff x="2592" y="2400"/>
            <a:chExt cx="288" cy="146"/>
          </a:xfrm>
        </p:grpSpPr>
        <p:sp>
          <p:nvSpPr>
            <p:cNvPr id="109590"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09591"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09575"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09576"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09577"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09578"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09579"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09580"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09581"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09582"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09583"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09584"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09585"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09586"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09587"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09588" name="Text Box 22"/>
          <p:cNvSpPr txBox="1">
            <a:spLocks noChangeArrowheads="1"/>
          </p:cNvSpPr>
          <p:nvPr/>
        </p:nvSpPr>
        <p:spPr bwMode="auto">
          <a:xfrm>
            <a:off x="4267200" y="117475"/>
            <a:ext cx="4724400" cy="923925"/>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One long bar (10 knots) and one short bar (5 knots) means approximately 15 knots. (actually 13-17 knots)</a:t>
            </a:r>
          </a:p>
        </p:txBody>
      </p:sp>
      <p:sp>
        <p:nvSpPr>
          <p:cNvPr id="109589" name="AutoShape 23"/>
          <p:cNvSpPr>
            <a:spLocks noChangeArrowheads="1"/>
          </p:cNvSpPr>
          <p:nvPr/>
        </p:nvSpPr>
        <p:spPr bwMode="auto">
          <a:xfrm>
            <a:off x="3505200" y="685800"/>
            <a:ext cx="838200" cy="228600"/>
          </a:xfrm>
          <a:prstGeom prst="leftArrow">
            <a:avLst>
              <a:gd name="adj1" fmla="val 50000"/>
              <a:gd name="adj2" fmla="val 91667"/>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10595"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10596"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10597"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10598" name="Group 6"/>
          <p:cNvGrpSpPr>
            <a:grpSpLocks/>
          </p:cNvGrpSpPr>
          <p:nvPr/>
        </p:nvGrpSpPr>
        <p:grpSpPr bwMode="auto">
          <a:xfrm>
            <a:off x="4114800" y="3962400"/>
            <a:ext cx="457200" cy="231775"/>
            <a:chOff x="2592" y="2400"/>
            <a:chExt cx="288" cy="146"/>
          </a:xfrm>
        </p:grpSpPr>
        <p:sp>
          <p:nvSpPr>
            <p:cNvPr id="110616"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10617"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10599"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10600"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10601"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10602"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10603"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10604"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10605"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10606"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10607"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10608"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10609"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10610"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10611"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10612" name="Text Box 22"/>
          <p:cNvSpPr txBox="1">
            <a:spLocks noChangeArrowheads="1"/>
          </p:cNvSpPr>
          <p:nvPr/>
        </p:nvSpPr>
        <p:spPr bwMode="auto">
          <a:xfrm>
            <a:off x="381000" y="727075"/>
            <a:ext cx="2209800" cy="646113"/>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Temperature in Celsius</a:t>
            </a:r>
          </a:p>
        </p:txBody>
      </p:sp>
      <p:sp>
        <p:nvSpPr>
          <p:cNvPr id="110613" name="AutoShape 23"/>
          <p:cNvSpPr>
            <a:spLocks noChangeArrowheads="1"/>
          </p:cNvSpPr>
          <p:nvPr/>
        </p:nvSpPr>
        <p:spPr bwMode="auto">
          <a:xfrm rot="2056517">
            <a:off x="1819275" y="1854200"/>
            <a:ext cx="1462088" cy="228600"/>
          </a:xfrm>
          <a:prstGeom prst="rightArrow">
            <a:avLst>
              <a:gd name="adj1" fmla="val 50000"/>
              <a:gd name="adj2" fmla="val 159896"/>
            </a:avLst>
          </a:prstGeom>
          <a:solidFill>
            <a:srgbClr val="0000FF"/>
          </a:solidFill>
          <a:ln w="9525">
            <a:solidFill>
              <a:srgbClr val="0000FF"/>
            </a:solidFill>
            <a:miter lim="800000"/>
            <a:headEnd/>
            <a:tailEnd/>
          </a:ln>
        </p:spPr>
        <p:txBody>
          <a:bodyPr wrap="none" anchor="ctr"/>
          <a:lstStyle/>
          <a:p>
            <a:pPr algn="ctr"/>
            <a:endParaRPr lang="en-US">
              <a:solidFill>
                <a:schemeClr val="accent2"/>
              </a:solidFill>
              <a:latin typeface="Calibri" pitchFamily="34" charset="0"/>
            </a:endParaRPr>
          </a:p>
        </p:txBody>
      </p:sp>
      <p:sp>
        <p:nvSpPr>
          <p:cNvPr id="110614" name="Text Box 24"/>
          <p:cNvSpPr txBox="1">
            <a:spLocks noChangeArrowheads="1"/>
          </p:cNvSpPr>
          <p:nvPr/>
        </p:nvSpPr>
        <p:spPr bwMode="auto">
          <a:xfrm>
            <a:off x="304800" y="4114800"/>
            <a:ext cx="1752600" cy="646113"/>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Dew Point in Celsius</a:t>
            </a:r>
          </a:p>
        </p:txBody>
      </p:sp>
      <p:sp>
        <p:nvSpPr>
          <p:cNvPr id="110615" name="AutoShape 25"/>
          <p:cNvSpPr>
            <a:spLocks noChangeArrowheads="1"/>
          </p:cNvSpPr>
          <p:nvPr/>
        </p:nvSpPr>
        <p:spPr bwMode="auto">
          <a:xfrm rot="-1081653">
            <a:off x="1890713" y="3884613"/>
            <a:ext cx="1155700" cy="228600"/>
          </a:xfrm>
          <a:prstGeom prst="rightArrow">
            <a:avLst>
              <a:gd name="adj1" fmla="val 50000"/>
              <a:gd name="adj2" fmla="val 126389"/>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11619"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11620"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11621"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11622" name="Group 6"/>
          <p:cNvGrpSpPr>
            <a:grpSpLocks/>
          </p:cNvGrpSpPr>
          <p:nvPr/>
        </p:nvGrpSpPr>
        <p:grpSpPr bwMode="auto">
          <a:xfrm>
            <a:off x="4114800" y="3962400"/>
            <a:ext cx="457200" cy="231775"/>
            <a:chOff x="2592" y="2400"/>
            <a:chExt cx="288" cy="146"/>
          </a:xfrm>
        </p:grpSpPr>
        <p:sp>
          <p:nvSpPr>
            <p:cNvPr id="111638"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11639"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11623"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11624"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11625"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11626"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11627"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11628"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11629"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11630"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11631"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11632"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11633"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11634"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11635"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11636" name="Text Box 22"/>
          <p:cNvSpPr txBox="1">
            <a:spLocks noChangeArrowheads="1"/>
          </p:cNvSpPr>
          <p:nvPr/>
        </p:nvSpPr>
        <p:spPr bwMode="auto">
          <a:xfrm>
            <a:off x="6781800" y="422275"/>
            <a:ext cx="2209800" cy="2838450"/>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The tens, units, and tenths of the sea level pressure in hectopascals is plotted.  For instance, a pressure of 998.5 would be plotted as 985 and a pressure of 1013.2 would be plotted as 132.</a:t>
            </a:r>
          </a:p>
        </p:txBody>
      </p:sp>
      <p:sp>
        <p:nvSpPr>
          <p:cNvPr id="111637" name="AutoShape 23"/>
          <p:cNvSpPr>
            <a:spLocks noChangeArrowheads="1"/>
          </p:cNvSpPr>
          <p:nvPr/>
        </p:nvSpPr>
        <p:spPr bwMode="auto">
          <a:xfrm rot="-1220646">
            <a:off x="5257800" y="1905000"/>
            <a:ext cx="1438275" cy="228600"/>
          </a:xfrm>
          <a:prstGeom prst="leftArrow">
            <a:avLst>
              <a:gd name="adj1" fmla="val 50000"/>
              <a:gd name="adj2" fmla="val 157292"/>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12643"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12644"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12645"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12646" name="Group 6"/>
          <p:cNvGrpSpPr>
            <a:grpSpLocks/>
          </p:cNvGrpSpPr>
          <p:nvPr/>
        </p:nvGrpSpPr>
        <p:grpSpPr bwMode="auto">
          <a:xfrm>
            <a:off x="4114800" y="3962400"/>
            <a:ext cx="457200" cy="231775"/>
            <a:chOff x="2592" y="2400"/>
            <a:chExt cx="288" cy="146"/>
          </a:xfrm>
        </p:grpSpPr>
        <p:sp>
          <p:nvSpPr>
            <p:cNvPr id="112662"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12663"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12647"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12648"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12649"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12650"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12651"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12652"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12653"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12654"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12655"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12656"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12657"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12658"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12659"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12660" name="Text Box 22"/>
          <p:cNvSpPr txBox="1">
            <a:spLocks noChangeArrowheads="1"/>
          </p:cNvSpPr>
          <p:nvPr/>
        </p:nvSpPr>
        <p:spPr bwMode="auto">
          <a:xfrm>
            <a:off x="6553200" y="1447800"/>
            <a:ext cx="2590800" cy="2563813"/>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The amount of pressure change during the previous three hours and pressure tendency.  In this example, the pressure is 0.8 hectopascals lower than three hours ago, rising first then falling. </a:t>
            </a:r>
          </a:p>
        </p:txBody>
      </p:sp>
      <p:sp>
        <p:nvSpPr>
          <p:cNvPr id="112661" name="AutoShape 23"/>
          <p:cNvSpPr>
            <a:spLocks noChangeArrowheads="1"/>
          </p:cNvSpPr>
          <p:nvPr/>
        </p:nvSpPr>
        <p:spPr bwMode="auto">
          <a:xfrm rot="-1046009">
            <a:off x="5791200" y="2590800"/>
            <a:ext cx="762000" cy="228600"/>
          </a:xfrm>
          <a:prstGeom prst="leftArrow">
            <a:avLst>
              <a:gd name="adj1" fmla="val 50000"/>
              <a:gd name="adj2" fmla="val 83333"/>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13667"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13668"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13669"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13670" name="Group 6"/>
          <p:cNvGrpSpPr>
            <a:grpSpLocks/>
          </p:cNvGrpSpPr>
          <p:nvPr/>
        </p:nvGrpSpPr>
        <p:grpSpPr bwMode="auto">
          <a:xfrm>
            <a:off x="4114800" y="3962400"/>
            <a:ext cx="457200" cy="231775"/>
            <a:chOff x="2592" y="2400"/>
            <a:chExt cx="288" cy="146"/>
          </a:xfrm>
        </p:grpSpPr>
        <p:sp>
          <p:nvSpPr>
            <p:cNvPr id="113686"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13687"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13671"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13672"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13673"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13674"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13675"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13676"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13677"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13678"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13679"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13680"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13681"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13682"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13683"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13684" name="Text Box 22"/>
          <p:cNvSpPr txBox="1">
            <a:spLocks noChangeArrowheads="1"/>
          </p:cNvSpPr>
          <p:nvPr/>
        </p:nvSpPr>
        <p:spPr bwMode="auto">
          <a:xfrm>
            <a:off x="0" y="1143000"/>
            <a:ext cx="2057400" cy="2032000"/>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Visibility in statute miles and present weather.  In this example, visibility is two and a half miles, with a Tornado on station.</a:t>
            </a:r>
          </a:p>
        </p:txBody>
      </p:sp>
      <p:sp>
        <p:nvSpPr>
          <p:cNvPr id="113685" name="AutoShape 23"/>
          <p:cNvSpPr>
            <a:spLocks noChangeArrowheads="1"/>
          </p:cNvSpPr>
          <p:nvPr/>
        </p:nvSpPr>
        <p:spPr bwMode="auto">
          <a:xfrm>
            <a:off x="1905000" y="3048000"/>
            <a:ext cx="609600" cy="228600"/>
          </a:xfrm>
          <a:prstGeom prst="rightArrow">
            <a:avLst>
              <a:gd name="adj1" fmla="val 50000"/>
              <a:gd name="adj2" fmla="val 66667"/>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14691"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14692"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14693"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14694" name="Group 6"/>
          <p:cNvGrpSpPr>
            <a:grpSpLocks/>
          </p:cNvGrpSpPr>
          <p:nvPr/>
        </p:nvGrpSpPr>
        <p:grpSpPr bwMode="auto">
          <a:xfrm>
            <a:off x="4114800" y="3962400"/>
            <a:ext cx="457200" cy="231775"/>
            <a:chOff x="2592" y="2400"/>
            <a:chExt cx="288" cy="146"/>
          </a:xfrm>
        </p:grpSpPr>
        <p:sp>
          <p:nvSpPr>
            <p:cNvPr id="114710"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14711"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14695"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14696"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14697"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14698"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14699"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14700"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14701"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14702"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14703"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14704"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14705"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14706"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14707"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14708" name="Text Box 22"/>
          <p:cNvSpPr txBox="1">
            <a:spLocks noChangeArrowheads="1"/>
          </p:cNvSpPr>
          <p:nvPr/>
        </p:nvSpPr>
        <p:spPr bwMode="auto">
          <a:xfrm>
            <a:off x="5867400" y="4079875"/>
            <a:ext cx="3276600" cy="1465263"/>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The cloud type in the lower etage is shown below the station circle, with middle and high etage clouds shown above the station circle</a:t>
            </a:r>
          </a:p>
        </p:txBody>
      </p:sp>
      <p:sp>
        <p:nvSpPr>
          <p:cNvPr id="114709" name="AutoShape 23"/>
          <p:cNvSpPr>
            <a:spLocks noChangeArrowheads="1"/>
          </p:cNvSpPr>
          <p:nvPr/>
        </p:nvSpPr>
        <p:spPr bwMode="auto">
          <a:xfrm rot="502346">
            <a:off x="4648200" y="4114800"/>
            <a:ext cx="1371600" cy="228600"/>
          </a:xfrm>
          <a:prstGeom prst="leftArrow">
            <a:avLst>
              <a:gd name="adj1" fmla="val 50000"/>
              <a:gd name="adj2" fmla="val 150000"/>
            </a:avLst>
          </a:prstGeom>
          <a:solidFill>
            <a:srgbClr val="0000FF"/>
          </a:solidFill>
          <a:ln w="9525">
            <a:solidFill>
              <a:srgbClr val="0000FF"/>
            </a:solidFill>
            <a:miter lim="800000"/>
            <a:headEnd/>
            <a:tailEnd/>
          </a:ln>
        </p:spPr>
        <p:txBody>
          <a:bodyPr wrap="none" anchor="ctr"/>
          <a:lstStyle/>
          <a:p>
            <a:endParaRPr lang="en-US">
              <a:solidFill>
                <a:srgbClr val="0000FF"/>
              </a:solidFill>
              <a:latin typeface="Calibri"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15715"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15716"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15717"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15718" name="Group 6"/>
          <p:cNvGrpSpPr>
            <a:grpSpLocks/>
          </p:cNvGrpSpPr>
          <p:nvPr/>
        </p:nvGrpSpPr>
        <p:grpSpPr bwMode="auto">
          <a:xfrm>
            <a:off x="4114800" y="3962400"/>
            <a:ext cx="457200" cy="231775"/>
            <a:chOff x="2592" y="2400"/>
            <a:chExt cx="288" cy="146"/>
          </a:xfrm>
        </p:grpSpPr>
        <p:sp>
          <p:nvSpPr>
            <p:cNvPr id="115734"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15735"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15719"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15720"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15721"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15722"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15723"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15724"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15725"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15726"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15727"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15728"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15729"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15730"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15731"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15732" name="Text Box 22"/>
          <p:cNvSpPr txBox="1">
            <a:spLocks noChangeArrowheads="1"/>
          </p:cNvSpPr>
          <p:nvPr/>
        </p:nvSpPr>
        <p:spPr bwMode="auto">
          <a:xfrm>
            <a:off x="5867400" y="4267200"/>
            <a:ext cx="3048000" cy="923925"/>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Cloud base height range.  (4 corresponds to a base height from 900 feet to 1900 feet.)</a:t>
            </a:r>
          </a:p>
        </p:txBody>
      </p:sp>
      <p:sp>
        <p:nvSpPr>
          <p:cNvPr id="115733" name="AutoShape 23"/>
          <p:cNvSpPr>
            <a:spLocks noChangeArrowheads="1"/>
          </p:cNvSpPr>
          <p:nvPr/>
        </p:nvSpPr>
        <p:spPr bwMode="auto">
          <a:xfrm rot="502346">
            <a:off x="4505325" y="4441825"/>
            <a:ext cx="1371600" cy="228600"/>
          </a:xfrm>
          <a:prstGeom prst="leftArrow">
            <a:avLst>
              <a:gd name="adj1" fmla="val 50000"/>
              <a:gd name="adj2" fmla="val 150000"/>
            </a:avLst>
          </a:prstGeom>
          <a:solidFill>
            <a:srgbClr val="0000FF"/>
          </a:solidFill>
          <a:ln w="9525">
            <a:solidFill>
              <a:srgbClr val="0000FF"/>
            </a:solidFill>
            <a:miter lim="800000"/>
            <a:headEnd/>
            <a:tailEnd/>
          </a:ln>
        </p:spPr>
        <p:txBody>
          <a:bodyPr wrap="none" anchor="ctr"/>
          <a:lstStyle/>
          <a:p>
            <a:endParaRPr lang="en-US">
              <a:solidFill>
                <a:srgbClr val="0000FF"/>
              </a:solidFill>
              <a:latin typeface="Calibri"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16739"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16740"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16741"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16742" name="Group 6"/>
          <p:cNvGrpSpPr>
            <a:grpSpLocks/>
          </p:cNvGrpSpPr>
          <p:nvPr/>
        </p:nvGrpSpPr>
        <p:grpSpPr bwMode="auto">
          <a:xfrm>
            <a:off x="4114800" y="3962400"/>
            <a:ext cx="457200" cy="231775"/>
            <a:chOff x="2592" y="2400"/>
            <a:chExt cx="288" cy="146"/>
          </a:xfrm>
        </p:grpSpPr>
        <p:sp>
          <p:nvSpPr>
            <p:cNvPr id="116758"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16759"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16743"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16744"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16745"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16746"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16747"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16748"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16749"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16750"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16751"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16752"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16753"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16754"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16755"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16756" name="Text Box 22"/>
          <p:cNvSpPr txBox="1">
            <a:spLocks noChangeArrowheads="1"/>
          </p:cNvSpPr>
          <p:nvPr/>
        </p:nvSpPr>
        <p:spPr bwMode="auto">
          <a:xfrm>
            <a:off x="152400" y="4800600"/>
            <a:ext cx="2590800" cy="1200150"/>
          </a:xfrm>
          <a:prstGeom prst="rect">
            <a:avLst/>
          </a:prstGeom>
          <a:noFill/>
          <a:ln w="9525">
            <a:noFill/>
            <a:miter lim="800000"/>
            <a:headEnd/>
            <a:tailEnd/>
          </a:ln>
        </p:spPr>
        <p:txBody>
          <a:bodyPr>
            <a:spAutoFit/>
          </a:bodyPr>
          <a:lstStyle/>
          <a:p>
            <a:pPr algn="ctr"/>
            <a:r>
              <a:rPr lang="en-US">
                <a:solidFill>
                  <a:schemeClr val="accent2"/>
                </a:solidFill>
                <a:latin typeface="Calibri" pitchFamily="34" charset="0"/>
              </a:rPr>
              <a:t> </a:t>
            </a:r>
            <a:r>
              <a:rPr lang="en-US">
                <a:solidFill>
                  <a:srgbClr val="0000FF"/>
                </a:solidFill>
                <a:latin typeface="Calibri" pitchFamily="34" charset="0"/>
              </a:rPr>
              <a:t>Identifier for the airport or weather station submitting the observation</a:t>
            </a:r>
          </a:p>
        </p:txBody>
      </p:sp>
      <p:sp>
        <p:nvSpPr>
          <p:cNvPr id="116757" name="AutoShape 23"/>
          <p:cNvSpPr>
            <a:spLocks noChangeArrowheads="1"/>
          </p:cNvSpPr>
          <p:nvPr/>
        </p:nvSpPr>
        <p:spPr bwMode="auto">
          <a:xfrm>
            <a:off x="2743200" y="5029200"/>
            <a:ext cx="762000" cy="152400"/>
          </a:xfrm>
          <a:prstGeom prst="rightArrow">
            <a:avLst>
              <a:gd name="adj1" fmla="val 50000"/>
              <a:gd name="adj2" fmla="val 125000"/>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41325" y="366713"/>
            <a:ext cx="8169275" cy="3786187"/>
          </a:xfrm>
          <a:prstGeom prst="rect">
            <a:avLst/>
          </a:prstGeom>
          <a:noFill/>
          <a:ln w="9525">
            <a:noFill/>
            <a:miter lim="800000"/>
            <a:headEnd/>
            <a:tailEnd/>
          </a:ln>
        </p:spPr>
        <p:txBody>
          <a:bodyPr>
            <a:spAutoFit/>
          </a:bodyPr>
          <a:lstStyle/>
          <a:p>
            <a:pPr eaLnBrk="0" hangingPunct="0"/>
            <a:r>
              <a:rPr lang="en-US" sz="2000"/>
              <a:t>At the equator, the earth rotates at approximately 900 knots.  (360 degrees* 60 nautical miles per degree divided by 24 hours in a day, with a correction of less than a degree per day due to the Earth’s rotation around the sun.)  At any other latitude, the speed of rotation is approximately 900 knots * the cosine of the latitude.  Thus, as a particle (or air mass) moves away from the Equator, it will be travelling faster than the underlying Earth, and appear to move toward the east of its intended path, and, as a particle (or air mass) moves toward the Equator, it will be moving slower than the underlying Earth, and appear to move toward the west of its otherwise expected path.  Both of these cases result in an apparent deflection to the right in the northern hemisphere, and to the left in the southern hemisphere.</a:t>
            </a:r>
          </a:p>
        </p:txBody>
      </p:sp>
      <p:sp>
        <p:nvSpPr>
          <p:cNvPr id="16387" name="Text Box 7"/>
          <p:cNvSpPr txBox="1">
            <a:spLocks noChangeArrowheads="1"/>
          </p:cNvSpPr>
          <p:nvPr/>
        </p:nvSpPr>
        <p:spPr bwMode="auto">
          <a:xfrm>
            <a:off x="2438400" y="4267200"/>
            <a:ext cx="4403725" cy="2032000"/>
          </a:xfrm>
          <a:prstGeom prst="rect">
            <a:avLst/>
          </a:prstGeom>
          <a:noFill/>
          <a:ln w="9525">
            <a:noFill/>
            <a:miter lim="800000"/>
            <a:headEnd/>
            <a:tailEnd/>
          </a:ln>
        </p:spPr>
        <p:txBody>
          <a:bodyPr wrap="none">
            <a:spAutoFit/>
          </a:bodyPr>
          <a:lstStyle/>
          <a:p>
            <a:pPr eaLnBrk="0" hangingPunct="0"/>
            <a:r>
              <a:rPr lang="en-US"/>
              <a:t>Pole: 0 knots</a:t>
            </a:r>
          </a:p>
          <a:p>
            <a:pPr eaLnBrk="0" hangingPunct="0"/>
            <a:r>
              <a:rPr lang="en-US"/>
              <a:t>60 Degrees: Approx. 450 knots</a:t>
            </a:r>
          </a:p>
          <a:p>
            <a:pPr eaLnBrk="0" hangingPunct="0"/>
            <a:r>
              <a:rPr lang="en-US"/>
              <a:t>45 Degrees Latitude: Approx. 636 Knots</a:t>
            </a:r>
          </a:p>
          <a:p>
            <a:pPr eaLnBrk="0" hangingPunct="0"/>
            <a:r>
              <a:rPr lang="en-US"/>
              <a:t>Shreveport: Approximately 759 Knots</a:t>
            </a:r>
          </a:p>
          <a:p>
            <a:pPr eaLnBrk="0" hangingPunct="0"/>
            <a:r>
              <a:rPr lang="en-US"/>
              <a:t>30 Degrees Latitude:  Approx. 779 Knots</a:t>
            </a:r>
          </a:p>
          <a:p>
            <a:pPr eaLnBrk="0" hangingPunct="0"/>
            <a:r>
              <a:rPr lang="en-US"/>
              <a:t>Tampa FL: Approx. 795 Knots</a:t>
            </a:r>
          </a:p>
          <a:p>
            <a:pPr eaLnBrk="0" hangingPunct="0"/>
            <a:r>
              <a:rPr lang="en-US"/>
              <a:t>Equator:  Approx. 900 kts.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95B3D7"/>
        </a:solidFill>
        <a:effectLst/>
      </p:bgPr>
    </p:bg>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447800" y="1219200"/>
            <a:ext cx="6324600" cy="3382963"/>
          </a:xfrm>
          <a:prstGeom prst="rect">
            <a:avLst/>
          </a:prstGeom>
          <a:noFill/>
          <a:ln w="9525">
            <a:noFill/>
            <a:miter lim="800000"/>
            <a:headEnd/>
            <a:tailEnd/>
          </a:ln>
        </p:spPr>
        <p:txBody>
          <a:bodyPr>
            <a:spAutoFit/>
          </a:bodyPr>
          <a:lstStyle/>
          <a:p>
            <a:pPr algn="ctr"/>
            <a:r>
              <a:rPr lang="en-US" sz="7200">
                <a:latin typeface="Calibri" pitchFamily="34" charset="0"/>
              </a:rPr>
              <a:t>Terminal Aerodrome Forecasts </a:t>
            </a:r>
            <a:endParaRPr lang="en-US">
              <a:latin typeface="Calibri"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066800" y="1143000"/>
            <a:ext cx="7254875" cy="3990975"/>
          </a:xfrm>
          <a:prstGeom prst="rect">
            <a:avLst/>
          </a:prstGeom>
          <a:noFill/>
          <a:ln w="9525">
            <a:noFill/>
            <a:miter lim="800000"/>
            <a:headEnd/>
            <a:tailEnd/>
          </a:ln>
        </p:spPr>
        <p:txBody>
          <a:bodyPr>
            <a:spAutoFit/>
          </a:bodyPr>
          <a:lstStyle/>
          <a:p>
            <a:r>
              <a:rPr lang="en-US" sz="3200">
                <a:latin typeface="Calibri" pitchFamily="34" charset="0"/>
              </a:rPr>
              <a:t>A Terminal Aerodrome Forecast (TAF) is the official forecast for an aerodrome.  TAFs are usually valid for a 24 hour period, but may be valid for a different time period.  TAFs for airports serving international traffic may be valid for a 36 hour period.  TAFs are not issued for all airfields.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3"/>
          <p:cNvSpPr txBox="1">
            <a:spLocks noChangeArrowheads="1"/>
          </p:cNvSpPr>
          <p:nvPr/>
        </p:nvSpPr>
        <p:spPr bwMode="auto">
          <a:xfrm>
            <a:off x="838200" y="1066800"/>
            <a:ext cx="7848600" cy="822325"/>
          </a:xfrm>
          <a:prstGeom prst="rect">
            <a:avLst/>
          </a:prstGeom>
          <a:noFill/>
          <a:ln w="9525">
            <a:noFill/>
            <a:miter lim="800000"/>
            <a:headEnd/>
            <a:tailEnd/>
          </a:ln>
        </p:spPr>
        <p:txBody>
          <a:bodyPr>
            <a:spAutoFit/>
          </a:bodyPr>
          <a:lstStyle/>
          <a:p>
            <a:r>
              <a:rPr lang="en-US" sz="2400">
                <a:latin typeface="Calibri" pitchFamily="34" charset="0"/>
              </a:rPr>
              <a:t>TAFs for civilian and military airports differ slightly in format, but contain much of the same information.</a:t>
            </a:r>
          </a:p>
        </p:txBody>
      </p:sp>
      <p:sp>
        <p:nvSpPr>
          <p:cNvPr id="119811" name="Text Box 1026"/>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P6SM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SKC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a:p>
            <a:endParaRPr lang="en-US" sz="2400">
              <a:latin typeface="Calibri"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026"/>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b="1">
                <a:latin typeface="Courier New" pitchFamily="49" charset="0"/>
              </a:rPr>
              <a:t>KSHV</a:t>
            </a:r>
            <a:r>
              <a:rPr lang="en-US" sz="1600">
                <a:latin typeface="Courier New" pitchFamily="49" charset="0"/>
              </a:rPr>
              <a:t> 021508Z 0215/0312 15012KT P6SM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b="1">
                <a:latin typeface="Courier New" pitchFamily="49" charset="0"/>
              </a:rPr>
              <a:t>KBAD</a:t>
            </a:r>
            <a:r>
              <a:rPr lang="en-US" sz="1600">
                <a:latin typeface="Courier New" pitchFamily="49" charset="0"/>
              </a:rPr>
              <a:t> 0215/0310 17012G18KT 9999 SKC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a:p>
            <a:endParaRPr lang="en-US" sz="2400">
              <a:latin typeface="Calibri" pitchFamily="34" charset="0"/>
            </a:endParaRPr>
          </a:p>
        </p:txBody>
      </p:sp>
      <p:sp>
        <p:nvSpPr>
          <p:cNvPr id="120835" name="Text Box 1027"/>
          <p:cNvSpPr txBox="1">
            <a:spLocks noChangeArrowheads="1"/>
          </p:cNvSpPr>
          <p:nvPr/>
        </p:nvSpPr>
        <p:spPr bwMode="auto">
          <a:xfrm>
            <a:off x="762000" y="685800"/>
            <a:ext cx="7848600" cy="1552575"/>
          </a:xfrm>
          <a:prstGeom prst="rect">
            <a:avLst/>
          </a:prstGeom>
          <a:noFill/>
          <a:ln w="9525">
            <a:noFill/>
            <a:miter lim="800000"/>
            <a:headEnd/>
            <a:tailEnd/>
          </a:ln>
        </p:spPr>
        <p:txBody>
          <a:bodyPr>
            <a:spAutoFit/>
          </a:bodyPr>
          <a:lstStyle/>
          <a:p>
            <a:r>
              <a:rPr lang="en-US" sz="2400">
                <a:latin typeface="Calibri" pitchFamily="34" charset="0"/>
              </a:rPr>
              <a:t>The first element of a TAF is the identifier of the airport or heliport to which the TAF applies.  In the examples below, the TAFS apply to Shreveport Regional Airport and Barksdale Air Force Base, respectively.</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026"/>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a:latin typeface="Courier New" pitchFamily="49" charset="0"/>
              </a:rPr>
              <a:t>KSHV </a:t>
            </a:r>
            <a:r>
              <a:rPr lang="en-US" sz="1600" b="1">
                <a:latin typeface="Courier New" pitchFamily="49" charset="0"/>
              </a:rPr>
              <a:t>021508Z</a:t>
            </a:r>
            <a:r>
              <a:rPr lang="en-US" sz="1600">
                <a:latin typeface="Courier New" pitchFamily="49" charset="0"/>
              </a:rPr>
              <a:t> 0215/0312 15012KT P6SM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SKC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a:t>
            </a:r>
            <a:r>
              <a:rPr lang="en-US" sz="1600" b="1">
                <a:latin typeface="Courier New" pitchFamily="49" charset="0"/>
              </a:rPr>
              <a:t>021525</a:t>
            </a:r>
          </a:p>
          <a:p>
            <a:endParaRPr lang="en-US" sz="2400">
              <a:latin typeface="Calibri" pitchFamily="34" charset="0"/>
            </a:endParaRPr>
          </a:p>
        </p:txBody>
      </p:sp>
      <p:sp>
        <p:nvSpPr>
          <p:cNvPr id="121859" name="Text Box 1027"/>
          <p:cNvSpPr txBox="1">
            <a:spLocks noChangeArrowheads="1"/>
          </p:cNvSpPr>
          <p:nvPr/>
        </p:nvSpPr>
        <p:spPr bwMode="auto">
          <a:xfrm>
            <a:off x="685800" y="381000"/>
            <a:ext cx="7924800" cy="1552575"/>
          </a:xfrm>
          <a:prstGeom prst="rect">
            <a:avLst/>
          </a:prstGeom>
          <a:noFill/>
          <a:ln w="9525">
            <a:noFill/>
            <a:miter lim="800000"/>
            <a:headEnd/>
            <a:tailEnd/>
          </a:ln>
        </p:spPr>
        <p:txBody>
          <a:bodyPr>
            <a:spAutoFit/>
          </a:bodyPr>
          <a:lstStyle/>
          <a:p>
            <a:r>
              <a:rPr lang="en-US" sz="2400">
                <a:latin typeface="Calibri" pitchFamily="34" charset="0"/>
              </a:rPr>
              <a:t>Civilian TAFs will include the time of issuance.  The TAF for Shreveport Regional was issued at 1508Z on the 2</a:t>
            </a:r>
            <a:r>
              <a:rPr lang="en-US" sz="2400" baseline="30000">
                <a:latin typeface="Calibri" pitchFamily="34" charset="0"/>
              </a:rPr>
              <a:t>nd</a:t>
            </a:r>
            <a:r>
              <a:rPr lang="en-US" sz="2400">
                <a:latin typeface="Calibri" pitchFamily="34" charset="0"/>
              </a:rPr>
              <a:t>.  Military TAFs may include this information at their end.  Barksdale’s TAF was issued at 1525Z on the 2</a:t>
            </a:r>
            <a:r>
              <a:rPr lang="en-US" sz="2400" baseline="30000">
                <a:latin typeface="Calibri" pitchFamily="34" charset="0"/>
              </a:rPr>
              <a:t>nd</a:t>
            </a:r>
            <a:r>
              <a:rPr lang="en-US" sz="2400">
                <a:latin typeface="Calibri" pitchFamily="34" charset="0"/>
              </a:rPr>
              <a: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533400" y="3276600"/>
            <a:ext cx="8129588" cy="2536825"/>
          </a:xfrm>
          <a:prstGeom prst="rect">
            <a:avLst/>
          </a:prstGeom>
          <a:noFill/>
          <a:ln w="9525">
            <a:noFill/>
            <a:miter lim="800000"/>
            <a:headEnd/>
            <a:tailEnd/>
          </a:ln>
        </p:spPr>
        <p:txBody>
          <a:bodyPr wrap="none">
            <a:spAutoFit/>
          </a:bodyPr>
          <a:lstStyle/>
          <a:p>
            <a:r>
              <a:rPr lang="en-US" sz="1600">
                <a:latin typeface="Courier New" pitchFamily="49" charset="0"/>
              </a:rPr>
              <a:t>KSHV 021508Z </a:t>
            </a:r>
            <a:r>
              <a:rPr lang="en-US" sz="1600" b="1">
                <a:latin typeface="Courier New" pitchFamily="49" charset="0"/>
              </a:rPr>
              <a:t>0215/0312</a:t>
            </a:r>
            <a:r>
              <a:rPr lang="en-US" sz="1600">
                <a:latin typeface="Courier New" pitchFamily="49" charset="0"/>
              </a:rPr>
              <a:t> 15012KT P6SM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a:t>
            </a:r>
            <a:r>
              <a:rPr lang="en-US" sz="1600" b="1">
                <a:latin typeface="Courier New" pitchFamily="49" charset="0"/>
              </a:rPr>
              <a:t>0215/0310</a:t>
            </a:r>
            <a:r>
              <a:rPr lang="en-US" sz="1600">
                <a:latin typeface="Courier New" pitchFamily="49" charset="0"/>
              </a:rPr>
              <a:t> 17012G18KT 9999 SKC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p:txBody>
      </p:sp>
      <p:sp>
        <p:nvSpPr>
          <p:cNvPr id="122883" name="Text Box 3"/>
          <p:cNvSpPr txBox="1">
            <a:spLocks noChangeArrowheads="1"/>
          </p:cNvSpPr>
          <p:nvPr/>
        </p:nvSpPr>
        <p:spPr bwMode="auto">
          <a:xfrm>
            <a:off x="762000" y="838200"/>
            <a:ext cx="7848600" cy="1552575"/>
          </a:xfrm>
          <a:prstGeom prst="rect">
            <a:avLst/>
          </a:prstGeom>
          <a:noFill/>
          <a:ln w="9525">
            <a:noFill/>
            <a:miter lim="800000"/>
            <a:headEnd/>
            <a:tailEnd/>
          </a:ln>
        </p:spPr>
        <p:txBody>
          <a:bodyPr>
            <a:spAutoFit/>
          </a:bodyPr>
          <a:lstStyle/>
          <a:p>
            <a:r>
              <a:rPr lang="en-US" sz="2400">
                <a:latin typeface="Calibri" pitchFamily="34" charset="0"/>
              </a:rPr>
              <a:t>The valid period of the TAF will be next.  In the examples below, the TAF for KSHV is valid from 15Z on the 2nd through 12Z on the 3rd.  The TAF for KBAD is valid from 15Z on the 2nd through 10Z on the 3rd.</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a:latin typeface="Courier New" pitchFamily="49" charset="0"/>
              </a:rPr>
              <a:t>KSHV 021508Z </a:t>
            </a:r>
            <a:r>
              <a:rPr lang="en-US" sz="1600" b="1">
                <a:latin typeface="Courier New" pitchFamily="49" charset="0"/>
              </a:rPr>
              <a:t>0215</a:t>
            </a:r>
            <a:r>
              <a:rPr lang="en-US" sz="1600">
                <a:latin typeface="Courier New" pitchFamily="49" charset="0"/>
              </a:rPr>
              <a:t>/0312 </a:t>
            </a:r>
            <a:r>
              <a:rPr lang="en-US" sz="1600" b="1">
                <a:latin typeface="Courier New" pitchFamily="49" charset="0"/>
              </a:rPr>
              <a:t>15012KT P6SM SKC</a:t>
            </a:r>
            <a:r>
              <a:rPr lang="en-US" sz="1600">
                <a:latin typeface="Courier New" pitchFamily="49" charset="0"/>
              </a:rPr>
              <a:t>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a:t>
            </a:r>
            <a:r>
              <a:rPr lang="en-US" sz="1600" b="1">
                <a:latin typeface="Courier New" pitchFamily="49" charset="0"/>
              </a:rPr>
              <a:t>0215</a:t>
            </a:r>
            <a:r>
              <a:rPr lang="en-US" sz="1600">
                <a:latin typeface="Courier New" pitchFamily="49" charset="0"/>
              </a:rPr>
              <a:t>/0310 </a:t>
            </a:r>
            <a:r>
              <a:rPr lang="en-US" sz="1600" b="1">
                <a:latin typeface="Courier New" pitchFamily="49" charset="0"/>
              </a:rPr>
              <a:t>17012G18KT 9999 SKC QNH3010INS</a:t>
            </a:r>
            <a:r>
              <a:rPr lang="en-US" sz="1600">
                <a:latin typeface="Courier New" pitchFamily="49" charset="0"/>
              </a:rPr>
              <a:t>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a:p>
            <a:endParaRPr lang="en-US" sz="2400">
              <a:latin typeface="Calibri" pitchFamily="34" charset="0"/>
            </a:endParaRPr>
          </a:p>
        </p:txBody>
      </p:sp>
      <p:sp>
        <p:nvSpPr>
          <p:cNvPr id="123907" name="Text Box 3"/>
          <p:cNvSpPr txBox="1">
            <a:spLocks noChangeArrowheads="1"/>
          </p:cNvSpPr>
          <p:nvPr/>
        </p:nvSpPr>
        <p:spPr bwMode="auto">
          <a:xfrm>
            <a:off x="838200" y="1066800"/>
            <a:ext cx="7848600" cy="822325"/>
          </a:xfrm>
          <a:prstGeom prst="rect">
            <a:avLst/>
          </a:prstGeom>
          <a:noFill/>
          <a:ln w="9525">
            <a:noFill/>
            <a:miter lim="800000"/>
            <a:headEnd/>
            <a:tailEnd/>
          </a:ln>
        </p:spPr>
        <p:txBody>
          <a:bodyPr>
            <a:spAutoFit/>
          </a:bodyPr>
          <a:lstStyle/>
          <a:p>
            <a:r>
              <a:rPr lang="en-US" sz="2400">
                <a:latin typeface="Calibri" pitchFamily="34" charset="0"/>
              </a:rPr>
              <a:t>Data in the first line of the TAF is valid from the start time of the TAF.</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a:latin typeface="Courier New" pitchFamily="49" charset="0"/>
              </a:rPr>
              <a:t>KSHV 021508Z 0215/0312 </a:t>
            </a:r>
            <a:r>
              <a:rPr lang="en-US" sz="1600" b="1">
                <a:latin typeface="Courier New" pitchFamily="49" charset="0"/>
              </a:rPr>
              <a:t>15012KT</a:t>
            </a:r>
            <a:r>
              <a:rPr lang="en-US" sz="1600">
                <a:latin typeface="Courier New" pitchFamily="49" charset="0"/>
              </a:rPr>
              <a:t> P6SM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a:t>
            </a:r>
            <a:r>
              <a:rPr lang="en-US" sz="1600" b="1">
                <a:latin typeface="Courier New" pitchFamily="49" charset="0"/>
              </a:rPr>
              <a:t>17012G18KT</a:t>
            </a:r>
            <a:r>
              <a:rPr lang="en-US" sz="1600">
                <a:latin typeface="Courier New" pitchFamily="49" charset="0"/>
              </a:rPr>
              <a:t> 9999 SKC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a:p>
            <a:endParaRPr lang="en-US" sz="2400">
              <a:latin typeface="Calibri" pitchFamily="34" charset="0"/>
            </a:endParaRPr>
          </a:p>
        </p:txBody>
      </p:sp>
      <p:sp>
        <p:nvSpPr>
          <p:cNvPr id="124931" name="Text Box 3"/>
          <p:cNvSpPr txBox="1">
            <a:spLocks noChangeArrowheads="1"/>
          </p:cNvSpPr>
          <p:nvPr/>
        </p:nvSpPr>
        <p:spPr bwMode="auto">
          <a:xfrm>
            <a:off x="838200" y="1066800"/>
            <a:ext cx="5791200" cy="457200"/>
          </a:xfrm>
          <a:prstGeom prst="rect">
            <a:avLst/>
          </a:prstGeom>
          <a:noFill/>
          <a:ln w="9525">
            <a:noFill/>
            <a:miter lim="800000"/>
            <a:headEnd/>
            <a:tailEnd/>
          </a:ln>
        </p:spPr>
        <p:txBody>
          <a:bodyPr>
            <a:spAutoFit/>
          </a:bodyPr>
          <a:lstStyle/>
          <a:p>
            <a:r>
              <a:rPr lang="en-US" sz="2400">
                <a:latin typeface="Calibri" pitchFamily="34" charset="0"/>
              </a:rPr>
              <a:t>The first element is wind direction and speed.</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609600" y="3505200"/>
            <a:ext cx="8129588" cy="2536825"/>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a:t>
            </a:r>
            <a:r>
              <a:rPr lang="en-US" sz="1600" b="1">
                <a:latin typeface="Courier New" pitchFamily="49" charset="0"/>
              </a:rPr>
              <a:t>P6SM</a:t>
            </a:r>
            <a:r>
              <a:rPr lang="en-US" sz="1600">
                <a:latin typeface="Courier New" pitchFamily="49" charset="0"/>
              </a:rPr>
              <a:t>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a:t>
            </a:r>
            <a:r>
              <a:rPr lang="en-US" sz="1600" b="1">
                <a:latin typeface="Courier New" pitchFamily="49" charset="0"/>
              </a:rPr>
              <a:t>9999</a:t>
            </a:r>
            <a:r>
              <a:rPr lang="en-US" sz="1600">
                <a:latin typeface="Courier New" pitchFamily="49" charset="0"/>
              </a:rPr>
              <a:t> SKC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p:txBody>
      </p:sp>
      <p:sp>
        <p:nvSpPr>
          <p:cNvPr id="125955" name="Text Box 3"/>
          <p:cNvSpPr txBox="1">
            <a:spLocks noChangeArrowheads="1"/>
          </p:cNvSpPr>
          <p:nvPr/>
        </p:nvSpPr>
        <p:spPr bwMode="auto">
          <a:xfrm>
            <a:off x="762000" y="685800"/>
            <a:ext cx="7848600" cy="2282825"/>
          </a:xfrm>
          <a:prstGeom prst="rect">
            <a:avLst/>
          </a:prstGeom>
          <a:noFill/>
          <a:ln w="9525">
            <a:noFill/>
            <a:miter lim="800000"/>
            <a:headEnd/>
            <a:tailEnd/>
          </a:ln>
        </p:spPr>
        <p:txBody>
          <a:bodyPr>
            <a:spAutoFit/>
          </a:bodyPr>
          <a:lstStyle/>
          <a:p>
            <a:r>
              <a:rPr lang="en-US" sz="2400">
                <a:latin typeface="Calibri" pitchFamily="34" charset="0"/>
              </a:rPr>
              <a:t>Visibility is next, with weather and obstructions to vision, if applicable. In the TAFs below, Shreveport is reporting greater than 6 statute miles, (P means Greater Than,) and Barksdale is reporting unrestricted visibility.  If the number were other than 9999, it would be visibility in meters, with 1600 meters to the mile.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P6SM </a:t>
            </a:r>
            <a:r>
              <a:rPr lang="en-US" sz="1600" b="1">
                <a:latin typeface="Courier New" pitchFamily="49" charset="0"/>
              </a:rPr>
              <a:t>SKC</a:t>
            </a:r>
            <a:r>
              <a:rPr lang="en-US" sz="1600">
                <a:latin typeface="Courier New" pitchFamily="49" charset="0"/>
              </a:rPr>
              <a:t>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a:t>
            </a:r>
            <a:r>
              <a:rPr lang="en-US" sz="1600" b="1">
                <a:latin typeface="Courier New" pitchFamily="49" charset="0"/>
              </a:rPr>
              <a:t>SKC</a:t>
            </a:r>
            <a:r>
              <a:rPr lang="en-US" sz="1600">
                <a:latin typeface="Courier New" pitchFamily="49" charset="0"/>
              </a:rPr>
              <a:t>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a:p>
            <a:endParaRPr lang="en-US" sz="2400">
              <a:latin typeface="Calibri" pitchFamily="34" charset="0"/>
            </a:endParaRPr>
          </a:p>
        </p:txBody>
      </p:sp>
      <p:sp>
        <p:nvSpPr>
          <p:cNvPr id="126979" name="Text Box 3"/>
          <p:cNvSpPr txBox="1">
            <a:spLocks noChangeArrowheads="1"/>
          </p:cNvSpPr>
          <p:nvPr/>
        </p:nvSpPr>
        <p:spPr bwMode="auto">
          <a:xfrm>
            <a:off x="838200" y="1066800"/>
            <a:ext cx="7848600" cy="822325"/>
          </a:xfrm>
          <a:prstGeom prst="rect">
            <a:avLst/>
          </a:prstGeom>
          <a:noFill/>
          <a:ln w="9525">
            <a:noFill/>
            <a:miter lim="800000"/>
            <a:headEnd/>
            <a:tailEnd/>
          </a:ln>
        </p:spPr>
        <p:txBody>
          <a:bodyPr>
            <a:spAutoFit/>
          </a:bodyPr>
          <a:lstStyle/>
          <a:p>
            <a:r>
              <a:rPr lang="en-US" sz="2400">
                <a:latin typeface="Calibri" pitchFamily="34" charset="0"/>
              </a:rPr>
              <a:t>Sky condition is next.  Both TAFs are forecasting clear skies at the start of the forecast period.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ED097"/>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46125" y="366713"/>
            <a:ext cx="8093075" cy="2678112"/>
          </a:xfrm>
          <a:prstGeom prst="rect">
            <a:avLst/>
          </a:prstGeom>
          <a:noFill/>
          <a:ln w="9525">
            <a:noFill/>
            <a:miter lim="800000"/>
            <a:headEnd/>
            <a:tailEnd/>
          </a:ln>
        </p:spPr>
        <p:txBody>
          <a:bodyPr>
            <a:spAutoFit/>
          </a:bodyPr>
          <a:lstStyle/>
          <a:p>
            <a:pPr eaLnBrk="0" hangingPunct="0"/>
            <a:r>
              <a:rPr lang="en-US" sz="2400"/>
              <a:t>The result of the apparent deflection is a counter clockwise flow around low pressure centers and clockwise flow around high pressure centers in the Northern Hemisphere.  Regardless of the hemisphere, though, the flow around a low pressure center is referred to as cyclonic, and around a high pressure center as anti-cyclonic.</a:t>
            </a:r>
            <a:endParaRPr lang="en-US"/>
          </a:p>
        </p:txBody>
      </p:sp>
      <p:sp>
        <p:nvSpPr>
          <p:cNvPr id="17411" name="Text Box 3"/>
          <p:cNvSpPr txBox="1">
            <a:spLocks noChangeArrowheads="1"/>
          </p:cNvSpPr>
          <p:nvPr/>
        </p:nvSpPr>
        <p:spPr bwMode="auto">
          <a:xfrm>
            <a:off x="2133600" y="3733800"/>
            <a:ext cx="928688" cy="1555750"/>
          </a:xfrm>
          <a:prstGeom prst="rect">
            <a:avLst/>
          </a:prstGeom>
          <a:noFill/>
          <a:ln w="9525">
            <a:noFill/>
            <a:miter lim="800000"/>
            <a:headEnd/>
            <a:tailEnd/>
          </a:ln>
        </p:spPr>
        <p:txBody>
          <a:bodyPr wrap="none">
            <a:spAutoFit/>
          </a:bodyPr>
          <a:lstStyle/>
          <a:p>
            <a:pPr algn="r" eaLnBrk="0" hangingPunct="0"/>
            <a:r>
              <a:rPr lang="en-US" sz="10800">
                <a:solidFill>
                  <a:srgbClr val="FF0000"/>
                </a:solidFill>
              </a:rPr>
              <a:t>L</a:t>
            </a:r>
            <a:endParaRPr lang="en-US" sz="10800"/>
          </a:p>
        </p:txBody>
      </p:sp>
      <p:sp>
        <p:nvSpPr>
          <p:cNvPr id="17412" name="Text Box 4"/>
          <p:cNvSpPr txBox="1">
            <a:spLocks noChangeArrowheads="1"/>
          </p:cNvSpPr>
          <p:nvPr/>
        </p:nvSpPr>
        <p:spPr bwMode="auto">
          <a:xfrm>
            <a:off x="5410200" y="3505200"/>
            <a:ext cx="1184275" cy="1754188"/>
          </a:xfrm>
          <a:prstGeom prst="rect">
            <a:avLst/>
          </a:prstGeom>
          <a:noFill/>
          <a:ln w="9525">
            <a:noFill/>
            <a:miter lim="800000"/>
            <a:headEnd/>
            <a:tailEnd/>
          </a:ln>
        </p:spPr>
        <p:txBody>
          <a:bodyPr wrap="none">
            <a:spAutoFit/>
          </a:bodyPr>
          <a:lstStyle/>
          <a:p>
            <a:pPr algn="r" eaLnBrk="0" hangingPunct="0"/>
            <a:r>
              <a:rPr lang="en-US" sz="10800">
                <a:solidFill>
                  <a:srgbClr val="0000FF"/>
                </a:solidFill>
              </a:rPr>
              <a:t>H</a:t>
            </a:r>
          </a:p>
        </p:txBody>
      </p:sp>
      <p:sp>
        <p:nvSpPr>
          <p:cNvPr id="17413" name="AutoShape 6"/>
          <p:cNvSpPr>
            <a:spLocks noChangeArrowheads="1"/>
          </p:cNvSpPr>
          <p:nvPr/>
        </p:nvSpPr>
        <p:spPr bwMode="auto">
          <a:xfrm>
            <a:off x="4953000" y="2895600"/>
            <a:ext cx="2438400" cy="213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0000FF"/>
              </a:gs>
              <a:gs pos="100000">
                <a:srgbClr val="FF0000"/>
              </a:gs>
            </a:gsLst>
            <a:lin ang="0" scaled="1"/>
          </a:gradFill>
          <a:ln w="9525">
            <a:solidFill>
              <a:schemeClr val="tx1"/>
            </a:solidFill>
            <a:miter lim="800000"/>
            <a:headEnd/>
            <a:tailEnd/>
          </a:ln>
        </p:spPr>
        <p:txBody>
          <a:bodyPr wrap="none" anchor="ctr"/>
          <a:lstStyle/>
          <a:p>
            <a:endParaRPr lang="en-US"/>
          </a:p>
        </p:txBody>
      </p:sp>
      <p:sp>
        <p:nvSpPr>
          <p:cNvPr id="17414" name="AutoShape 7"/>
          <p:cNvSpPr>
            <a:spLocks noChangeArrowheads="1"/>
          </p:cNvSpPr>
          <p:nvPr/>
        </p:nvSpPr>
        <p:spPr bwMode="auto">
          <a:xfrm flipH="1">
            <a:off x="1219200" y="2895600"/>
            <a:ext cx="2667000" cy="2057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FF0000"/>
              </a:gs>
              <a:gs pos="100000">
                <a:srgbClr val="0000FF"/>
              </a:gs>
            </a:gsLst>
            <a:lin ang="0" scaled="1"/>
          </a:gradFill>
          <a:ln w="9525">
            <a:solidFill>
              <a:schemeClr val="tx1"/>
            </a:solidFill>
            <a:miter lim="800000"/>
            <a:headEnd/>
            <a:tailEnd/>
          </a:ln>
        </p:spPr>
        <p:txBody>
          <a:bodyPr wrap="none" anchor="ctr"/>
          <a:lstStyle/>
          <a:p>
            <a:endParaRPr lang="en-US"/>
          </a:p>
        </p:txBody>
      </p:sp>
      <p:sp>
        <p:nvSpPr>
          <p:cNvPr id="17415" name="AutoShape 8"/>
          <p:cNvSpPr>
            <a:spLocks noChangeArrowheads="1"/>
          </p:cNvSpPr>
          <p:nvPr/>
        </p:nvSpPr>
        <p:spPr bwMode="auto">
          <a:xfrm flipV="1">
            <a:off x="1371600" y="4114800"/>
            <a:ext cx="2438400" cy="213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0000FF"/>
              </a:gs>
              <a:gs pos="100000">
                <a:srgbClr val="FF0000"/>
              </a:gs>
            </a:gsLst>
            <a:lin ang="0" scaled="1"/>
          </a:gradFill>
          <a:ln w="9525">
            <a:solidFill>
              <a:schemeClr val="tx1"/>
            </a:solidFill>
            <a:miter lim="800000"/>
            <a:headEnd/>
            <a:tailEnd/>
          </a:ln>
        </p:spPr>
        <p:txBody>
          <a:bodyPr wrap="none" anchor="ctr"/>
          <a:lstStyle/>
          <a:p>
            <a:endParaRPr lang="en-US"/>
          </a:p>
        </p:txBody>
      </p:sp>
      <p:sp>
        <p:nvSpPr>
          <p:cNvPr id="17416" name="AutoShape 9"/>
          <p:cNvSpPr>
            <a:spLocks noChangeArrowheads="1"/>
          </p:cNvSpPr>
          <p:nvPr/>
        </p:nvSpPr>
        <p:spPr bwMode="auto">
          <a:xfrm flipH="1" flipV="1">
            <a:off x="4572000" y="4114800"/>
            <a:ext cx="2667000" cy="2057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FF0000"/>
              </a:gs>
              <a:gs pos="100000">
                <a:srgbClr val="0000FF"/>
              </a:gs>
            </a:gsLst>
            <a:lin ang="0" scaled="1"/>
          </a:gradFill>
          <a:ln w="9525">
            <a:solidFill>
              <a:schemeClr val="tx1"/>
            </a:solidFill>
            <a:miter lim="800000"/>
            <a:headEnd/>
            <a:tailEnd/>
          </a:ln>
        </p:spPr>
        <p:txBody>
          <a:bodyPr wrap="none" anchor="ctr"/>
          <a:lstStyle/>
          <a:p>
            <a:endParaRPr lang="en-US"/>
          </a:p>
        </p:txBody>
      </p:sp>
      <p:sp>
        <p:nvSpPr>
          <p:cNvPr id="17417" name="AutoShape 10"/>
          <p:cNvSpPr>
            <a:spLocks noChangeArrowheads="1"/>
          </p:cNvSpPr>
          <p:nvPr/>
        </p:nvSpPr>
        <p:spPr bwMode="auto">
          <a:xfrm>
            <a:off x="3048000" y="3962400"/>
            <a:ext cx="2286000" cy="762000"/>
          </a:xfrm>
          <a:prstGeom prst="leftArrow">
            <a:avLst>
              <a:gd name="adj1" fmla="val 50000"/>
              <a:gd name="adj2" fmla="val 75000"/>
            </a:avLst>
          </a:prstGeom>
          <a:gradFill rotWithShape="0">
            <a:gsLst>
              <a:gs pos="0">
                <a:srgbClr val="FF0000"/>
              </a:gs>
              <a:gs pos="100000">
                <a:srgbClr val="0000FF"/>
              </a:gs>
            </a:gsLst>
            <a:lin ang="0" scaled="1"/>
          </a:gradFill>
          <a:ln w="9525">
            <a:solidFill>
              <a:schemeClr val="tx1"/>
            </a:solidFill>
            <a:miter lim="800000"/>
            <a:headEnd/>
            <a:tailEnd/>
          </a:ln>
        </p:spPr>
        <p:txBody>
          <a:bodyPr wrap="none" anchor="ctr"/>
          <a:lstStyle/>
          <a:p>
            <a:pPr algn="ctr" eaLnBrk="0" hangingPunct="0"/>
            <a:r>
              <a:rPr lang="en-US" sz="1600"/>
              <a:t>Without Coriolis</a:t>
            </a:r>
          </a:p>
        </p:txBody>
      </p:sp>
      <p:sp>
        <p:nvSpPr>
          <p:cNvPr id="17418" name="Text Box 13"/>
          <p:cNvSpPr txBox="1">
            <a:spLocks noChangeArrowheads="1"/>
          </p:cNvSpPr>
          <p:nvPr/>
        </p:nvSpPr>
        <p:spPr bwMode="auto">
          <a:xfrm>
            <a:off x="1828800" y="3048000"/>
            <a:ext cx="1276350" cy="304800"/>
          </a:xfrm>
          <a:prstGeom prst="rect">
            <a:avLst/>
          </a:prstGeom>
          <a:noFill/>
          <a:ln w="9525">
            <a:noFill/>
            <a:miter lim="800000"/>
            <a:headEnd/>
            <a:tailEnd/>
          </a:ln>
        </p:spPr>
        <p:txBody>
          <a:bodyPr wrap="none">
            <a:spAutoFit/>
          </a:bodyPr>
          <a:lstStyle/>
          <a:p>
            <a:pPr algn="r" eaLnBrk="0" hangingPunct="0"/>
            <a:r>
              <a:rPr lang="en-US" sz="1600"/>
              <a:t>Resulting Flow</a:t>
            </a:r>
          </a:p>
        </p:txBody>
      </p:sp>
      <p:sp>
        <p:nvSpPr>
          <p:cNvPr id="17419" name="Text Box 14"/>
          <p:cNvSpPr txBox="1">
            <a:spLocks noChangeArrowheads="1"/>
          </p:cNvSpPr>
          <p:nvPr/>
        </p:nvSpPr>
        <p:spPr bwMode="auto">
          <a:xfrm>
            <a:off x="5486400" y="3048000"/>
            <a:ext cx="1276350" cy="304800"/>
          </a:xfrm>
          <a:prstGeom prst="rect">
            <a:avLst/>
          </a:prstGeom>
          <a:noFill/>
          <a:ln w="9525">
            <a:noFill/>
            <a:miter lim="800000"/>
            <a:headEnd/>
            <a:tailEnd/>
          </a:ln>
        </p:spPr>
        <p:txBody>
          <a:bodyPr wrap="none">
            <a:spAutoFit/>
          </a:bodyPr>
          <a:lstStyle/>
          <a:p>
            <a:pPr algn="r" eaLnBrk="0" hangingPunct="0"/>
            <a:r>
              <a:rPr lang="en-US" sz="1600"/>
              <a:t>Resulting Flow</a:t>
            </a:r>
          </a:p>
        </p:txBody>
      </p:sp>
      <p:sp>
        <p:nvSpPr>
          <p:cNvPr id="17420" name="Text Box 15"/>
          <p:cNvSpPr txBox="1">
            <a:spLocks noChangeArrowheads="1"/>
          </p:cNvSpPr>
          <p:nvPr/>
        </p:nvSpPr>
        <p:spPr bwMode="auto">
          <a:xfrm>
            <a:off x="1905000" y="5715000"/>
            <a:ext cx="1276350" cy="304800"/>
          </a:xfrm>
          <a:prstGeom prst="rect">
            <a:avLst/>
          </a:prstGeom>
          <a:noFill/>
          <a:ln w="9525">
            <a:noFill/>
            <a:miter lim="800000"/>
            <a:headEnd/>
            <a:tailEnd/>
          </a:ln>
        </p:spPr>
        <p:txBody>
          <a:bodyPr wrap="none">
            <a:spAutoFit/>
          </a:bodyPr>
          <a:lstStyle/>
          <a:p>
            <a:pPr algn="r" eaLnBrk="0" hangingPunct="0"/>
            <a:r>
              <a:rPr lang="en-US" sz="1600"/>
              <a:t>Resulting Flow</a:t>
            </a:r>
          </a:p>
        </p:txBody>
      </p:sp>
      <p:sp>
        <p:nvSpPr>
          <p:cNvPr id="17421" name="Text Box 16"/>
          <p:cNvSpPr txBox="1">
            <a:spLocks noChangeArrowheads="1"/>
          </p:cNvSpPr>
          <p:nvPr/>
        </p:nvSpPr>
        <p:spPr bwMode="auto">
          <a:xfrm>
            <a:off x="5257800" y="5715000"/>
            <a:ext cx="1276350" cy="304800"/>
          </a:xfrm>
          <a:prstGeom prst="rect">
            <a:avLst/>
          </a:prstGeom>
          <a:noFill/>
          <a:ln w="9525">
            <a:noFill/>
            <a:miter lim="800000"/>
            <a:headEnd/>
            <a:tailEnd/>
          </a:ln>
        </p:spPr>
        <p:txBody>
          <a:bodyPr wrap="none">
            <a:spAutoFit/>
          </a:bodyPr>
          <a:lstStyle/>
          <a:p>
            <a:pPr algn="r" eaLnBrk="0" hangingPunct="0"/>
            <a:r>
              <a:rPr lang="en-US" sz="1600"/>
              <a:t>Resulting Flow</a:t>
            </a:r>
          </a:p>
        </p:txBody>
      </p:sp>
      <p:sp>
        <p:nvSpPr>
          <p:cNvPr id="17422" name="AutoShape 17"/>
          <p:cNvSpPr>
            <a:spLocks noChangeArrowheads="1"/>
          </p:cNvSpPr>
          <p:nvPr/>
        </p:nvSpPr>
        <p:spPr bwMode="auto">
          <a:xfrm flipH="1">
            <a:off x="6629400" y="4419600"/>
            <a:ext cx="2057400" cy="762000"/>
          </a:xfrm>
          <a:prstGeom prst="leftArrow">
            <a:avLst>
              <a:gd name="adj1" fmla="val 50000"/>
              <a:gd name="adj2" fmla="val 67500"/>
            </a:avLst>
          </a:prstGeom>
          <a:gradFill rotWithShape="0">
            <a:gsLst>
              <a:gs pos="0">
                <a:srgbClr val="0000FF"/>
              </a:gs>
              <a:gs pos="100000">
                <a:srgbClr val="FF0000"/>
              </a:gs>
            </a:gsLst>
            <a:lin ang="0" scaled="1"/>
          </a:gradFill>
          <a:ln w="9525">
            <a:solidFill>
              <a:schemeClr val="tx1"/>
            </a:solidFill>
            <a:miter lim="800000"/>
            <a:headEnd/>
            <a:tailEnd/>
          </a:ln>
        </p:spPr>
        <p:txBody>
          <a:bodyPr wrap="none" anchor="ctr"/>
          <a:lstStyle/>
          <a:p>
            <a:pPr algn="ctr" eaLnBrk="0" hangingPunct="0"/>
            <a:r>
              <a:rPr lang="en-US" sz="1600"/>
              <a:t>Without Coriolis</a:t>
            </a:r>
          </a:p>
        </p:txBody>
      </p:sp>
      <p:sp>
        <p:nvSpPr>
          <p:cNvPr id="17423" name="AutoShape 18"/>
          <p:cNvSpPr>
            <a:spLocks noChangeArrowheads="1"/>
          </p:cNvSpPr>
          <p:nvPr/>
        </p:nvSpPr>
        <p:spPr bwMode="auto">
          <a:xfrm flipH="1">
            <a:off x="152400" y="4419600"/>
            <a:ext cx="2057400" cy="762000"/>
          </a:xfrm>
          <a:prstGeom prst="leftArrow">
            <a:avLst>
              <a:gd name="adj1" fmla="val 50000"/>
              <a:gd name="adj2" fmla="val 67500"/>
            </a:avLst>
          </a:prstGeom>
          <a:gradFill rotWithShape="0">
            <a:gsLst>
              <a:gs pos="0">
                <a:srgbClr val="0000FF"/>
              </a:gs>
              <a:gs pos="100000">
                <a:srgbClr val="FF0000"/>
              </a:gs>
            </a:gsLst>
            <a:lin ang="0" scaled="1"/>
          </a:gradFill>
          <a:ln w="9525">
            <a:solidFill>
              <a:schemeClr val="tx1"/>
            </a:solidFill>
            <a:miter lim="800000"/>
            <a:headEnd/>
            <a:tailEnd/>
          </a:ln>
        </p:spPr>
        <p:txBody>
          <a:bodyPr wrap="none" anchor="ctr"/>
          <a:lstStyle/>
          <a:p>
            <a:pPr algn="ctr" eaLnBrk="0" hangingPunct="0"/>
            <a:r>
              <a:rPr lang="en-US" sz="1600"/>
              <a:t>Without Coriolis</a:t>
            </a:r>
          </a:p>
        </p:txBody>
      </p:sp>
      <p:sp>
        <p:nvSpPr>
          <p:cNvPr id="17424" name="Text Box 19"/>
          <p:cNvSpPr txBox="1">
            <a:spLocks noChangeArrowheads="1"/>
          </p:cNvSpPr>
          <p:nvPr/>
        </p:nvSpPr>
        <p:spPr bwMode="auto">
          <a:xfrm>
            <a:off x="3276600" y="6248400"/>
            <a:ext cx="2406650" cy="304800"/>
          </a:xfrm>
          <a:prstGeom prst="rect">
            <a:avLst/>
          </a:prstGeom>
          <a:noFill/>
          <a:ln w="9525">
            <a:noFill/>
            <a:miter lim="800000"/>
            <a:headEnd/>
            <a:tailEnd/>
          </a:ln>
        </p:spPr>
        <p:txBody>
          <a:bodyPr wrap="none">
            <a:spAutoFit/>
          </a:bodyPr>
          <a:lstStyle/>
          <a:p>
            <a:pPr algn="ctr" eaLnBrk="0" hangingPunct="0"/>
            <a:r>
              <a:rPr lang="en-US" sz="1600"/>
              <a:t>Northern Hemisphere Example</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P6SM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SKC </a:t>
            </a:r>
            <a:r>
              <a:rPr lang="en-US" sz="1600" b="1">
                <a:latin typeface="Courier New" pitchFamily="49" charset="0"/>
              </a:rPr>
              <a:t>QNH3010INS</a:t>
            </a:r>
            <a:r>
              <a:rPr lang="en-US" sz="1600">
                <a:latin typeface="Courier New" pitchFamily="49" charset="0"/>
              </a:rPr>
              <a:t>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a:p>
            <a:endParaRPr lang="en-US" sz="2400">
              <a:latin typeface="Calibri" pitchFamily="34" charset="0"/>
            </a:endParaRPr>
          </a:p>
        </p:txBody>
      </p:sp>
      <p:sp>
        <p:nvSpPr>
          <p:cNvPr id="128003" name="Text Box 3"/>
          <p:cNvSpPr txBox="1">
            <a:spLocks noChangeArrowheads="1"/>
          </p:cNvSpPr>
          <p:nvPr/>
        </p:nvSpPr>
        <p:spPr bwMode="auto">
          <a:xfrm>
            <a:off x="762000" y="762000"/>
            <a:ext cx="7848600" cy="1552575"/>
          </a:xfrm>
          <a:prstGeom prst="rect">
            <a:avLst/>
          </a:prstGeom>
          <a:noFill/>
          <a:ln w="9525">
            <a:noFill/>
            <a:miter lim="800000"/>
            <a:headEnd/>
            <a:tailEnd/>
          </a:ln>
        </p:spPr>
        <p:txBody>
          <a:bodyPr>
            <a:spAutoFit/>
          </a:bodyPr>
          <a:lstStyle/>
          <a:p>
            <a:r>
              <a:rPr lang="en-US" sz="2400">
                <a:latin typeface="Calibri" pitchFamily="34" charset="0"/>
              </a:rPr>
              <a:t>Military TAFs contain a lowest forecast altimeter setting.  In the event of loss of radio contact, a pilot can use this as the altimeter setting, and the altimeter will not read higher than actual altitude (if forecast accurately).</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P6SM SKC </a:t>
            </a:r>
          </a:p>
          <a:p>
            <a:r>
              <a:rPr lang="en-US" sz="1600">
                <a:latin typeface="Courier New" pitchFamily="49" charset="0"/>
              </a:rPr>
              <a:t>     </a:t>
            </a:r>
            <a:r>
              <a:rPr lang="en-US" sz="1600" b="1">
                <a:latin typeface="Courier New" pitchFamily="49" charset="0"/>
              </a:rPr>
              <a:t>FM021600 18012G22KT P6SM SCT030 </a:t>
            </a:r>
          </a:p>
          <a:p>
            <a:r>
              <a:rPr lang="en-US" sz="1600" b="1">
                <a:latin typeface="Courier New" pitchFamily="49" charset="0"/>
              </a:rPr>
              <a:t>     FM030000 18012KT P6SM BKN040 </a:t>
            </a:r>
          </a:p>
          <a:p>
            <a:r>
              <a:rPr lang="en-US" sz="1600" b="1">
                <a:latin typeface="Courier New" pitchFamily="49" charset="0"/>
              </a:rPr>
              <a:t>     FM030300 26012KT P6SM VCSH BKN025 </a:t>
            </a:r>
          </a:p>
          <a:p>
            <a:r>
              <a:rPr lang="en-US" sz="1600" b="1">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SKC QNH3010INS </a:t>
            </a:r>
          </a:p>
          <a:p>
            <a:r>
              <a:rPr lang="en-US" sz="1600">
                <a:latin typeface="Courier New" pitchFamily="49" charset="0"/>
              </a:rPr>
              <a:t>     </a:t>
            </a:r>
            <a:r>
              <a:rPr lang="en-US" sz="1600" b="1">
                <a:latin typeface="Courier New" pitchFamily="49" charset="0"/>
              </a:rPr>
              <a:t>BECMG 0217/0218 17012G18KT 9999 SCT040 QNH3010INS </a:t>
            </a:r>
          </a:p>
          <a:p>
            <a:r>
              <a:rPr lang="en-US" sz="1600" b="1">
                <a:latin typeface="Courier New" pitchFamily="49" charset="0"/>
              </a:rPr>
              <a:t>     BECMG 0302/0303 16010G15KT 9999 -SHRA BKN030 QNH3010INS </a:t>
            </a:r>
          </a:p>
          <a:p>
            <a:r>
              <a:rPr lang="en-US" sz="1600" b="1">
                <a:latin typeface="Courier New" pitchFamily="49" charset="0"/>
              </a:rPr>
              <a:t>     TEMPO 0303/0309 27020G30KT BKN020 </a:t>
            </a:r>
            <a:r>
              <a:rPr lang="en-US" sz="1600">
                <a:latin typeface="Courier New" pitchFamily="49" charset="0"/>
              </a:rPr>
              <a:t>T25/0220Z T10/0310Z 021525</a:t>
            </a:r>
            <a:endParaRPr lang="en-US" sz="1600" b="1">
              <a:latin typeface="Courier New" pitchFamily="49" charset="0"/>
            </a:endParaRPr>
          </a:p>
          <a:p>
            <a:endParaRPr lang="en-US" sz="2400">
              <a:latin typeface="Calibri" pitchFamily="34" charset="0"/>
            </a:endParaRPr>
          </a:p>
        </p:txBody>
      </p:sp>
      <p:sp>
        <p:nvSpPr>
          <p:cNvPr id="129027" name="Text Box 3"/>
          <p:cNvSpPr txBox="1">
            <a:spLocks noChangeArrowheads="1"/>
          </p:cNvSpPr>
          <p:nvPr/>
        </p:nvSpPr>
        <p:spPr bwMode="auto">
          <a:xfrm>
            <a:off x="838200" y="1066800"/>
            <a:ext cx="7848600" cy="1187450"/>
          </a:xfrm>
          <a:prstGeom prst="rect">
            <a:avLst/>
          </a:prstGeom>
          <a:noFill/>
          <a:ln w="9525">
            <a:noFill/>
            <a:miter lim="800000"/>
            <a:headEnd/>
            <a:tailEnd/>
          </a:ln>
        </p:spPr>
        <p:txBody>
          <a:bodyPr>
            <a:spAutoFit/>
          </a:bodyPr>
          <a:lstStyle/>
          <a:p>
            <a:r>
              <a:rPr lang="en-US" sz="2400">
                <a:latin typeface="Calibri" pitchFamily="34" charset="0"/>
              </a:rPr>
              <a:t>Change groups may follow the first line of the TAF if the forecast in the first group will not be valid for the entire forecast valid time.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P6SM SKC </a:t>
            </a:r>
          </a:p>
          <a:p>
            <a:r>
              <a:rPr lang="en-US" sz="1600">
                <a:latin typeface="Courier New" pitchFamily="49" charset="0"/>
              </a:rPr>
              <a:t>     </a:t>
            </a:r>
            <a:r>
              <a:rPr lang="en-US" sz="1600" b="1">
                <a:latin typeface="Courier New" pitchFamily="49" charset="0"/>
              </a:rPr>
              <a:t>FM021600</a:t>
            </a:r>
            <a:r>
              <a:rPr lang="en-US" sz="1600">
                <a:latin typeface="Courier New" pitchFamily="49" charset="0"/>
              </a:rPr>
              <a:t>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SKC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a:p>
            <a:endParaRPr lang="en-US" sz="2400">
              <a:latin typeface="Calibri" pitchFamily="34" charset="0"/>
            </a:endParaRPr>
          </a:p>
        </p:txBody>
      </p:sp>
      <p:sp>
        <p:nvSpPr>
          <p:cNvPr id="130051" name="Text Box 3"/>
          <p:cNvSpPr txBox="1">
            <a:spLocks noChangeArrowheads="1"/>
          </p:cNvSpPr>
          <p:nvPr/>
        </p:nvSpPr>
        <p:spPr bwMode="auto">
          <a:xfrm>
            <a:off x="838200" y="838200"/>
            <a:ext cx="7848600" cy="1552575"/>
          </a:xfrm>
          <a:prstGeom prst="rect">
            <a:avLst/>
          </a:prstGeom>
          <a:noFill/>
          <a:ln w="9525">
            <a:noFill/>
            <a:miter lim="800000"/>
            <a:headEnd/>
            <a:tailEnd/>
          </a:ln>
        </p:spPr>
        <p:txBody>
          <a:bodyPr>
            <a:spAutoFit/>
          </a:bodyPr>
          <a:lstStyle/>
          <a:p>
            <a:r>
              <a:rPr lang="en-US" sz="2400">
                <a:latin typeface="Calibri" pitchFamily="34" charset="0"/>
              </a:rPr>
              <a:t>The FM group indicates that the conditions will change relatively suddenly at the given time.  In the example below, Shreveport Regional is expecting conditions to change at 1600Z on the 2nd.</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33400" y="3352800"/>
            <a:ext cx="8129588" cy="2536825"/>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P6SM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SKC QNH3010INS </a:t>
            </a:r>
          </a:p>
          <a:p>
            <a:r>
              <a:rPr lang="en-US" sz="1600">
                <a:latin typeface="Courier New" pitchFamily="49" charset="0"/>
              </a:rPr>
              <a:t>     </a:t>
            </a:r>
            <a:r>
              <a:rPr lang="en-US" sz="1600" b="1">
                <a:latin typeface="Courier New" pitchFamily="49" charset="0"/>
              </a:rPr>
              <a:t>BECMG 0217/0218</a:t>
            </a:r>
            <a:r>
              <a:rPr lang="en-US" sz="1600">
                <a:latin typeface="Courier New" pitchFamily="49" charset="0"/>
              </a:rPr>
              <a:t>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p:txBody>
      </p:sp>
      <p:sp>
        <p:nvSpPr>
          <p:cNvPr id="131075" name="Text Box 3"/>
          <p:cNvSpPr txBox="1">
            <a:spLocks noChangeArrowheads="1"/>
          </p:cNvSpPr>
          <p:nvPr/>
        </p:nvSpPr>
        <p:spPr bwMode="auto">
          <a:xfrm>
            <a:off x="838200" y="762000"/>
            <a:ext cx="7848600" cy="1552575"/>
          </a:xfrm>
          <a:prstGeom prst="rect">
            <a:avLst/>
          </a:prstGeom>
          <a:noFill/>
          <a:ln w="9525">
            <a:noFill/>
            <a:miter lim="800000"/>
            <a:headEnd/>
            <a:tailEnd/>
          </a:ln>
        </p:spPr>
        <p:txBody>
          <a:bodyPr>
            <a:spAutoFit/>
          </a:bodyPr>
          <a:lstStyle/>
          <a:p>
            <a:r>
              <a:rPr lang="en-US" sz="2400">
                <a:latin typeface="Calibri" pitchFamily="34" charset="0"/>
              </a:rPr>
              <a:t>BECMG groups indicate that the change will gradually occur over a given time.  In the example below, Barksdale expects conditions to gradually change beginning at 17Z on the 2nd and completing by 18Z on the 2nd.</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533400" y="2819400"/>
            <a:ext cx="8129588" cy="2901950"/>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P6SM SKC </a:t>
            </a:r>
          </a:p>
          <a:p>
            <a:r>
              <a:rPr lang="en-US" sz="1600">
                <a:latin typeface="Courier New" pitchFamily="49" charset="0"/>
              </a:rPr>
              <a:t>     FM021600 </a:t>
            </a:r>
            <a:r>
              <a:rPr lang="en-US" sz="1600" b="1">
                <a:latin typeface="Courier New" pitchFamily="49" charset="0"/>
              </a:rPr>
              <a:t>18012G22KT P6SM SCT030</a:t>
            </a:r>
            <a:r>
              <a:rPr lang="en-US" sz="1600">
                <a:latin typeface="Courier New" pitchFamily="49" charset="0"/>
              </a:rPr>
              <a:t>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SKC QNH3010INS </a:t>
            </a:r>
          </a:p>
          <a:p>
            <a:r>
              <a:rPr lang="en-US" sz="1600">
                <a:latin typeface="Courier New" pitchFamily="49" charset="0"/>
              </a:rPr>
              <a:t>     BECMG 0217/0218 </a:t>
            </a:r>
            <a:r>
              <a:rPr lang="en-US" sz="1600" b="1">
                <a:latin typeface="Courier New" pitchFamily="49" charset="0"/>
              </a:rPr>
              <a:t>17012G18KT 9999 SCT040 QNH3010INS</a:t>
            </a:r>
            <a:r>
              <a:rPr lang="en-US" sz="1600">
                <a:latin typeface="Courier New" pitchFamily="49" charset="0"/>
              </a:rPr>
              <a:t> </a:t>
            </a:r>
          </a:p>
          <a:p>
            <a:r>
              <a:rPr lang="en-US" sz="1600">
                <a:latin typeface="Courier New" pitchFamily="49" charset="0"/>
              </a:rPr>
              <a:t>     BECMG 0302/0303 16010G15KT 9999 -SHRA BKN030 QNH3010INS </a:t>
            </a:r>
          </a:p>
          <a:p>
            <a:r>
              <a:rPr lang="en-US" sz="1600">
                <a:latin typeface="Courier New" pitchFamily="49" charset="0"/>
              </a:rPr>
              <a:t>     TEMPO 0303/0309 27020G30KT BKN020 T25/0220Z T10/0310Z 021525</a:t>
            </a:r>
          </a:p>
          <a:p>
            <a:endParaRPr lang="en-US" sz="1600">
              <a:latin typeface="Calibri" pitchFamily="34" charset="0"/>
            </a:endParaRPr>
          </a:p>
        </p:txBody>
      </p:sp>
      <p:sp>
        <p:nvSpPr>
          <p:cNvPr id="132099" name="Text Box 3"/>
          <p:cNvSpPr txBox="1">
            <a:spLocks noChangeArrowheads="1"/>
          </p:cNvSpPr>
          <p:nvPr/>
        </p:nvSpPr>
        <p:spPr bwMode="auto">
          <a:xfrm>
            <a:off x="838200" y="1066800"/>
            <a:ext cx="7848600" cy="822325"/>
          </a:xfrm>
          <a:prstGeom prst="rect">
            <a:avLst/>
          </a:prstGeom>
          <a:noFill/>
          <a:ln w="9525">
            <a:noFill/>
            <a:miter lim="800000"/>
            <a:headEnd/>
            <a:tailEnd/>
          </a:ln>
        </p:spPr>
        <p:txBody>
          <a:bodyPr>
            <a:spAutoFit/>
          </a:bodyPr>
          <a:lstStyle/>
          <a:p>
            <a:r>
              <a:rPr lang="en-US" sz="2400">
                <a:latin typeface="Calibri" pitchFamily="34" charset="0"/>
              </a:rPr>
              <a:t>Both change groups contain the same information as the first line of the TAFs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533400" y="3429000"/>
            <a:ext cx="8129588" cy="2536825"/>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P6SM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SKC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a:t>
            </a:r>
            <a:r>
              <a:rPr lang="en-US" sz="1600" b="1">
                <a:latin typeface="Courier New" pitchFamily="49" charset="0"/>
              </a:rPr>
              <a:t>TEMPO 0303/0309</a:t>
            </a:r>
            <a:r>
              <a:rPr lang="en-US" sz="1600">
                <a:latin typeface="Courier New" pitchFamily="49" charset="0"/>
              </a:rPr>
              <a:t> 27020G30KT BKN020 T25/0220Z T10/0310Z 021525</a:t>
            </a:r>
          </a:p>
        </p:txBody>
      </p:sp>
      <p:sp>
        <p:nvSpPr>
          <p:cNvPr id="133123" name="Text Box 3"/>
          <p:cNvSpPr txBox="1">
            <a:spLocks noChangeArrowheads="1"/>
          </p:cNvSpPr>
          <p:nvPr/>
        </p:nvSpPr>
        <p:spPr bwMode="auto">
          <a:xfrm>
            <a:off x="838200" y="1066800"/>
            <a:ext cx="7848600" cy="1917700"/>
          </a:xfrm>
          <a:prstGeom prst="rect">
            <a:avLst/>
          </a:prstGeom>
          <a:noFill/>
          <a:ln w="9525">
            <a:noFill/>
            <a:miter lim="800000"/>
            <a:headEnd/>
            <a:tailEnd/>
          </a:ln>
        </p:spPr>
        <p:txBody>
          <a:bodyPr>
            <a:spAutoFit/>
          </a:bodyPr>
          <a:lstStyle/>
          <a:p>
            <a:r>
              <a:rPr lang="en-US" sz="2400">
                <a:latin typeface="Calibri" pitchFamily="34" charset="0"/>
              </a:rPr>
              <a:t>TEMPO groups contain information for conditions expected to be temporary and occur less than 50% of the time during the valid period.  In the example below, the temporary conditions will occur less than 50% of the time between 03Z and 09Z on the 3rd.</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533400" y="3429000"/>
            <a:ext cx="8129588" cy="2536825"/>
          </a:xfrm>
          <a:prstGeom prst="rect">
            <a:avLst/>
          </a:prstGeom>
          <a:noFill/>
          <a:ln w="9525">
            <a:noFill/>
            <a:miter lim="800000"/>
            <a:headEnd/>
            <a:tailEnd/>
          </a:ln>
        </p:spPr>
        <p:txBody>
          <a:bodyPr wrap="none">
            <a:spAutoFit/>
          </a:bodyPr>
          <a:lstStyle/>
          <a:p>
            <a:r>
              <a:rPr lang="en-US" sz="1600">
                <a:latin typeface="Courier New" pitchFamily="49" charset="0"/>
              </a:rPr>
              <a:t>KSHV 021508Z 0215/0312 15012KT P6SM SKC </a:t>
            </a:r>
          </a:p>
          <a:p>
            <a:r>
              <a:rPr lang="en-US" sz="1600">
                <a:latin typeface="Courier New" pitchFamily="49" charset="0"/>
              </a:rPr>
              <a:t>     FM021600 18012G22KT P6SM SCT030 </a:t>
            </a:r>
          </a:p>
          <a:p>
            <a:r>
              <a:rPr lang="en-US" sz="1600">
                <a:latin typeface="Courier New" pitchFamily="49" charset="0"/>
              </a:rPr>
              <a:t>     FM030000 18012KT P6SM BKN040 </a:t>
            </a:r>
          </a:p>
          <a:p>
            <a:r>
              <a:rPr lang="en-US" sz="1600">
                <a:latin typeface="Courier New" pitchFamily="49" charset="0"/>
              </a:rPr>
              <a:t>     FM030300 26012KT P6SM VCSH BKN025 </a:t>
            </a:r>
          </a:p>
          <a:p>
            <a:r>
              <a:rPr lang="en-US" sz="1600">
                <a:latin typeface="Courier New" pitchFamily="49" charset="0"/>
              </a:rPr>
              <a:t>     FM030700 29015G23KT P6SM SCT090</a:t>
            </a:r>
          </a:p>
          <a:p>
            <a:r>
              <a:rPr lang="en-US" sz="1600">
                <a:latin typeface="Courier New" pitchFamily="49" charset="0"/>
              </a:rPr>
              <a:t>        </a:t>
            </a:r>
          </a:p>
          <a:p>
            <a:r>
              <a:rPr lang="en-US" sz="1600">
                <a:latin typeface="Courier New" pitchFamily="49" charset="0"/>
              </a:rPr>
              <a:t>KBAD 0215/0310 17012G18KT 9999 SKC QNH3010INS </a:t>
            </a:r>
          </a:p>
          <a:p>
            <a:r>
              <a:rPr lang="en-US" sz="1600">
                <a:latin typeface="Courier New" pitchFamily="49" charset="0"/>
              </a:rPr>
              <a:t>     BECMG 0217/0218 17012G18KT 9999 SCT040 QNH3010INS </a:t>
            </a:r>
          </a:p>
          <a:p>
            <a:r>
              <a:rPr lang="en-US" sz="1600">
                <a:latin typeface="Courier New" pitchFamily="49" charset="0"/>
              </a:rPr>
              <a:t>     BECMG 0302/0303 16010G15KT 9999 -SHRA BKN030 QNH3010INS </a:t>
            </a:r>
          </a:p>
          <a:p>
            <a:r>
              <a:rPr lang="en-US" sz="1600">
                <a:latin typeface="Courier New" pitchFamily="49" charset="0"/>
              </a:rPr>
              <a:t>     TEMPO 0303/0309 27020G30KT BKN020 </a:t>
            </a:r>
            <a:r>
              <a:rPr lang="en-US" sz="1600" b="1">
                <a:latin typeface="Courier New" pitchFamily="49" charset="0"/>
              </a:rPr>
              <a:t>T25/0220Z T10/0310Z </a:t>
            </a:r>
            <a:r>
              <a:rPr lang="en-US" sz="1600">
                <a:latin typeface="Courier New" pitchFamily="49" charset="0"/>
              </a:rPr>
              <a:t>021525</a:t>
            </a:r>
          </a:p>
        </p:txBody>
      </p:sp>
      <p:sp>
        <p:nvSpPr>
          <p:cNvPr id="134147" name="Text Box 3"/>
          <p:cNvSpPr txBox="1">
            <a:spLocks noChangeArrowheads="1"/>
          </p:cNvSpPr>
          <p:nvPr/>
        </p:nvSpPr>
        <p:spPr bwMode="auto">
          <a:xfrm>
            <a:off x="838200" y="1066800"/>
            <a:ext cx="7848600" cy="1200150"/>
          </a:xfrm>
          <a:prstGeom prst="rect">
            <a:avLst/>
          </a:prstGeom>
          <a:noFill/>
          <a:ln w="9525">
            <a:noFill/>
            <a:miter lim="800000"/>
            <a:headEnd/>
            <a:tailEnd/>
          </a:ln>
        </p:spPr>
        <p:txBody>
          <a:bodyPr>
            <a:spAutoFit/>
          </a:bodyPr>
          <a:lstStyle/>
          <a:p>
            <a:r>
              <a:rPr lang="en-US" sz="2400">
                <a:latin typeface="Calibri" pitchFamily="34" charset="0"/>
              </a:rPr>
              <a:t>Military TAFS will often include the forecast high and low temperatures, followed by their expected time of occurrence day and hour.</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95B3D7"/>
        </a:solidFill>
        <a:effectLst/>
      </p:bgPr>
    </p:bg>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438400" y="1219200"/>
            <a:ext cx="4495800" cy="1920875"/>
          </a:xfrm>
          <a:prstGeom prst="rect">
            <a:avLst/>
          </a:prstGeom>
          <a:noFill/>
          <a:ln w="9525">
            <a:noFill/>
            <a:miter lim="800000"/>
            <a:headEnd/>
            <a:tailEnd/>
          </a:ln>
        </p:spPr>
        <p:txBody>
          <a:bodyPr>
            <a:spAutoFit/>
          </a:bodyPr>
          <a:lstStyle/>
          <a:p>
            <a:pPr algn="ctr"/>
            <a:r>
              <a:rPr lang="en-US" sz="7200">
                <a:latin typeface="Calibri" pitchFamily="34" charset="0"/>
              </a:rPr>
              <a:t>NEXRAD</a:t>
            </a:r>
          </a:p>
          <a:p>
            <a:pPr algn="ctr"/>
            <a:r>
              <a:rPr lang="en-US" sz="4800">
                <a:latin typeface="Calibri" pitchFamily="34" charset="0"/>
              </a:rPr>
              <a:t>Weather Radar</a:t>
            </a:r>
            <a:r>
              <a:rPr lang="en-US" sz="7200">
                <a:latin typeface="Calibri" pitchFamily="34" charset="0"/>
              </a:rPr>
              <a:t> </a:t>
            </a:r>
            <a:endParaRPr lang="en-US">
              <a:latin typeface="Calibri"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0" y="5715000"/>
            <a:ext cx="9144000" cy="1143000"/>
          </a:xfrm>
          <a:prstGeom prst="rect">
            <a:avLst/>
          </a:prstGeom>
          <a:solidFill>
            <a:srgbClr val="D1A273"/>
          </a:solidFill>
          <a:ln w="9525">
            <a:noFill/>
            <a:miter lim="800000"/>
            <a:headEnd/>
            <a:tailEnd/>
          </a:ln>
        </p:spPr>
        <p:txBody>
          <a:bodyPr wrap="none" anchor="ctr"/>
          <a:lstStyle/>
          <a:p>
            <a:endParaRPr lang="en-US">
              <a:latin typeface="Calibri" pitchFamily="34" charset="0"/>
            </a:endParaRPr>
          </a:p>
        </p:txBody>
      </p:sp>
      <p:sp>
        <p:nvSpPr>
          <p:cNvPr id="136195" name="Rectangle 3"/>
          <p:cNvSpPr>
            <a:spLocks noChangeArrowheads="1"/>
          </p:cNvSpPr>
          <p:nvPr/>
        </p:nvSpPr>
        <p:spPr bwMode="auto">
          <a:xfrm>
            <a:off x="533400" y="4953000"/>
            <a:ext cx="457200" cy="9144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136196" name="Oval 4"/>
          <p:cNvSpPr>
            <a:spLocks noChangeArrowheads="1"/>
          </p:cNvSpPr>
          <p:nvPr/>
        </p:nvSpPr>
        <p:spPr bwMode="auto">
          <a:xfrm>
            <a:off x="457200" y="4495800"/>
            <a:ext cx="609600" cy="609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36197" name="Text Box 5"/>
          <p:cNvSpPr txBox="1">
            <a:spLocks noChangeArrowheads="1"/>
          </p:cNvSpPr>
          <p:nvPr/>
        </p:nvSpPr>
        <p:spPr bwMode="auto">
          <a:xfrm>
            <a:off x="669925" y="366713"/>
            <a:ext cx="8016875" cy="3170237"/>
          </a:xfrm>
          <a:prstGeom prst="rect">
            <a:avLst/>
          </a:prstGeom>
          <a:noFill/>
          <a:ln w="9525">
            <a:noFill/>
            <a:miter lim="800000"/>
            <a:headEnd/>
            <a:tailEnd/>
          </a:ln>
        </p:spPr>
        <p:txBody>
          <a:bodyPr>
            <a:spAutoFit/>
          </a:bodyPr>
          <a:lstStyle/>
          <a:p>
            <a:r>
              <a:rPr lang="en-US" sz="2000" b="1">
                <a:latin typeface="Calibri" pitchFamily="34" charset="0"/>
              </a:rPr>
              <a:t>NEXRAD is the Doppler radar system used by the National Weather Service and Department of Defense in the United States.  It is also occasionally referred to as WSR-88d.  The radar is a pulsed-Doppler radar, allowing the system to determine wind velocity to or away from the radar, as well as precipitation intensities.  </a:t>
            </a:r>
          </a:p>
          <a:p>
            <a:endParaRPr lang="en-US" sz="2000" b="1">
              <a:latin typeface="Calibri" pitchFamily="34" charset="0"/>
            </a:endParaRPr>
          </a:p>
          <a:p>
            <a:r>
              <a:rPr lang="en-US" sz="2000" b="1">
                <a:latin typeface="Calibri" pitchFamily="34" charset="0"/>
              </a:rPr>
              <a:t>The radar produces three main products:</a:t>
            </a:r>
          </a:p>
          <a:p>
            <a:pPr>
              <a:buFontTx/>
              <a:buChar char="•"/>
            </a:pPr>
            <a:r>
              <a:rPr lang="en-US" sz="2000" b="1">
                <a:latin typeface="Calibri" pitchFamily="34" charset="0"/>
              </a:rPr>
              <a:t>Reflectivity - Amount of return</a:t>
            </a:r>
          </a:p>
          <a:p>
            <a:pPr>
              <a:buFontTx/>
              <a:buChar char="•"/>
            </a:pPr>
            <a:r>
              <a:rPr lang="en-US" sz="2000" b="1">
                <a:latin typeface="Calibri" pitchFamily="34" charset="0"/>
              </a:rPr>
              <a:t>Velocity - Speed of return toward (away from) the radar</a:t>
            </a:r>
          </a:p>
          <a:p>
            <a:pPr>
              <a:buFontTx/>
              <a:buChar char="•"/>
            </a:pPr>
            <a:r>
              <a:rPr lang="en-US" sz="2000" b="1">
                <a:latin typeface="Calibri" pitchFamily="34" charset="0"/>
              </a:rPr>
              <a:t>Spectrum Width - The amount of variation in wind velocities</a:t>
            </a:r>
            <a:endParaRPr lang="en-US">
              <a:latin typeface="Calibri"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5715000"/>
            <a:ext cx="9144000" cy="1143000"/>
          </a:xfrm>
          <a:prstGeom prst="rect">
            <a:avLst/>
          </a:prstGeom>
          <a:solidFill>
            <a:srgbClr val="D1A273"/>
          </a:solidFill>
          <a:ln w="9525">
            <a:noFill/>
            <a:miter lim="800000"/>
            <a:headEnd/>
            <a:tailEnd/>
          </a:ln>
        </p:spPr>
        <p:txBody>
          <a:bodyPr wrap="none" anchor="ctr"/>
          <a:lstStyle/>
          <a:p>
            <a:endParaRPr lang="en-US">
              <a:latin typeface="Calibri" pitchFamily="34" charset="0"/>
            </a:endParaRPr>
          </a:p>
        </p:txBody>
      </p:sp>
      <p:sp>
        <p:nvSpPr>
          <p:cNvPr id="137219" name="Rectangle 3"/>
          <p:cNvSpPr>
            <a:spLocks noChangeArrowheads="1"/>
          </p:cNvSpPr>
          <p:nvPr/>
        </p:nvSpPr>
        <p:spPr bwMode="auto">
          <a:xfrm>
            <a:off x="533400" y="4953000"/>
            <a:ext cx="457200" cy="9144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137220" name="Oval 4"/>
          <p:cNvSpPr>
            <a:spLocks noChangeArrowheads="1"/>
          </p:cNvSpPr>
          <p:nvPr/>
        </p:nvSpPr>
        <p:spPr bwMode="auto">
          <a:xfrm>
            <a:off x="457200" y="4495800"/>
            <a:ext cx="609600" cy="609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37221" name="AutoShape 5"/>
          <p:cNvSpPr>
            <a:spLocks noChangeArrowheads="1"/>
          </p:cNvSpPr>
          <p:nvPr/>
        </p:nvSpPr>
        <p:spPr bwMode="auto">
          <a:xfrm rot="-5475601">
            <a:off x="4913313" y="646113"/>
            <a:ext cx="457200" cy="80010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7222" name="AutoShape 6"/>
          <p:cNvSpPr>
            <a:spLocks noChangeArrowheads="1"/>
          </p:cNvSpPr>
          <p:nvPr/>
        </p:nvSpPr>
        <p:spPr bwMode="auto">
          <a:xfrm rot="-5684125">
            <a:off x="4876800" y="303213"/>
            <a:ext cx="457200" cy="80772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7223" name="AutoShape 7"/>
          <p:cNvSpPr>
            <a:spLocks noChangeArrowheads="1"/>
          </p:cNvSpPr>
          <p:nvPr/>
        </p:nvSpPr>
        <p:spPr bwMode="auto">
          <a:xfrm rot="-5898007">
            <a:off x="4838700" y="-38100"/>
            <a:ext cx="457200" cy="81534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7224" name="AutoShape 8"/>
          <p:cNvSpPr>
            <a:spLocks noChangeArrowheads="1"/>
          </p:cNvSpPr>
          <p:nvPr/>
        </p:nvSpPr>
        <p:spPr bwMode="auto">
          <a:xfrm rot="-6098573">
            <a:off x="4800600" y="-374650"/>
            <a:ext cx="457200" cy="82296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7225" name="AutoShape 9"/>
          <p:cNvSpPr>
            <a:spLocks noChangeArrowheads="1"/>
          </p:cNvSpPr>
          <p:nvPr/>
        </p:nvSpPr>
        <p:spPr bwMode="auto">
          <a:xfrm rot="-6309348">
            <a:off x="4762500" y="-714375"/>
            <a:ext cx="457200" cy="83058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7226" name="AutoShape 10"/>
          <p:cNvSpPr>
            <a:spLocks noChangeArrowheads="1"/>
          </p:cNvSpPr>
          <p:nvPr/>
        </p:nvSpPr>
        <p:spPr bwMode="auto">
          <a:xfrm rot="-6513468">
            <a:off x="4689475" y="-1081087"/>
            <a:ext cx="457200" cy="84582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7227" name="Text Box 11"/>
          <p:cNvSpPr txBox="1">
            <a:spLocks noChangeArrowheads="1"/>
          </p:cNvSpPr>
          <p:nvPr/>
        </p:nvSpPr>
        <p:spPr bwMode="auto">
          <a:xfrm>
            <a:off x="685800" y="290513"/>
            <a:ext cx="7924800" cy="1552575"/>
          </a:xfrm>
          <a:prstGeom prst="rect">
            <a:avLst/>
          </a:prstGeom>
          <a:noFill/>
          <a:ln w="9525">
            <a:noFill/>
            <a:miter lim="800000"/>
            <a:headEnd/>
            <a:tailEnd/>
          </a:ln>
        </p:spPr>
        <p:txBody>
          <a:bodyPr>
            <a:spAutoFit/>
          </a:bodyPr>
          <a:lstStyle/>
          <a:p>
            <a:r>
              <a:rPr lang="en-US" sz="2400">
                <a:latin typeface="Calibri" pitchFamily="34" charset="0"/>
              </a:rPr>
              <a:t>The NEXRAD radars send out beams of pulsed energy at different elevations during the course of their scans.  The number of levels and period of the scan is determined at each radar’s controlling facility.</a:t>
            </a:r>
            <a:r>
              <a:rPr lang="en-US">
                <a:latin typeface="Calibri"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5"/>
          <p:cNvSpPr>
            <a:spLocks noChangeArrowheads="1"/>
          </p:cNvSpPr>
          <p:nvPr/>
        </p:nvSpPr>
        <p:spPr bwMode="auto">
          <a:xfrm>
            <a:off x="3276600" y="2971800"/>
            <a:ext cx="3429000" cy="3200400"/>
          </a:xfrm>
          <a:prstGeom prst="ellipse">
            <a:avLst/>
          </a:prstGeom>
          <a:gradFill rotWithShape="0">
            <a:gsLst>
              <a:gs pos="0">
                <a:srgbClr val="E8E3F9"/>
              </a:gs>
              <a:gs pos="50000">
                <a:srgbClr val="0033CC"/>
              </a:gs>
              <a:gs pos="100000">
                <a:srgbClr val="E8E3F9"/>
              </a:gs>
            </a:gsLst>
            <a:lin ang="5400000" scaled="1"/>
          </a:gradFill>
          <a:ln w="9525">
            <a:solidFill>
              <a:schemeClr val="tx1"/>
            </a:solidFill>
            <a:round/>
            <a:headEnd/>
            <a:tailEnd/>
          </a:ln>
        </p:spPr>
        <p:txBody>
          <a:bodyPr wrap="none" anchor="ctr"/>
          <a:lstStyle/>
          <a:p>
            <a:pPr eaLnBrk="0" hangingPunct="0"/>
            <a:endParaRPr lang="en-US"/>
          </a:p>
        </p:txBody>
      </p:sp>
      <p:sp>
        <p:nvSpPr>
          <p:cNvPr id="18435" name="AutoShape 6"/>
          <p:cNvSpPr>
            <a:spLocks noChangeArrowheads="1"/>
          </p:cNvSpPr>
          <p:nvPr/>
        </p:nvSpPr>
        <p:spPr bwMode="auto">
          <a:xfrm rot="-69312">
            <a:off x="4724400" y="2362200"/>
            <a:ext cx="609600" cy="609600"/>
          </a:xfrm>
          <a:prstGeom prst="can">
            <a:avLst>
              <a:gd name="adj" fmla="val 25000"/>
            </a:avLst>
          </a:prstGeom>
          <a:gradFill rotWithShape="0">
            <a:gsLst>
              <a:gs pos="0">
                <a:schemeClr val="bg1"/>
              </a:gs>
              <a:gs pos="100000">
                <a:srgbClr val="2323FF"/>
              </a:gs>
            </a:gsLst>
            <a:lin ang="5400000" scaled="1"/>
          </a:gradFill>
          <a:ln w="9525">
            <a:solidFill>
              <a:schemeClr val="tx1"/>
            </a:solidFill>
            <a:round/>
            <a:headEnd/>
            <a:tailEnd/>
          </a:ln>
        </p:spPr>
        <p:txBody>
          <a:bodyPr wrap="none" anchor="ctr"/>
          <a:lstStyle/>
          <a:p>
            <a:pPr eaLnBrk="0" hangingPunct="0"/>
            <a:endParaRPr lang="en-US"/>
          </a:p>
        </p:txBody>
      </p:sp>
      <p:sp>
        <p:nvSpPr>
          <p:cNvPr id="18436" name="AutoShape 7"/>
          <p:cNvSpPr>
            <a:spLocks noChangeArrowheads="1"/>
          </p:cNvSpPr>
          <p:nvPr/>
        </p:nvSpPr>
        <p:spPr bwMode="auto">
          <a:xfrm rot="-5299440">
            <a:off x="2514600" y="4033838"/>
            <a:ext cx="609600" cy="914400"/>
          </a:xfrm>
          <a:prstGeom prst="can">
            <a:avLst>
              <a:gd name="adj" fmla="val 37500"/>
            </a:avLst>
          </a:prstGeom>
          <a:gradFill rotWithShape="0">
            <a:gsLst>
              <a:gs pos="0">
                <a:schemeClr val="bg1"/>
              </a:gs>
              <a:gs pos="100000">
                <a:srgbClr val="FF0000"/>
              </a:gs>
            </a:gsLst>
            <a:lin ang="0" scaled="1"/>
          </a:gradFill>
          <a:ln w="9525">
            <a:solidFill>
              <a:schemeClr val="tx1"/>
            </a:solidFill>
            <a:round/>
            <a:headEnd/>
            <a:tailEnd/>
          </a:ln>
        </p:spPr>
        <p:txBody>
          <a:bodyPr wrap="none" anchor="ctr"/>
          <a:lstStyle/>
          <a:p>
            <a:pPr eaLnBrk="0" hangingPunct="0"/>
            <a:endParaRPr lang="en-US"/>
          </a:p>
        </p:txBody>
      </p:sp>
      <p:sp>
        <p:nvSpPr>
          <p:cNvPr id="18437" name="AutoShape 8"/>
          <p:cNvSpPr>
            <a:spLocks noChangeArrowheads="1"/>
          </p:cNvSpPr>
          <p:nvPr/>
        </p:nvSpPr>
        <p:spPr bwMode="auto">
          <a:xfrm rot="5299440" flipH="1">
            <a:off x="6858000" y="3886200"/>
            <a:ext cx="609600" cy="914400"/>
          </a:xfrm>
          <a:prstGeom prst="can">
            <a:avLst>
              <a:gd name="adj" fmla="val 37500"/>
            </a:avLst>
          </a:prstGeom>
          <a:gradFill rotWithShape="0">
            <a:gsLst>
              <a:gs pos="0">
                <a:srgbClr val="FF0000"/>
              </a:gs>
              <a:gs pos="100000">
                <a:schemeClr val="bg1"/>
              </a:gs>
            </a:gsLst>
            <a:lin ang="0" scaled="1"/>
          </a:gradFill>
          <a:ln w="9525">
            <a:solidFill>
              <a:schemeClr val="tx1"/>
            </a:solidFill>
            <a:round/>
            <a:headEnd/>
            <a:tailEnd/>
          </a:ln>
        </p:spPr>
        <p:txBody>
          <a:bodyPr wrap="none" anchor="ctr"/>
          <a:lstStyle/>
          <a:p>
            <a:pPr eaLnBrk="0" hangingPunct="0"/>
            <a:endParaRPr lang="en-US"/>
          </a:p>
        </p:txBody>
      </p:sp>
      <p:sp>
        <p:nvSpPr>
          <p:cNvPr id="18438" name="AutoShape 10"/>
          <p:cNvSpPr>
            <a:spLocks noChangeArrowheads="1"/>
          </p:cNvSpPr>
          <p:nvPr/>
        </p:nvSpPr>
        <p:spPr bwMode="auto">
          <a:xfrm flipV="1">
            <a:off x="3276600" y="2971800"/>
            <a:ext cx="3657600"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08" y="10419"/>
                </a:moveTo>
                <a:cubicBezTo>
                  <a:pt x="17806" y="6585"/>
                  <a:pt x="14638" y="3581"/>
                  <a:pt x="10800" y="3581"/>
                </a:cubicBezTo>
                <a:cubicBezTo>
                  <a:pt x="6831" y="3580"/>
                  <a:pt x="3607" y="6784"/>
                  <a:pt x="3581" y="10752"/>
                </a:cubicBezTo>
                <a:lnTo>
                  <a:pt x="0" y="10729"/>
                </a:lnTo>
                <a:cubicBezTo>
                  <a:pt x="39" y="4792"/>
                  <a:pt x="4862" y="-1"/>
                  <a:pt x="10800" y="0"/>
                </a:cubicBezTo>
                <a:cubicBezTo>
                  <a:pt x="16543" y="0"/>
                  <a:pt x="21281" y="4494"/>
                  <a:pt x="21584" y="10230"/>
                </a:cubicBezTo>
                <a:lnTo>
                  <a:pt x="24281" y="10087"/>
                </a:lnTo>
                <a:lnTo>
                  <a:pt x="20034" y="14809"/>
                </a:lnTo>
                <a:lnTo>
                  <a:pt x="15312" y="10561"/>
                </a:lnTo>
                <a:lnTo>
                  <a:pt x="18008" y="10419"/>
                </a:lnTo>
                <a:close/>
              </a:path>
            </a:pathLst>
          </a:custGeom>
          <a:solidFill>
            <a:schemeClr val="folHlink"/>
          </a:solidFill>
          <a:ln w="9525">
            <a:solidFill>
              <a:schemeClr val="tx1"/>
            </a:solidFill>
            <a:miter lim="800000"/>
            <a:headEnd/>
            <a:tailEnd/>
          </a:ln>
        </p:spPr>
        <p:txBody>
          <a:bodyPr rot="10800000" wrap="none" anchor="ctr"/>
          <a:lstStyle/>
          <a:p>
            <a:endParaRPr lang="en-US"/>
          </a:p>
        </p:txBody>
      </p:sp>
      <p:sp>
        <p:nvSpPr>
          <p:cNvPr id="18439" name="Text Box 13"/>
          <p:cNvSpPr txBox="1">
            <a:spLocks noChangeArrowheads="1"/>
          </p:cNvSpPr>
          <p:nvPr/>
        </p:nvSpPr>
        <p:spPr bwMode="auto">
          <a:xfrm>
            <a:off x="941388" y="2667000"/>
            <a:ext cx="1784350" cy="366713"/>
          </a:xfrm>
          <a:prstGeom prst="rect">
            <a:avLst/>
          </a:prstGeom>
          <a:noFill/>
          <a:ln w="9525">
            <a:noFill/>
            <a:miter lim="800000"/>
            <a:headEnd/>
            <a:tailEnd/>
          </a:ln>
        </p:spPr>
        <p:txBody>
          <a:bodyPr wrap="none">
            <a:spAutoFit/>
          </a:bodyPr>
          <a:lstStyle/>
          <a:p>
            <a:pPr algn="r" eaLnBrk="0" hangingPunct="0"/>
            <a:r>
              <a:rPr lang="en-US"/>
              <a:t>Without Coriolis</a:t>
            </a:r>
          </a:p>
        </p:txBody>
      </p:sp>
      <p:sp>
        <p:nvSpPr>
          <p:cNvPr id="18440" name="Text Box 15"/>
          <p:cNvSpPr txBox="1">
            <a:spLocks noChangeArrowheads="1"/>
          </p:cNvSpPr>
          <p:nvPr/>
        </p:nvSpPr>
        <p:spPr bwMode="auto">
          <a:xfrm>
            <a:off x="3600450" y="3429000"/>
            <a:ext cx="2482850" cy="366713"/>
          </a:xfrm>
          <a:prstGeom prst="rect">
            <a:avLst/>
          </a:prstGeom>
          <a:noFill/>
          <a:ln w="9525">
            <a:noFill/>
            <a:miter lim="800000"/>
            <a:headEnd/>
            <a:tailEnd/>
          </a:ln>
        </p:spPr>
        <p:txBody>
          <a:bodyPr wrap="none">
            <a:spAutoFit/>
          </a:bodyPr>
          <a:lstStyle/>
          <a:p>
            <a:pPr algn="r" eaLnBrk="0" hangingPunct="0"/>
            <a:r>
              <a:rPr lang="en-US"/>
              <a:t>Resulting from Coriolis</a:t>
            </a:r>
          </a:p>
        </p:txBody>
      </p:sp>
      <p:sp>
        <p:nvSpPr>
          <p:cNvPr id="18441" name="Text Box 16"/>
          <p:cNvSpPr txBox="1">
            <a:spLocks noChangeArrowheads="1"/>
          </p:cNvSpPr>
          <p:nvPr/>
        </p:nvSpPr>
        <p:spPr bwMode="auto">
          <a:xfrm>
            <a:off x="762000" y="457200"/>
            <a:ext cx="8186738" cy="825500"/>
          </a:xfrm>
          <a:prstGeom prst="rect">
            <a:avLst/>
          </a:prstGeom>
          <a:noFill/>
          <a:ln w="9525">
            <a:noFill/>
            <a:miter lim="800000"/>
            <a:headEnd/>
            <a:tailEnd/>
          </a:ln>
        </p:spPr>
        <p:txBody>
          <a:bodyPr>
            <a:spAutoFit/>
          </a:bodyPr>
          <a:lstStyle/>
          <a:p>
            <a:pPr eaLnBrk="0" hangingPunct="0"/>
            <a:r>
              <a:rPr lang="en-US"/>
              <a:t>In the mid latitudes of the upper troposphere, the winds resulting from the temperature disparities between the arctic regions and the tropics generally flow from the west to the east, with their strength somewhat related to the average temperature gradients of the air masses.</a:t>
            </a:r>
          </a:p>
        </p:txBody>
      </p:sp>
      <p:sp>
        <p:nvSpPr>
          <p:cNvPr id="10" name="Circular Arrow 9"/>
          <p:cNvSpPr/>
          <p:nvPr/>
        </p:nvSpPr>
        <p:spPr>
          <a:xfrm rot="16200000">
            <a:off x="2628900" y="2247900"/>
            <a:ext cx="3162300" cy="3238500"/>
          </a:xfrm>
          <a:prstGeom prst="circularArrow">
            <a:avLst>
              <a:gd name="adj1" fmla="val 10294"/>
              <a:gd name="adj2" fmla="val 1087113"/>
              <a:gd name="adj3" fmla="val 20457689"/>
              <a:gd name="adj4" fmla="val 16123485"/>
              <a:gd name="adj5" fmla="val 10327"/>
            </a:avLst>
          </a:prstGeom>
          <a:gradFill>
            <a:gsLst>
              <a:gs pos="0">
                <a:srgbClr val="FF0000"/>
              </a:gs>
              <a:gs pos="50000">
                <a:srgbClr val="0000FF"/>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0" y="5715000"/>
            <a:ext cx="9144000" cy="1143000"/>
          </a:xfrm>
          <a:prstGeom prst="rect">
            <a:avLst/>
          </a:prstGeom>
          <a:solidFill>
            <a:srgbClr val="D1A273"/>
          </a:solidFill>
          <a:ln w="9525">
            <a:noFill/>
            <a:miter lim="800000"/>
            <a:headEnd/>
            <a:tailEnd/>
          </a:ln>
        </p:spPr>
        <p:txBody>
          <a:bodyPr wrap="none" anchor="ctr"/>
          <a:lstStyle/>
          <a:p>
            <a:endParaRPr lang="en-US">
              <a:latin typeface="Calibri" pitchFamily="34" charset="0"/>
            </a:endParaRPr>
          </a:p>
        </p:txBody>
      </p:sp>
      <p:sp>
        <p:nvSpPr>
          <p:cNvPr id="138243" name="Rectangle 3"/>
          <p:cNvSpPr>
            <a:spLocks noChangeArrowheads="1"/>
          </p:cNvSpPr>
          <p:nvPr/>
        </p:nvSpPr>
        <p:spPr bwMode="auto">
          <a:xfrm>
            <a:off x="533400" y="4953000"/>
            <a:ext cx="457200" cy="9144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138244" name="Oval 4"/>
          <p:cNvSpPr>
            <a:spLocks noChangeArrowheads="1"/>
          </p:cNvSpPr>
          <p:nvPr/>
        </p:nvSpPr>
        <p:spPr bwMode="auto">
          <a:xfrm>
            <a:off x="457200" y="4495800"/>
            <a:ext cx="609600" cy="609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38245" name="AutoShape 5"/>
          <p:cNvSpPr>
            <a:spLocks noChangeArrowheads="1"/>
          </p:cNvSpPr>
          <p:nvPr/>
        </p:nvSpPr>
        <p:spPr bwMode="auto">
          <a:xfrm rot="-5475601">
            <a:off x="4913313" y="646113"/>
            <a:ext cx="457200" cy="80010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8246" name="AutoShape 7"/>
          <p:cNvSpPr>
            <a:spLocks noChangeArrowheads="1"/>
          </p:cNvSpPr>
          <p:nvPr/>
        </p:nvSpPr>
        <p:spPr bwMode="auto">
          <a:xfrm rot="-5837481">
            <a:off x="4913313" y="179388"/>
            <a:ext cx="457200" cy="80010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8247" name="AutoShape 8"/>
          <p:cNvSpPr>
            <a:spLocks noChangeArrowheads="1"/>
          </p:cNvSpPr>
          <p:nvPr/>
        </p:nvSpPr>
        <p:spPr bwMode="auto">
          <a:xfrm rot="-6159421">
            <a:off x="4875213" y="-317500"/>
            <a:ext cx="457200" cy="8080375"/>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8248" name="AutoShape 9"/>
          <p:cNvSpPr>
            <a:spLocks noChangeArrowheads="1"/>
          </p:cNvSpPr>
          <p:nvPr/>
        </p:nvSpPr>
        <p:spPr bwMode="auto">
          <a:xfrm rot="-6479822">
            <a:off x="4799807" y="-858044"/>
            <a:ext cx="457200" cy="8237537"/>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8249" name="AutoShape 10"/>
          <p:cNvSpPr>
            <a:spLocks noChangeArrowheads="1"/>
          </p:cNvSpPr>
          <p:nvPr/>
        </p:nvSpPr>
        <p:spPr bwMode="auto">
          <a:xfrm rot="-6769874">
            <a:off x="4686300" y="-1409700"/>
            <a:ext cx="457200" cy="84582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8250" name="Text Box 11"/>
          <p:cNvSpPr txBox="1">
            <a:spLocks noChangeArrowheads="1"/>
          </p:cNvSpPr>
          <p:nvPr/>
        </p:nvSpPr>
        <p:spPr bwMode="auto">
          <a:xfrm>
            <a:off x="685800" y="290513"/>
            <a:ext cx="7924800" cy="1187450"/>
          </a:xfrm>
          <a:prstGeom prst="rect">
            <a:avLst/>
          </a:prstGeom>
          <a:noFill/>
          <a:ln w="9525">
            <a:noFill/>
            <a:miter lim="800000"/>
            <a:headEnd/>
            <a:tailEnd/>
          </a:ln>
        </p:spPr>
        <p:txBody>
          <a:bodyPr>
            <a:spAutoFit/>
          </a:bodyPr>
          <a:lstStyle/>
          <a:p>
            <a:r>
              <a:rPr lang="en-US" sz="2400">
                <a:latin typeface="Calibri" pitchFamily="34" charset="0"/>
              </a:rPr>
              <a:t>During periods of thunderstorm activity, the time between scans is reduced, and the elevations are further apart than during periods of relatively calm weather.</a:t>
            </a:r>
            <a:r>
              <a:rPr lang="en-US">
                <a:latin typeface="Calibri" pitchFamily="34" charset="0"/>
              </a:rPr>
              <a:t>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139266" name="AutoShape 11"/>
          <p:cNvSpPr>
            <a:spLocks noChangeArrowheads="1"/>
          </p:cNvSpPr>
          <p:nvPr/>
        </p:nvSpPr>
        <p:spPr bwMode="auto">
          <a:xfrm>
            <a:off x="2209800" y="2514600"/>
            <a:ext cx="6553200" cy="2590800"/>
          </a:xfrm>
          <a:prstGeom prst="roundRect">
            <a:avLst>
              <a:gd name="adj" fmla="val 16667"/>
            </a:avLst>
          </a:prstGeom>
          <a:gradFill rotWithShape="0">
            <a:gsLst>
              <a:gs pos="0">
                <a:srgbClr val="FFFFFF"/>
              </a:gs>
              <a:gs pos="100000">
                <a:srgbClr val="B3B3B3"/>
              </a:gs>
            </a:gsLst>
            <a:lin ang="5400000" scaled="1"/>
          </a:gradFill>
          <a:ln w="9525">
            <a:noFill/>
            <a:round/>
            <a:headEnd/>
            <a:tailEnd/>
          </a:ln>
        </p:spPr>
        <p:txBody>
          <a:bodyPr wrap="none" anchor="ctr"/>
          <a:lstStyle/>
          <a:p>
            <a:endParaRPr lang="en-US">
              <a:latin typeface="Calibri" pitchFamily="34" charset="0"/>
            </a:endParaRPr>
          </a:p>
        </p:txBody>
      </p:sp>
      <p:sp>
        <p:nvSpPr>
          <p:cNvPr id="139267" name="Rectangle 2"/>
          <p:cNvSpPr>
            <a:spLocks noChangeArrowheads="1"/>
          </p:cNvSpPr>
          <p:nvPr/>
        </p:nvSpPr>
        <p:spPr bwMode="auto">
          <a:xfrm>
            <a:off x="0" y="5715000"/>
            <a:ext cx="9144000" cy="1143000"/>
          </a:xfrm>
          <a:prstGeom prst="rect">
            <a:avLst/>
          </a:prstGeom>
          <a:solidFill>
            <a:srgbClr val="D1A273"/>
          </a:solidFill>
          <a:ln w="9525">
            <a:noFill/>
            <a:miter lim="800000"/>
            <a:headEnd/>
            <a:tailEnd/>
          </a:ln>
        </p:spPr>
        <p:txBody>
          <a:bodyPr wrap="none" anchor="ctr"/>
          <a:lstStyle/>
          <a:p>
            <a:endParaRPr lang="en-US">
              <a:latin typeface="Calibri" pitchFamily="34" charset="0"/>
            </a:endParaRPr>
          </a:p>
        </p:txBody>
      </p:sp>
      <p:sp>
        <p:nvSpPr>
          <p:cNvPr id="139268" name="Rectangle 3"/>
          <p:cNvSpPr>
            <a:spLocks noChangeArrowheads="1"/>
          </p:cNvSpPr>
          <p:nvPr/>
        </p:nvSpPr>
        <p:spPr bwMode="auto">
          <a:xfrm>
            <a:off x="533400" y="4953000"/>
            <a:ext cx="457200" cy="9144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139269" name="Oval 4"/>
          <p:cNvSpPr>
            <a:spLocks noChangeArrowheads="1"/>
          </p:cNvSpPr>
          <p:nvPr/>
        </p:nvSpPr>
        <p:spPr bwMode="auto">
          <a:xfrm>
            <a:off x="457200" y="4495800"/>
            <a:ext cx="609600" cy="609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39270" name="AutoShape 5"/>
          <p:cNvSpPr>
            <a:spLocks noChangeArrowheads="1"/>
          </p:cNvSpPr>
          <p:nvPr/>
        </p:nvSpPr>
        <p:spPr bwMode="auto">
          <a:xfrm rot="-5475601">
            <a:off x="4913313" y="646113"/>
            <a:ext cx="457200" cy="80010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9271" name="AutoShape 6"/>
          <p:cNvSpPr>
            <a:spLocks noChangeArrowheads="1"/>
          </p:cNvSpPr>
          <p:nvPr/>
        </p:nvSpPr>
        <p:spPr bwMode="auto">
          <a:xfrm rot="-5837481">
            <a:off x="4913313" y="179388"/>
            <a:ext cx="457200" cy="80010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9272" name="AutoShape 7"/>
          <p:cNvSpPr>
            <a:spLocks noChangeArrowheads="1"/>
          </p:cNvSpPr>
          <p:nvPr/>
        </p:nvSpPr>
        <p:spPr bwMode="auto">
          <a:xfrm rot="-6159421">
            <a:off x="4875213" y="-317500"/>
            <a:ext cx="457200" cy="8080375"/>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9273" name="AutoShape 8"/>
          <p:cNvSpPr>
            <a:spLocks noChangeArrowheads="1"/>
          </p:cNvSpPr>
          <p:nvPr/>
        </p:nvSpPr>
        <p:spPr bwMode="auto">
          <a:xfrm rot="-6479822">
            <a:off x="4799807" y="-858044"/>
            <a:ext cx="457200" cy="8237537"/>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9274" name="AutoShape 9"/>
          <p:cNvSpPr>
            <a:spLocks noChangeArrowheads="1"/>
          </p:cNvSpPr>
          <p:nvPr/>
        </p:nvSpPr>
        <p:spPr bwMode="auto">
          <a:xfrm rot="-6769874">
            <a:off x="4686300" y="-1409700"/>
            <a:ext cx="457200" cy="84582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39275" name="Text Box 10"/>
          <p:cNvSpPr txBox="1">
            <a:spLocks noChangeArrowheads="1"/>
          </p:cNvSpPr>
          <p:nvPr/>
        </p:nvSpPr>
        <p:spPr bwMode="auto">
          <a:xfrm>
            <a:off x="685800" y="290513"/>
            <a:ext cx="7924800" cy="1187450"/>
          </a:xfrm>
          <a:prstGeom prst="rect">
            <a:avLst/>
          </a:prstGeom>
          <a:noFill/>
          <a:ln w="9525">
            <a:noFill/>
            <a:miter lim="800000"/>
            <a:headEnd/>
            <a:tailEnd/>
          </a:ln>
        </p:spPr>
        <p:txBody>
          <a:bodyPr>
            <a:spAutoFit/>
          </a:bodyPr>
          <a:lstStyle/>
          <a:p>
            <a:r>
              <a:rPr lang="en-US" sz="2400">
                <a:latin typeface="Calibri" pitchFamily="34" charset="0"/>
              </a:rPr>
              <a:t>The NEXRAD estimates the elevations of the returns based on the center of the beam.  This causes a serrated appearance when cloud tops are plotted.</a:t>
            </a:r>
            <a:r>
              <a:rPr lang="en-US">
                <a:latin typeface="Calibri" pitchFamily="34" charset="0"/>
              </a:rPr>
              <a:t> </a:t>
            </a:r>
          </a:p>
        </p:txBody>
      </p:sp>
      <p:sp>
        <p:nvSpPr>
          <p:cNvPr id="139276" name="Line 12"/>
          <p:cNvSpPr>
            <a:spLocks noChangeShapeType="1"/>
          </p:cNvSpPr>
          <p:nvPr/>
        </p:nvSpPr>
        <p:spPr bwMode="auto">
          <a:xfrm flipH="1">
            <a:off x="2209800" y="2438400"/>
            <a:ext cx="3581400" cy="1524000"/>
          </a:xfrm>
          <a:prstGeom prst="line">
            <a:avLst/>
          </a:prstGeom>
          <a:noFill/>
          <a:ln w="76200">
            <a:solidFill>
              <a:schemeClr val="tx1"/>
            </a:solidFill>
            <a:prstDash val="sysDot"/>
            <a:round/>
            <a:headEnd/>
            <a:tailEnd/>
          </a:ln>
        </p:spPr>
        <p:txBody>
          <a:bodyPr wrap="none" anchor="ctr"/>
          <a:lstStyle/>
          <a:p>
            <a:endParaRPr lang="en-US"/>
          </a:p>
        </p:txBody>
      </p:sp>
      <p:sp>
        <p:nvSpPr>
          <p:cNvPr id="139277" name="Line 13"/>
          <p:cNvSpPr>
            <a:spLocks noChangeShapeType="1"/>
          </p:cNvSpPr>
          <p:nvPr/>
        </p:nvSpPr>
        <p:spPr bwMode="auto">
          <a:xfrm flipV="1">
            <a:off x="5791200" y="2438400"/>
            <a:ext cx="1676400" cy="609600"/>
          </a:xfrm>
          <a:prstGeom prst="line">
            <a:avLst/>
          </a:prstGeom>
          <a:noFill/>
          <a:ln w="76200">
            <a:solidFill>
              <a:schemeClr val="tx1"/>
            </a:solidFill>
            <a:prstDash val="sysDot"/>
            <a:round/>
            <a:headEnd/>
            <a:tailEnd/>
          </a:ln>
        </p:spPr>
        <p:txBody>
          <a:bodyPr wrap="none" anchor="ctr"/>
          <a:lstStyle/>
          <a:p>
            <a:endParaRPr lang="en-US"/>
          </a:p>
        </p:txBody>
      </p:sp>
      <p:sp>
        <p:nvSpPr>
          <p:cNvPr id="139278" name="Line 14"/>
          <p:cNvSpPr>
            <a:spLocks noChangeShapeType="1"/>
          </p:cNvSpPr>
          <p:nvPr/>
        </p:nvSpPr>
        <p:spPr bwMode="auto">
          <a:xfrm flipV="1">
            <a:off x="7467600" y="2895600"/>
            <a:ext cx="1219200" cy="304800"/>
          </a:xfrm>
          <a:prstGeom prst="line">
            <a:avLst/>
          </a:prstGeom>
          <a:noFill/>
          <a:ln w="76200">
            <a:solidFill>
              <a:schemeClr val="tx1"/>
            </a:solidFill>
            <a:prstDash val="sysDot"/>
            <a:round/>
            <a:headEnd/>
            <a:tailEnd/>
          </a:ln>
        </p:spPr>
        <p:txBody>
          <a:bodyPr wrap="none" anchor="ctr"/>
          <a:lstStyle/>
          <a:p>
            <a:endParaRPr lang="en-US"/>
          </a:p>
        </p:txBody>
      </p:sp>
      <p:sp>
        <p:nvSpPr>
          <p:cNvPr id="139279" name="Line 15"/>
          <p:cNvSpPr>
            <a:spLocks noChangeShapeType="1"/>
          </p:cNvSpPr>
          <p:nvPr/>
        </p:nvSpPr>
        <p:spPr bwMode="auto">
          <a:xfrm>
            <a:off x="304800" y="2133600"/>
            <a:ext cx="838200" cy="0"/>
          </a:xfrm>
          <a:prstGeom prst="line">
            <a:avLst/>
          </a:prstGeom>
          <a:noFill/>
          <a:ln w="76200">
            <a:solidFill>
              <a:schemeClr val="tx1"/>
            </a:solidFill>
            <a:prstDash val="sysDot"/>
            <a:round/>
            <a:headEnd/>
            <a:tailEnd/>
          </a:ln>
        </p:spPr>
        <p:txBody>
          <a:bodyPr wrap="none" anchor="ctr"/>
          <a:lstStyle/>
          <a:p>
            <a:endParaRPr lang="en-US"/>
          </a:p>
        </p:txBody>
      </p:sp>
      <p:sp>
        <p:nvSpPr>
          <p:cNvPr id="139280" name="Text Box 16"/>
          <p:cNvSpPr txBox="1">
            <a:spLocks noChangeArrowheads="1"/>
          </p:cNvSpPr>
          <p:nvPr/>
        </p:nvSpPr>
        <p:spPr bwMode="auto">
          <a:xfrm>
            <a:off x="1279525" y="1870075"/>
            <a:ext cx="1731963" cy="457200"/>
          </a:xfrm>
          <a:prstGeom prst="rect">
            <a:avLst/>
          </a:prstGeom>
          <a:noFill/>
          <a:ln w="9525">
            <a:noFill/>
            <a:miter lim="800000"/>
            <a:headEnd/>
            <a:tailEnd/>
          </a:ln>
        </p:spPr>
        <p:txBody>
          <a:bodyPr wrap="none">
            <a:spAutoFit/>
          </a:bodyPr>
          <a:lstStyle/>
          <a:p>
            <a:r>
              <a:rPr lang="en-US" sz="2400">
                <a:latin typeface="Calibri" pitchFamily="34" charset="0"/>
              </a:rPr>
              <a:t>Plotted Tops</a:t>
            </a:r>
            <a:endParaRPr lang="en-US">
              <a:latin typeface="Calibri"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print"/>
          <a:srcRect l="4527" t="14590" r="7053" b="3951"/>
          <a:stretch>
            <a:fillRect/>
          </a:stretch>
        </p:blipFill>
        <p:spPr bwMode="auto">
          <a:xfrm>
            <a:off x="609600" y="1752600"/>
            <a:ext cx="7848600" cy="5105400"/>
          </a:xfrm>
          <a:prstGeom prst="rect">
            <a:avLst/>
          </a:prstGeom>
          <a:noFill/>
          <a:ln w="9525">
            <a:noFill/>
            <a:miter lim="800000"/>
            <a:headEnd/>
            <a:tailEnd/>
          </a:ln>
        </p:spPr>
      </p:pic>
      <p:sp>
        <p:nvSpPr>
          <p:cNvPr id="140291" name="TextBox 2"/>
          <p:cNvSpPr txBox="1">
            <a:spLocks noChangeArrowheads="1"/>
          </p:cNvSpPr>
          <p:nvPr/>
        </p:nvSpPr>
        <p:spPr bwMode="auto">
          <a:xfrm>
            <a:off x="685800" y="533400"/>
            <a:ext cx="7383463" cy="369888"/>
          </a:xfrm>
          <a:prstGeom prst="rect">
            <a:avLst/>
          </a:prstGeom>
          <a:noFill/>
          <a:ln w="9525">
            <a:noFill/>
            <a:miter lim="800000"/>
            <a:headEnd/>
            <a:tailEnd/>
          </a:ln>
        </p:spPr>
        <p:txBody>
          <a:bodyPr wrap="none">
            <a:spAutoFit/>
          </a:bodyPr>
          <a:lstStyle/>
          <a:p>
            <a:r>
              <a:rPr lang="en-US"/>
              <a:t>This Echo Tops display shows the serrated, or bull’s eye, appearance.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141314" name="AutoShape 14"/>
          <p:cNvSpPr>
            <a:spLocks noChangeArrowheads="1"/>
          </p:cNvSpPr>
          <p:nvPr/>
        </p:nvSpPr>
        <p:spPr bwMode="auto">
          <a:xfrm>
            <a:off x="1828800" y="1676400"/>
            <a:ext cx="5867400" cy="3581400"/>
          </a:xfrm>
          <a:prstGeom prst="roundRect">
            <a:avLst>
              <a:gd name="adj" fmla="val 16667"/>
            </a:avLst>
          </a:prstGeom>
          <a:gradFill rotWithShape="0">
            <a:gsLst>
              <a:gs pos="0">
                <a:schemeClr val="bg1"/>
              </a:gs>
              <a:gs pos="100000">
                <a:srgbClr val="B3B3B3"/>
              </a:gs>
            </a:gsLst>
            <a:lin ang="5400000" scaled="1"/>
          </a:gradFill>
          <a:ln w="9525">
            <a:noFill/>
            <a:round/>
            <a:headEnd/>
            <a:tailEnd/>
          </a:ln>
        </p:spPr>
        <p:txBody>
          <a:bodyPr wrap="none" anchor="ctr"/>
          <a:lstStyle/>
          <a:p>
            <a:endParaRPr lang="en-US">
              <a:latin typeface="Calibri" pitchFamily="34" charset="0"/>
            </a:endParaRPr>
          </a:p>
        </p:txBody>
      </p:sp>
      <p:sp>
        <p:nvSpPr>
          <p:cNvPr id="141315" name="Oval 13"/>
          <p:cNvSpPr>
            <a:spLocks noChangeArrowheads="1"/>
          </p:cNvSpPr>
          <p:nvPr/>
        </p:nvSpPr>
        <p:spPr bwMode="auto">
          <a:xfrm rot="1844063">
            <a:off x="2663825" y="1681163"/>
            <a:ext cx="2667000" cy="3575050"/>
          </a:xfrm>
          <a:prstGeom prst="ellipse">
            <a:avLst/>
          </a:prstGeom>
          <a:solidFill>
            <a:srgbClr val="38EC00"/>
          </a:solidFill>
          <a:ln w="9525">
            <a:noFill/>
            <a:round/>
            <a:headEnd/>
            <a:tailEnd/>
          </a:ln>
        </p:spPr>
        <p:txBody>
          <a:bodyPr wrap="none" anchor="ctr"/>
          <a:lstStyle/>
          <a:p>
            <a:endParaRPr lang="en-US">
              <a:latin typeface="Calibri" pitchFamily="34" charset="0"/>
            </a:endParaRPr>
          </a:p>
        </p:txBody>
      </p:sp>
      <p:sp>
        <p:nvSpPr>
          <p:cNvPr id="141316" name="Oval 12"/>
          <p:cNvSpPr>
            <a:spLocks noChangeArrowheads="1"/>
          </p:cNvSpPr>
          <p:nvPr/>
        </p:nvSpPr>
        <p:spPr bwMode="auto">
          <a:xfrm rot="1696322">
            <a:off x="3276600" y="1828800"/>
            <a:ext cx="1219200" cy="3276600"/>
          </a:xfrm>
          <a:prstGeom prst="ellipse">
            <a:avLst/>
          </a:prstGeom>
          <a:solidFill>
            <a:srgbClr val="F2EC00"/>
          </a:solidFill>
          <a:ln w="9525">
            <a:noFill/>
            <a:round/>
            <a:headEnd/>
            <a:tailEnd/>
          </a:ln>
        </p:spPr>
        <p:txBody>
          <a:bodyPr wrap="none" anchor="ctr"/>
          <a:lstStyle/>
          <a:p>
            <a:endParaRPr lang="en-US">
              <a:latin typeface="Calibri" pitchFamily="34" charset="0"/>
            </a:endParaRPr>
          </a:p>
        </p:txBody>
      </p:sp>
      <p:sp>
        <p:nvSpPr>
          <p:cNvPr id="141317" name="Oval 11"/>
          <p:cNvSpPr>
            <a:spLocks noChangeArrowheads="1"/>
          </p:cNvSpPr>
          <p:nvPr/>
        </p:nvSpPr>
        <p:spPr bwMode="auto">
          <a:xfrm rot="1830780">
            <a:off x="3581400" y="2209800"/>
            <a:ext cx="457200" cy="2819400"/>
          </a:xfrm>
          <a:prstGeom prst="ellipse">
            <a:avLst/>
          </a:prstGeom>
          <a:solidFill>
            <a:srgbClr val="FF0000"/>
          </a:solidFill>
          <a:ln w="9525">
            <a:noFill/>
            <a:round/>
            <a:headEnd/>
            <a:tailEnd/>
          </a:ln>
        </p:spPr>
        <p:txBody>
          <a:bodyPr wrap="none" anchor="ctr"/>
          <a:lstStyle/>
          <a:p>
            <a:endParaRPr lang="en-US">
              <a:latin typeface="Calibri" pitchFamily="34" charset="0"/>
            </a:endParaRPr>
          </a:p>
        </p:txBody>
      </p:sp>
      <p:sp>
        <p:nvSpPr>
          <p:cNvPr id="141318" name="Rectangle 2"/>
          <p:cNvSpPr>
            <a:spLocks noChangeArrowheads="1"/>
          </p:cNvSpPr>
          <p:nvPr/>
        </p:nvSpPr>
        <p:spPr bwMode="auto">
          <a:xfrm>
            <a:off x="0" y="5715000"/>
            <a:ext cx="9144000" cy="1143000"/>
          </a:xfrm>
          <a:prstGeom prst="rect">
            <a:avLst/>
          </a:prstGeom>
          <a:solidFill>
            <a:srgbClr val="D1A273"/>
          </a:solidFill>
          <a:ln w="9525">
            <a:noFill/>
            <a:miter lim="800000"/>
            <a:headEnd/>
            <a:tailEnd/>
          </a:ln>
        </p:spPr>
        <p:txBody>
          <a:bodyPr wrap="none" anchor="ctr"/>
          <a:lstStyle/>
          <a:p>
            <a:pPr algn="ctr"/>
            <a:endParaRPr lang="en-US">
              <a:latin typeface="Calibri" pitchFamily="34" charset="0"/>
            </a:endParaRPr>
          </a:p>
        </p:txBody>
      </p:sp>
      <p:sp>
        <p:nvSpPr>
          <p:cNvPr id="141319" name="Rectangle 3"/>
          <p:cNvSpPr>
            <a:spLocks noChangeArrowheads="1"/>
          </p:cNvSpPr>
          <p:nvPr/>
        </p:nvSpPr>
        <p:spPr bwMode="auto">
          <a:xfrm>
            <a:off x="533400" y="4953000"/>
            <a:ext cx="457200" cy="9144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141320" name="Oval 4"/>
          <p:cNvSpPr>
            <a:spLocks noChangeArrowheads="1"/>
          </p:cNvSpPr>
          <p:nvPr/>
        </p:nvSpPr>
        <p:spPr bwMode="auto">
          <a:xfrm>
            <a:off x="457200" y="4495800"/>
            <a:ext cx="609600" cy="609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41321" name="AutoShape 5"/>
          <p:cNvSpPr>
            <a:spLocks noChangeArrowheads="1"/>
          </p:cNvSpPr>
          <p:nvPr/>
        </p:nvSpPr>
        <p:spPr bwMode="auto">
          <a:xfrm rot="-5475601">
            <a:off x="4913313" y="646113"/>
            <a:ext cx="457200" cy="80010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41322" name="AutoShape 6"/>
          <p:cNvSpPr>
            <a:spLocks noChangeArrowheads="1"/>
          </p:cNvSpPr>
          <p:nvPr/>
        </p:nvSpPr>
        <p:spPr bwMode="auto">
          <a:xfrm rot="-5837481">
            <a:off x="4913313" y="179388"/>
            <a:ext cx="457200" cy="80010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41323" name="AutoShape 7"/>
          <p:cNvSpPr>
            <a:spLocks noChangeArrowheads="1"/>
          </p:cNvSpPr>
          <p:nvPr/>
        </p:nvSpPr>
        <p:spPr bwMode="auto">
          <a:xfrm rot="-6159421">
            <a:off x="4875213" y="-317500"/>
            <a:ext cx="457200" cy="8080375"/>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41324" name="AutoShape 8"/>
          <p:cNvSpPr>
            <a:spLocks noChangeArrowheads="1"/>
          </p:cNvSpPr>
          <p:nvPr/>
        </p:nvSpPr>
        <p:spPr bwMode="auto">
          <a:xfrm rot="-6479822">
            <a:off x="4799807" y="-858044"/>
            <a:ext cx="457200" cy="8237537"/>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41325" name="AutoShape 9"/>
          <p:cNvSpPr>
            <a:spLocks noChangeArrowheads="1"/>
          </p:cNvSpPr>
          <p:nvPr/>
        </p:nvSpPr>
        <p:spPr bwMode="auto">
          <a:xfrm rot="-6769874">
            <a:off x="4686300" y="-1409700"/>
            <a:ext cx="457200" cy="84582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41326" name="Text Box 10"/>
          <p:cNvSpPr txBox="1">
            <a:spLocks noChangeArrowheads="1"/>
          </p:cNvSpPr>
          <p:nvPr/>
        </p:nvSpPr>
        <p:spPr bwMode="auto">
          <a:xfrm>
            <a:off x="685800" y="290513"/>
            <a:ext cx="7924800" cy="1187450"/>
          </a:xfrm>
          <a:prstGeom prst="rect">
            <a:avLst/>
          </a:prstGeom>
          <a:noFill/>
          <a:ln w="9525">
            <a:noFill/>
            <a:miter lim="800000"/>
            <a:headEnd/>
            <a:tailEnd/>
          </a:ln>
        </p:spPr>
        <p:txBody>
          <a:bodyPr>
            <a:spAutoFit/>
          </a:bodyPr>
          <a:lstStyle/>
          <a:p>
            <a:r>
              <a:rPr lang="en-US" sz="2400">
                <a:latin typeface="Calibri" pitchFamily="34" charset="0"/>
              </a:rPr>
              <a:t>Different products show different data.  Base reflectivity shows reflectivity in the lowest layer.  Composite reflectivity shows the greatest reflectivity value in any layer.</a:t>
            </a:r>
            <a:r>
              <a:rPr lang="en-US">
                <a:latin typeface="Calibri" pitchFamily="34" charset="0"/>
              </a:rPr>
              <a:t> </a:t>
            </a:r>
          </a:p>
        </p:txBody>
      </p:sp>
      <p:sp>
        <p:nvSpPr>
          <p:cNvPr id="141327" name="Text Box 16"/>
          <p:cNvSpPr txBox="1">
            <a:spLocks noChangeArrowheads="1"/>
          </p:cNvSpPr>
          <p:nvPr/>
        </p:nvSpPr>
        <p:spPr bwMode="auto">
          <a:xfrm>
            <a:off x="381000" y="6172200"/>
            <a:ext cx="1123950" cy="336550"/>
          </a:xfrm>
          <a:prstGeom prst="rect">
            <a:avLst/>
          </a:prstGeom>
          <a:noFill/>
          <a:ln w="9525">
            <a:noFill/>
            <a:miter lim="800000"/>
            <a:headEnd/>
            <a:tailEnd/>
          </a:ln>
        </p:spPr>
        <p:txBody>
          <a:bodyPr wrap="none">
            <a:spAutoFit/>
          </a:bodyPr>
          <a:lstStyle/>
          <a:p>
            <a:r>
              <a:rPr lang="en-US">
                <a:latin typeface="Calibri" pitchFamily="34" charset="0"/>
              </a:rPr>
              <a:t>Composite:</a:t>
            </a:r>
          </a:p>
        </p:txBody>
      </p:sp>
      <p:sp>
        <p:nvSpPr>
          <p:cNvPr id="141328" name="Text Box 17"/>
          <p:cNvSpPr txBox="1">
            <a:spLocks noChangeArrowheads="1"/>
          </p:cNvSpPr>
          <p:nvPr/>
        </p:nvSpPr>
        <p:spPr bwMode="auto">
          <a:xfrm>
            <a:off x="838200" y="5867400"/>
            <a:ext cx="636588" cy="336550"/>
          </a:xfrm>
          <a:prstGeom prst="rect">
            <a:avLst/>
          </a:prstGeom>
          <a:noFill/>
          <a:ln w="9525">
            <a:noFill/>
            <a:miter lim="800000"/>
            <a:headEnd/>
            <a:tailEnd/>
          </a:ln>
        </p:spPr>
        <p:txBody>
          <a:bodyPr wrap="none">
            <a:spAutoFit/>
          </a:bodyPr>
          <a:lstStyle/>
          <a:p>
            <a:r>
              <a:rPr lang="en-US">
                <a:latin typeface="Calibri" pitchFamily="34" charset="0"/>
              </a:rPr>
              <a:t>Base:</a:t>
            </a:r>
          </a:p>
        </p:txBody>
      </p:sp>
      <p:sp>
        <p:nvSpPr>
          <p:cNvPr id="141329" name="Line 18"/>
          <p:cNvSpPr>
            <a:spLocks noChangeShapeType="1"/>
          </p:cNvSpPr>
          <p:nvPr/>
        </p:nvSpPr>
        <p:spPr bwMode="auto">
          <a:xfrm flipV="1">
            <a:off x="1828800" y="6096000"/>
            <a:ext cx="914400" cy="0"/>
          </a:xfrm>
          <a:prstGeom prst="line">
            <a:avLst/>
          </a:prstGeom>
          <a:noFill/>
          <a:ln w="76200">
            <a:solidFill>
              <a:schemeClr val="bg1"/>
            </a:solidFill>
            <a:round/>
            <a:headEnd/>
            <a:tailEnd/>
          </a:ln>
        </p:spPr>
        <p:txBody>
          <a:bodyPr wrap="none" anchor="ctr"/>
          <a:lstStyle/>
          <a:p>
            <a:endParaRPr lang="en-US"/>
          </a:p>
        </p:txBody>
      </p:sp>
      <p:sp>
        <p:nvSpPr>
          <p:cNvPr id="141330" name="Line 19"/>
          <p:cNvSpPr>
            <a:spLocks noChangeShapeType="1"/>
          </p:cNvSpPr>
          <p:nvPr/>
        </p:nvSpPr>
        <p:spPr bwMode="auto">
          <a:xfrm flipV="1">
            <a:off x="1828800" y="6400800"/>
            <a:ext cx="762000" cy="0"/>
          </a:xfrm>
          <a:prstGeom prst="line">
            <a:avLst/>
          </a:prstGeom>
          <a:noFill/>
          <a:ln w="76200">
            <a:solidFill>
              <a:schemeClr val="bg1"/>
            </a:solidFill>
            <a:round/>
            <a:headEnd/>
            <a:tailEnd/>
          </a:ln>
        </p:spPr>
        <p:txBody>
          <a:bodyPr wrap="none" anchor="ctr"/>
          <a:lstStyle/>
          <a:p>
            <a:endParaRPr lang="en-US"/>
          </a:p>
        </p:txBody>
      </p:sp>
      <p:sp>
        <p:nvSpPr>
          <p:cNvPr id="141331" name="Line 20"/>
          <p:cNvSpPr>
            <a:spLocks noChangeShapeType="1"/>
          </p:cNvSpPr>
          <p:nvPr/>
        </p:nvSpPr>
        <p:spPr bwMode="auto">
          <a:xfrm flipV="1">
            <a:off x="4724400" y="6096000"/>
            <a:ext cx="2895600" cy="0"/>
          </a:xfrm>
          <a:prstGeom prst="line">
            <a:avLst/>
          </a:prstGeom>
          <a:noFill/>
          <a:ln w="76200">
            <a:solidFill>
              <a:schemeClr val="bg1"/>
            </a:solidFill>
            <a:round/>
            <a:headEnd/>
            <a:tailEnd/>
          </a:ln>
        </p:spPr>
        <p:txBody>
          <a:bodyPr wrap="none" anchor="ctr"/>
          <a:lstStyle/>
          <a:p>
            <a:endParaRPr lang="en-US"/>
          </a:p>
        </p:txBody>
      </p:sp>
      <p:sp>
        <p:nvSpPr>
          <p:cNvPr id="141332" name="Line 21"/>
          <p:cNvSpPr>
            <a:spLocks noChangeShapeType="1"/>
          </p:cNvSpPr>
          <p:nvPr/>
        </p:nvSpPr>
        <p:spPr bwMode="auto">
          <a:xfrm flipV="1">
            <a:off x="5410200" y="6400800"/>
            <a:ext cx="2209800" cy="0"/>
          </a:xfrm>
          <a:prstGeom prst="line">
            <a:avLst/>
          </a:prstGeom>
          <a:noFill/>
          <a:ln w="76200">
            <a:solidFill>
              <a:schemeClr val="bg1"/>
            </a:solidFill>
            <a:round/>
            <a:headEnd/>
            <a:tailEnd/>
          </a:ln>
        </p:spPr>
        <p:txBody>
          <a:bodyPr wrap="none" anchor="ctr"/>
          <a:lstStyle/>
          <a:p>
            <a:endParaRPr lang="en-US"/>
          </a:p>
        </p:txBody>
      </p:sp>
      <p:sp>
        <p:nvSpPr>
          <p:cNvPr id="141333" name="Line 22"/>
          <p:cNvSpPr>
            <a:spLocks noChangeShapeType="1"/>
          </p:cNvSpPr>
          <p:nvPr/>
        </p:nvSpPr>
        <p:spPr bwMode="auto">
          <a:xfrm flipV="1">
            <a:off x="3124200" y="6096000"/>
            <a:ext cx="304800" cy="0"/>
          </a:xfrm>
          <a:prstGeom prst="line">
            <a:avLst/>
          </a:prstGeom>
          <a:noFill/>
          <a:ln w="76200">
            <a:solidFill>
              <a:srgbClr val="FF0000"/>
            </a:solidFill>
            <a:round/>
            <a:headEnd/>
            <a:tailEnd/>
          </a:ln>
        </p:spPr>
        <p:txBody>
          <a:bodyPr wrap="none" anchor="ctr"/>
          <a:lstStyle/>
          <a:p>
            <a:endParaRPr lang="en-US"/>
          </a:p>
        </p:txBody>
      </p:sp>
      <p:sp>
        <p:nvSpPr>
          <p:cNvPr id="141334" name="Line 23"/>
          <p:cNvSpPr>
            <a:spLocks noChangeShapeType="1"/>
          </p:cNvSpPr>
          <p:nvPr/>
        </p:nvSpPr>
        <p:spPr bwMode="auto">
          <a:xfrm flipV="1">
            <a:off x="3124200" y="6400800"/>
            <a:ext cx="1295400" cy="0"/>
          </a:xfrm>
          <a:prstGeom prst="line">
            <a:avLst/>
          </a:prstGeom>
          <a:noFill/>
          <a:ln w="76200">
            <a:solidFill>
              <a:srgbClr val="FF0000"/>
            </a:solidFill>
            <a:round/>
            <a:headEnd/>
            <a:tailEnd/>
          </a:ln>
        </p:spPr>
        <p:txBody>
          <a:bodyPr wrap="none" anchor="ctr"/>
          <a:lstStyle/>
          <a:p>
            <a:endParaRPr lang="en-US"/>
          </a:p>
        </p:txBody>
      </p:sp>
      <p:sp>
        <p:nvSpPr>
          <p:cNvPr id="141335" name="Line 24"/>
          <p:cNvSpPr>
            <a:spLocks noChangeShapeType="1"/>
          </p:cNvSpPr>
          <p:nvPr/>
        </p:nvSpPr>
        <p:spPr bwMode="auto">
          <a:xfrm flipV="1">
            <a:off x="2895600" y="6096000"/>
            <a:ext cx="228600" cy="0"/>
          </a:xfrm>
          <a:prstGeom prst="line">
            <a:avLst/>
          </a:prstGeom>
          <a:noFill/>
          <a:ln w="76200">
            <a:solidFill>
              <a:srgbClr val="F2EC00"/>
            </a:solidFill>
            <a:round/>
            <a:headEnd/>
            <a:tailEnd/>
          </a:ln>
        </p:spPr>
        <p:txBody>
          <a:bodyPr wrap="none" anchor="ctr"/>
          <a:lstStyle/>
          <a:p>
            <a:endParaRPr lang="en-US"/>
          </a:p>
        </p:txBody>
      </p:sp>
      <p:sp>
        <p:nvSpPr>
          <p:cNvPr id="141336" name="Line 25"/>
          <p:cNvSpPr>
            <a:spLocks noChangeShapeType="1"/>
          </p:cNvSpPr>
          <p:nvPr/>
        </p:nvSpPr>
        <p:spPr bwMode="auto">
          <a:xfrm flipV="1">
            <a:off x="3429000" y="6096000"/>
            <a:ext cx="304800" cy="0"/>
          </a:xfrm>
          <a:prstGeom prst="line">
            <a:avLst/>
          </a:prstGeom>
          <a:noFill/>
          <a:ln w="76200">
            <a:solidFill>
              <a:srgbClr val="F2EC00"/>
            </a:solidFill>
            <a:round/>
            <a:headEnd/>
            <a:tailEnd/>
          </a:ln>
        </p:spPr>
        <p:txBody>
          <a:bodyPr wrap="none" anchor="ctr"/>
          <a:lstStyle/>
          <a:p>
            <a:endParaRPr lang="en-US"/>
          </a:p>
        </p:txBody>
      </p:sp>
      <p:sp>
        <p:nvSpPr>
          <p:cNvPr id="141337" name="Line 26"/>
          <p:cNvSpPr>
            <a:spLocks noChangeShapeType="1"/>
          </p:cNvSpPr>
          <p:nvPr/>
        </p:nvSpPr>
        <p:spPr bwMode="auto">
          <a:xfrm flipV="1">
            <a:off x="2895600" y="6400800"/>
            <a:ext cx="228600" cy="0"/>
          </a:xfrm>
          <a:prstGeom prst="line">
            <a:avLst/>
          </a:prstGeom>
          <a:noFill/>
          <a:ln w="76200">
            <a:solidFill>
              <a:srgbClr val="F2EC00"/>
            </a:solidFill>
            <a:round/>
            <a:headEnd/>
            <a:tailEnd/>
          </a:ln>
        </p:spPr>
        <p:txBody>
          <a:bodyPr wrap="none" anchor="ctr"/>
          <a:lstStyle/>
          <a:p>
            <a:endParaRPr lang="en-US"/>
          </a:p>
        </p:txBody>
      </p:sp>
      <p:sp>
        <p:nvSpPr>
          <p:cNvPr id="141338" name="Line 27"/>
          <p:cNvSpPr>
            <a:spLocks noChangeShapeType="1"/>
          </p:cNvSpPr>
          <p:nvPr/>
        </p:nvSpPr>
        <p:spPr bwMode="auto">
          <a:xfrm flipV="1">
            <a:off x="4419600" y="6400800"/>
            <a:ext cx="381000" cy="0"/>
          </a:xfrm>
          <a:prstGeom prst="line">
            <a:avLst/>
          </a:prstGeom>
          <a:noFill/>
          <a:ln w="76200">
            <a:solidFill>
              <a:srgbClr val="F2EC00"/>
            </a:solidFill>
            <a:round/>
            <a:headEnd/>
            <a:tailEnd/>
          </a:ln>
        </p:spPr>
        <p:txBody>
          <a:bodyPr wrap="none" anchor="ctr"/>
          <a:lstStyle/>
          <a:p>
            <a:endParaRPr lang="en-US"/>
          </a:p>
        </p:txBody>
      </p:sp>
      <p:sp>
        <p:nvSpPr>
          <p:cNvPr id="141339" name="Line 28"/>
          <p:cNvSpPr>
            <a:spLocks noChangeShapeType="1"/>
          </p:cNvSpPr>
          <p:nvPr/>
        </p:nvSpPr>
        <p:spPr bwMode="auto">
          <a:xfrm flipV="1">
            <a:off x="4800600" y="6400800"/>
            <a:ext cx="609600" cy="0"/>
          </a:xfrm>
          <a:prstGeom prst="line">
            <a:avLst/>
          </a:prstGeom>
          <a:noFill/>
          <a:ln w="76200">
            <a:solidFill>
              <a:srgbClr val="38EC00"/>
            </a:solidFill>
            <a:round/>
            <a:headEnd/>
            <a:tailEnd/>
          </a:ln>
        </p:spPr>
        <p:txBody>
          <a:bodyPr wrap="none" anchor="ctr"/>
          <a:lstStyle/>
          <a:p>
            <a:endParaRPr lang="en-US"/>
          </a:p>
        </p:txBody>
      </p:sp>
      <p:sp>
        <p:nvSpPr>
          <p:cNvPr id="141340" name="Line 30"/>
          <p:cNvSpPr>
            <a:spLocks noChangeShapeType="1"/>
          </p:cNvSpPr>
          <p:nvPr/>
        </p:nvSpPr>
        <p:spPr bwMode="auto">
          <a:xfrm flipV="1">
            <a:off x="2590800" y="6400800"/>
            <a:ext cx="304800" cy="0"/>
          </a:xfrm>
          <a:prstGeom prst="line">
            <a:avLst/>
          </a:prstGeom>
          <a:noFill/>
          <a:ln w="76200">
            <a:solidFill>
              <a:srgbClr val="38EC00"/>
            </a:solidFill>
            <a:round/>
            <a:headEnd/>
            <a:tailEnd/>
          </a:ln>
        </p:spPr>
        <p:txBody>
          <a:bodyPr wrap="none" anchor="ctr"/>
          <a:lstStyle/>
          <a:p>
            <a:endParaRPr lang="en-US"/>
          </a:p>
        </p:txBody>
      </p:sp>
      <p:sp>
        <p:nvSpPr>
          <p:cNvPr id="141341" name="Line 31"/>
          <p:cNvSpPr>
            <a:spLocks noChangeShapeType="1"/>
          </p:cNvSpPr>
          <p:nvPr/>
        </p:nvSpPr>
        <p:spPr bwMode="auto">
          <a:xfrm flipV="1">
            <a:off x="3733800" y="6096000"/>
            <a:ext cx="990600" cy="0"/>
          </a:xfrm>
          <a:prstGeom prst="line">
            <a:avLst/>
          </a:prstGeom>
          <a:noFill/>
          <a:ln w="76200">
            <a:solidFill>
              <a:srgbClr val="38EC00"/>
            </a:solidFill>
            <a:round/>
            <a:headEnd/>
            <a:tailEnd/>
          </a:ln>
        </p:spPr>
        <p:txBody>
          <a:bodyPr wrap="none" anchor="ctr"/>
          <a:lstStyle/>
          <a:p>
            <a:endParaRPr lang="en-US"/>
          </a:p>
        </p:txBody>
      </p:sp>
      <p:sp>
        <p:nvSpPr>
          <p:cNvPr id="141342" name="Line 32"/>
          <p:cNvSpPr>
            <a:spLocks noChangeShapeType="1"/>
          </p:cNvSpPr>
          <p:nvPr/>
        </p:nvSpPr>
        <p:spPr bwMode="auto">
          <a:xfrm flipV="1">
            <a:off x="2743200" y="6096000"/>
            <a:ext cx="228600" cy="0"/>
          </a:xfrm>
          <a:prstGeom prst="line">
            <a:avLst/>
          </a:prstGeom>
          <a:noFill/>
          <a:ln w="76200">
            <a:solidFill>
              <a:srgbClr val="38EC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grpSp>
        <p:nvGrpSpPr>
          <p:cNvPr id="142338" name="Group 35"/>
          <p:cNvGrpSpPr>
            <a:grpSpLocks/>
          </p:cNvGrpSpPr>
          <p:nvPr/>
        </p:nvGrpSpPr>
        <p:grpSpPr bwMode="auto">
          <a:xfrm>
            <a:off x="3124200" y="4419600"/>
            <a:ext cx="2133600" cy="533400"/>
            <a:chOff x="1872" y="1968"/>
            <a:chExt cx="1344" cy="336"/>
          </a:xfrm>
        </p:grpSpPr>
        <p:sp>
          <p:nvSpPr>
            <p:cNvPr id="142372" name="Oval 36"/>
            <p:cNvSpPr>
              <a:spLocks noChangeArrowheads="1"/>
            </p:cNvSpPr>
            <p:nvPr/>
          </p:nvSpPr>
          <p:spPr bwMode="auto">
            <a:xfrm>
              <a:off x="1872" y="1968"/>
              <a:ext cx="1344" cy="336"/>
            </a:xfrm>
            <a:prstGeom prst="ellipse">
              <a:avLst/>
            </a:prstGeom>
            <a:solidFill>
              <a:srgbClr val="38EC00"/>
            </a:solidFill>
            <a:ln w="9525">
              <a:noFill/>
              <a:round/>
              <a:headEnd/>
              <a:tailEnd/>
            </a:ln>
          </p:spPr>
          <p:txBody>
            <a:bodyPr wrap="none" anchor="ctr"/>
            <a:lstStyle/>
            <a:p>
              <a:endParaRPr lang="en-US">
                <a:latin typeface="Calibri" pitchFamily="34" charset="0"/>
              </a:endParaRPr>
            </a:p>
          </p:txBody>
        </p:sp>
        <p:sp>
          <p:nvSpPr>
            <p:cNvPr id="142373" name="Oval 37"/>
            <p:cNvSpPr>
              <a:spLocks noChangeArrowheads="1"/>
            </p:cNvSpPr>
            <p:nvPr/>
          </p:nvSpPr>
          <p:spPr bwMode="auto">
            <a:xfrm>
              <a:off x="2208" y="2112"/>
              <a:ext cx="672" cy="144"/>
            </a:xfrm>
            <a:prstGeom prst="ellipse">
              <a:avLst/>
            </a:prstGeom>
            <a:solidFill>
              <a:srgbClr val="F2EC00"/>
            </a:solidFill>
            <a:ln w="9525">
              <a:noFill/>
              <a:round/>
              <a:headEnd/>
              <a:tailEnd/>
            </a:ln>
          </p:spPr>
          <p:txBody>
            <a:bodyPr wrap="none" anchor="ctr"/>
            <a:lstStyle/>
            <a:p>
              <a:endParaRPr lang="en-US">
                <a:latin typeface="Calibri" pitchFamily="34" charset="0"/>
              </a:endParaRPr>
            </a:p>
          </p:txBody>
        </p:sp>
        <p:sp>
          <p:nvSpPr>
            <p:cNvPr id="142374" name="Oval 38"/>
            <p:cNvSpPr>
              <a:spLocks noChangeArrowheads="1"/>
            </p:cNvSpPr>
            <p:nvPr/>
          </p:nvSpPr>
          <p:spPr bwMode="auto">
            <a:xfrm>
              <a:off x="2304" y="2160"/>
              <a:ext cx="144" cy="48"/>
            </a:xfrm>
            <a:prstGeom prst="ellipse">
              <a:avLst/>
            </a:prstGeom>
            <a:solidFill>
              <a:srgbClr val="FF0000"/>
            </a:solidFill>
            <a:ln w="9525">
              <a:noFill/>
              <a:round/>
              <a:headEnd/>
              <a:tailEnd/>
            </a:ln>
          </p:spPr>
          <p:txBody>
            <a:bodyPr wrap="none" anchor="ctr"/>
            <a:lstStyle/>
            <a:p>
              <a:endParaRPr lang="en-US">
                <a:latin typeface="Calibri" pitchFamily="34" charset="0"/>
              </a:endParaRPr>
            </a:p>
          </p:txBody>
        </p:sp>
        <p:sp>
          <p:nvSpPr>
            <p:cNvPr id="142375" name="Oval 39"/>
            <p:cNvSpPr>
              <a:spLocks noChangeArrowheads="1"/>
            </p:cNvSpPr>
            <p:nvPr/>
          </p:nvSpPr>
          <p:spPr bwMode="auto">
            <a:xfrm>
              <a:off x="2640" y="2160"/>
              <a:ext cx="96" cy="48"/>
            </a:xfrm>
            <a:prstGeom prst="ellipse">
              <a:avLst/>
            </a:prstGeom>
            <a:solidFill>
              <a:srgbClr val="FF0000"/>
            </a:solidFill>
            <a:ln w="9525">
              <a:noFill/>
              <a:round/>
              <a:headEnd/>
              <a:tailEnd/>
            </a:ln>
          </p:spPr>
          <p:txBody>
            <a:bodyPr wrap="none" anchor="ctr"/>
            <a:lstStyle/>
            <a:p>
              <a:endParaRPr lang="en-US">
                <a:latin typeface="Calibri" pitchFamily="34" charset="0"/>
              </a:endParaRPr>
            </a:p>
          </p:txBody>
        </p:sp>
      </p:grpSp>
      <p:grpSp>
        <p:nvGrpSpPr>
          <p:cNvPr id="142339" name="Group 34"/>
          <p:cNvGrpSpPr>
            <a:grpSpLocks/>
          </p:cNvGrpSpPr>
          <p:nvPr/>
        </p:nvGrpSpPr>
        <p:grpSpPr bwMode="auto">
          <a:xfrm>
            <a:off x="2971800" y="2971800"/>
            <a:ext cx="2133600" cy="533400"/>
            <a:chOff x="1872" y="1968"/>
            <a:chExt cx="1344" cy="336"/>
          </a:xfrm>
        </p:grpSpPr>
        <p:sp>
          <p:nvSpPr>
            <p:cNvPr id="142368" name="Oval 30"/>
            <p:cNvSpPr>
              <a:spLocks noChangeArrowheads="1"/>
            </p:cNvSpPr>
            <p:nvPr/>
          </p:nvSpPr>
          <p:spPr bwMode="auto">
            <a:xfrm>
              <a:off x="1872" y="1968"/>
              <a:ext cx="1344" cy="336"/>
            </a:xfrm>
            <a:prstGeom prst="ellipse">
              <a:avLst/>
            </a:prstGeom>
            <a:solidFill>
              <a:srgbClr val="38EC00"/>
            </a:solidFill>
            <a:ln w="9525">
              <a:noFill/>
              <a:round/>
              <a:headEnd/>
              <a:tailEnd/>
            </a:ln>
          </p:spPr>
          <p:txBody>
            <a:bodyPr wrap="none" anchor="ctr"/>
            <a:lstStyle/>
            <a:p>
              <a:endParaRPr lang="en-US">
                <a:latin typeface="Calibri" pitchFamily="34" charset="0"/>
              </a:endParaRPr>
            </a:p>
          </p:txBody>
        </p:sp>
        <p:sp>
          <p:nvSpPr>
            <p:cNvPr id="142369" name="Oval 31"/>
            <p:cNvSpPr>
              <a:spLocks noChangeArrowheads="1"/>
            </p:cNvSpPr>
            <p:nvPr/>
          </p:nvSpPr>
          <p:spPr bwMode="auto">
            <a:xfrm>
              <a:off x="2208" y="2112"/>
              <a:ext cx="672" cy="144"/>
            </a:xfrm>
            <a:prstGeom prst="ellipse">
              <a:avLst/>
            </a:prstGeom>
            <a:solidFill>
              <a:srgbClr val="F2EC00"/>
            </a:solidFill>
            <a:ln w="9525">
              <a:noFill/>
              <a:round/>
              <a:headEnd/>
              <a:tailEnd/>
            </a:ln>
          </p:spPr>
          <p:txBody>
            <a:bodyPr wrap="none" anchor="ctr"/>
            <a:lstStyle/>
            <a:p>
              <a:endParaRPr lang="en-US">
                <a:latin typeface="Calibri" pitchFamily="34" charset="0"/>
              </a:endParaRPr>
            </a:p>
          </p:txBody>
        </p:sp>
        <p:sp>
          <p:nvSpPr>
            <p:cNvPr id="142370" name="Oval 32"/>
            <p:cNvSpPr>
              <a:spLocks noChangeArrowheads="1"/>
            </p:cNvSpPr>
            <p:nvPr/>
          </p:nvSpPr>
          <p:spPr bwMode="auto">
            <a:xfrm>
              <a:off x="2304" y="2160"/>
              <a:ext cx="144" cy="48"/>
            </a:xfrm>
            <a:prstGeom prst="ellipse">
              <a:avLst/>
            </a:prstGeom>
            <a:solidFill>
              <a:srgbClr val="FF0000"/>
            </a:solidFill>
            <a:ln w="9525">
              <a:noFill/>
              <a:round/>
              <a:headEnd/>
              <a:tailEnd/>
            </a:ln>
          </p:spPr>
          <p:txBody>
            <a:bodyPr wrap="none" anchor="ctr"/>
            <a:lstStyle/>
            <a:p>
              <a:endParaRPr lang="en-US">
                <a:latin typeface="Calibri" pitchFamily="34" charset="0"/>
              </a:endParaRPr>
            </a:p>
          </p:txBody>
        </p:sp>
        <p:sp>
          <p:nvSpPr>
            <p:cNvPr id="142371" name="Oval 33"/>
            <p:cNvSpPr>
              <a:spLocks noChangeArrowheads="1"/>
            </p:cNvSpPr>
            <p:nvPr/>
          </p:nvSpPr>
          <p:spPr bwMode="auto">
            <a:xfrm>
              <a:off x="2640" y="2160"/>
              <a:ext cx="96" cy="48"/>
            </a:xfrm>
            <a:prstGeom prst="ellipse">
              <a:avLst/>
            </a:prstGeom>
            <a:solidFill>
              <a:srgbClr val="FF0000"/>
            </a:solidFill>
            <a:ln w="9525">
              <a:noFill/>
              <a:round/>
              <a:headEnd/>
              <a:tailEnd/>
            </a:ln>
          </p:spPr>
          <p:txBody>
            <a:bodyPr wrap="none" anchor="ctr"/>
            <a:lstStyle/>
            <a:p>
              <a:endParaRPr lang="en-US">
                <a:latin typeface="Calibri" pitchFamily="34" charset="0"/>
              </a:endParaRPr>
            </a:p>
          </p:txBody>
        </p:sp>
      </p:grpSp>
      <p:sp>
        <p:nvSpPr>
          <p:cNvPr id="142340" name="Rectangle 3"/>
          <p:cNvSpPr>
            <a:spLocks noChangeArrowheads="1"/>
          </p:cNvSpPr>
          <p:nvPr/>
        </p:nvSpPr>
        <p:spPr bwMode="auto">
          <a:xfrm>
            <a:off x="4572000" y="5943600"/>
            <a:ext cx="457200" cy="9144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142341" name="Oval 4"/>
          <p:cNvSpPr>
            <a:spLocks noChangeArrowheads="1"/>
          </p:cNvSpPr>
          <p:nvPr/>
        </p:nvSpPr>
        <p:spPr bwMode="auto">
          <a:xfrm>
            <a:off x="4495800" y="5410200"/>
            <a:ext cx="609600" cy="609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42342" name="Arc 5"/>
          <p:cNvSpPr>
            <a:spLocks/>
          </p:cNvSpPr>
          <p:nvPr/>
        </p:nvSpPr>
        <p:spPr bwMode="auto">
          <a:xfrm flipV="1">
            <a:off x="2743200" y="3886200"/>
            <a:ext cx="4113213" cy="1989138"/>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2343" name="Arc 6"/>
          <p:cNvSpPr>
            <a:spLocks/>
          </p:cNvSpPr>
          <p:nvPr/>
        </p:nvSpPr>
        <p:spPr bwMode="auto">
          <a:xfrm flipV="1">
            <a:off x="2133600" y="3200400"/>
            <a:ext cx="5334000" cy="26670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2344" name="Arc 7"/>
          <p:cNvSpPr>
            <a:spLocks/>
          </p:cNvSpPr>
          <p:nvPr/>
        </p:nvSpPr>
        <p:spPr bwMode="auto">
          <a:xfrm flipV="1">
            <a:off x="3429000" y="4572000"/>
            <a:ext cx="2819400" cy="1303338"/>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2345" name="Arc 8"/>
          <p:cNvSpPr>
            <a:spLocks/>
          </p:cNvSpPr>
          <p:nvPr/>
        </p:nvSpPr>
        <p:spPr bwMode="auto">
          <a:xfrm flipV="1">
            <a:off x="1447800" y="2514600"/>
            <a:ext cx="6705600" cy="33528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2346" name="Arc 9"/>
          <p:cNvSpPr>
            <a:spLocks/>
          </p:cNvSpPr>
          <p:nvPr/>
        </p:nvSpPr>
        <p:spPr bwMode="auto">
          <a:xfrm flipV="1">
            <a:off x="3733800" y="4876800"/>
            <a:ext cx="2209800" cy="9906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2347" name="Arc 10"/>
          <p:cNvSpPr>
            <a:spLocks/>
          </p:cNvSpPr>
          <p:nvPr/>
        </p:nvSpPr>
        <p:spPr bwMode="auto">
          <a:xfrm flipV="1">
            <a:off x="3124200" y="4191000"/>
            <a:ext cx="3429000" cy="16764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2348" name="Arc 11"/>
          <p:cNvSpPr>
            <a:spLocks/>
          </p:cNvSpPr>
          <p:nvPr/>
        </p:nvSpPr>
        <p:spPr bwMode="auto">
          <a:xfrm flipV="1">
            <a:off x="2438400" y="3581400"/>
            <a:ext cx="4724400" cy="22860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2349" name="Arc 12"/>
          <p:cNvSpPr>
            <a:spLocks/>
          </p:cNvSpPr>
          <p:nvPr/>
        </p:nvSpPr>
        <p:spPr bwMode="auto">
          <a:xfrm flipV="1">
            <a:off x="1752600" y="2819400"/>
            <a:ext cx="6096000" cy="30480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2350" name="Line 13"/>
          <p:cNvSpPr>
            <a:spLocks noChangeShapeType="1"/>
          </p:cNvSpPr>
          <p:nvPr/>
        </p:nvSpPr>
        <p:spPr bwMode="auto">
          <a:xfrm flipV="1">
            <a:off x="4800600" y="2514600"/>
            <a:ext cx="0" cy="2362200"/>
          </a:xfrm>
          <a:prstGeom prst="line">
            <a:avLst/>
          </a:prstGeom>
          <a:noFill/>
          <a:ln w="9525">
            <a:solidFill>
              <a:schemeClr val="tx1"/>
            </a:solidFill>
            <a:round/>
            <a:headEnd/>
            <a:tailEnd/>
          </a:ln>
        </p:spPr>
        <p:txBody>
          <a:bodyPr wrap="none" anchor="ctr"/>
          <a:lstStyle/>
          <a:p>
            <a:endParaRPr lang="en-US"/>
          </a:p>
        </p:txBody>
      </p:sp>
      <p:sp>
        <p:nvSpPr>
          <p:cNvPr id="142351" name="Line 14"/>
          <p:cNvSpPr>
            <a:spLocks noChangeShapeType="1"/>
          </p:cNvSpPr>
          <p:nvPr/>
        </p:nvSpPr>
        <p:spPr bwMode="auto">
          <a:xfrm>
            <a:off x="5943600" y="5867400"/>
            <a:ext cx="2209800" cy="0"/>
          </a:xfrm>
          <a:prstGeom prst="line">
            <a:avLst/>
          </a:prstGeom>
          <a:noFill/>
          <a:ln w="9525">
            <a:solidFill>
              <a:schemeClr val="tx1"/>
            </a:solidFill>
            <a:round/>
            <a:headEnd/>
            <a:tailEnd/>
          </a:ln>
        </p:spPr>
        <p:txBody>
          <a:bodyPr wrap="none" anchor="ctr"/>
          <a:lstStyle/>
          <a:p>
            <a:endParaRPr lang="en-US"/>
          </a:p>
        </p:txBody>
      </p:sp>
      <p:sp>
        <p:nvSpPr>
          <p:cNvPr id="142352" name="Line 15"/>
          <p:cNvSpPr>
            <a:spLocks noChangeShapeType="1"/>
          </p:cNvSpPr>
          <p:nvPr/>
        </p:nvSpPr>
        <p:spPr bwMode="auto">
          <a:xfrm flipH="1">
            <a:off x="1447800" y="5867400"/>
            <a:ext cx="2286000" cy="0"/>
          </a:xfrm>
          <a:prstGeom prst="line">
            <a:avLst/>
          </a:prstGeom>
          <a:noFill/>
          <a:ln w="9525">
            <a:solidFill>
              <a:schemeClr val="tx1"/>
            </a:solidFill>
            <a:round/>
            <a:headEnd/>
            <a:tailEnd/>
          </a:ln>
        </p:spPr>
        <p:txBody>
          <a:bodyPr wrap="none" anchor="ctr"/>
          <a:lstStyle/>
          <a:p>
            <a:endParaRPr lang="en-US"/>
          </a:p>
        </p:txBody>
      </p:sp>
      <p:sp>
        <p:nvSpPr>
          <p:cNvPr id="142353" name="Line 16"/>
          <p:cNvSpPr>
            <a:spLocks noChangeShapeType="1"/>
          </p:cNvSpPr>
          <p:nvPr/>
        </p:nvSpPr>
        <p:spPr bwMode="auto">
          <a:xfrm flipV="1">
            <a:off x="5562600" y="3505200"/>
            <a:ext cx="1600200" cy="1600200"/>
          </a:xfrm>
          <a:prstGeom prst="line">
            <a:avLst/>
          </a:prstGeom>
          <a:noFill/>
          <a:ln w="9525">
            <a:solidFill>
              <a:schemeClr val="tx1"/>
            </a:solidFill>
            <a:round/>
            <a:headEnd/>
            <a:tailEnd/>
          </a:ln>
        </p:spPr>
        <p:txBody>
          <a:bodyPr wrap="none" anchor="ctr"/>
          <a:lstStyle/>
          <a:p>
            <a:endParaRPr lang="en-US"/>
          </a:p>
        </p:txBody>
      </p:sp>
      <p:sp>
        <p:nvSpPr>
          <p:cNvPr id="142354" name="Line 17"/>
          <p:cNvSpPr>
            <a:spLocks noChangeShapeType="1"/>
          </p:cNvSpPr>
          <p:nvPr/>
        </p:nvSpPr>
        <p:spPr bwMode="auto">
          <a:xfrm>
            <a:off x="2362200" y="3505200"/>
            <a:ext cx="1676400" cy="1676400"/>
          </a:xfrm>
          <a:prstGeom prst="line">
            <a:avLst/>
          </a:prstGeom>
          <a:noFill/>
          <a:ln w="9525">
            <a:solidFill>
              <a:schemeClr val="tx1"/>
            </a:solidFill>
            <a:round/>
            <a:headEnd/>
            <a:tailEnd/>
          </a:ln>
        </p:spPr>
        <p:txBody>
          <a:bodyPr wrap="none" anchor="ctr"/>
          <a:lstStyle/>
          <a:p>
            <a:endParaRPr lang="en-US"/>
          </a:p>
        </p:txBody>
      </p:sp>
      <p:sp>
        <p:nvSpPr>
          <p:cNvPr id="142355" name="Line 18"/>
          <p:cNvSpPr>
            <a:spLocks noChangeShapeType="1"/>
          </p:cNvSpPr>
          <p:nvPr/>
        </p:nvSpPr>
        <p:spPr bwMode="auto">
          <a:xfrm flipV="1">
            <a:off x="5867400" y="4495800"/>
            <a:ext cx="1981200" cy="990600"/>
          </a:xfrm>
          <a:prstGeom prst="line">
            <a:avLst/>
          </a:prstGeom>
          <a:noFill/>
          <a:ln w="9525">
            <a:solidFill>
              <a:schemeClr val="tx1"/>
            </a:solidFill>
            <a:round/>
            <a:headEnd/>
            <a:tailEnd/>
          </a:ln>
        </p:spPr>
        <p:txBody>
          <a:bodyPr wrap="none" anchor="ctr"/>
          <a:lstStyle/>
          <a:p>
            <a:endParaRPr lang="en-US"/>
          </a:p>
        </p:txBody>
      </p:sp>
      <p:sp>
        <p:nvSpPr>
          <p:cNvPr id="142356" name="Line 19"/>
          <p:cNvSpPr>
            <a:spLocks noChangeShapeType="1"/>
          </p:cNvSpPr>
          <p:nvPr/>
        </p:nvSpPr>
        <p:spPr bwMode="auto">
          <a:xfrm flipH="1" flipV="1">
            <a:off x="1676400" y="4572000"/>
            <a:ext cx="2133600" cy="914400"/>
          </a:xfrm>
          <a:prstGeom prst="line">
            <a:avLst/>
          </a:prstGeom>
          <a:noFill/>
          <a:ln w="9525">
            <a:solidFill>
              <a:schemeClr val="tx1"/>
            </a:solidFill>
            <a:round/>
            <a:headEnd/>
            <a:tailEnd/>
          </a:ln>
        </p:spPr>
        <p:txBody>
          <a:bodyPr wrap="none" anchor="ctr"/>
          <a:lstStyle/>
          <a:p>
            <a:endParaRPr lang="en-US"/>
          </a:p>
        </p:txBody>
      </p:sp>
      <p:sp>
        <p:nvSpPr>
          <p:cNvPr id="142357" name="Line 20"/>
          <p:cNvSpPr>
            <a:spLocks noChangeShapeType="1"/>
          </p:cNvSpPr>
          <p:nvPr/>
        </p:nvSpPr>
        <p:spPr bwMode="auto">
          <a:xfrm flipH="1" flipV="1">
            <a:off x="3429000" y="2819400"/>
            <a:ext cx="990600" cy="2133600"/>
          </a:xfrm>
          <a:prstGeom prst="line">
            <a:avLst/>
          </a:prstGeom>
          <a:noFill/>
          <a:ln w="9525">
            <a:solidFill>
              <a:schemeClr val="tx1"/>
            </a:solidFill>
            <a:round/>
            <a:headEnd/>
            <a:tailEnd/>
          </a:ln>
        </p:spPr>
        <p:txBody>
          <a:bodyPr wrap="none" anchor="ctr"/>
          <a:lstStyle/>
          <a:p>
            <a:endParaRPr lang="en-US"/>
          </a:p>
        </p:txBody>
      </p:sp>
      <p:sp>
        <p:nvSpPr>
          <p:cNvPr id="142358" name="Line 21"/>
          <p:cNvSpPr>
            <a:spLocks noChangeShapeType="1"/>
          </p:cNvSpPr>
          <p:nvPr/>
        </p:nvSpPr>
        <p:spPr bwMode="auto">
          <a:xfrm flipV="1">
            <a:off x="5181600" y="2743200"/>
            <a:ext cx="914400" cy="2209800"/>
          </a:xfrm>
          <a:prstGeom prst="line">
            <a:avLst/>
          </a:prstGeom>
          <a:noFill/>
          <a:ln w="9525">
            <a:solidFill>
              <a:schemeClr val="tx1"/>
            </a:solidFill>
            <a:round/>
            <a:headEnd/>
            <a:tailEnd/>
          </a:ln>
        </p:spPr>
        <p:txBody>
          <a:bodyPr wrap="none" anchor="ctr"/>
          <a:lstStyle/>
          <a:p>
            <a:endParaRPr lang="en-US"/>
          </a:p>
        </p:txBody>
      </p:sp>
      <p:sp>
        <p:nvSpPr>
          <p:cNvPr id="142359" name="Line 22"/>
          <p:cNvSpPr>
            <a:spLocks noChangeShapeType="1"/>
          </p:cNvSpPr>
          <p:nvPr/>
        </p:nvSpPr>
        <p:spPr bwMode="auto">
          <a:xfrm flipH="1" flipV="1">
            <a:off x="1447800" y="5181600"/>
            <a:ext cx="2286000" cy="457200"/>
          </a:xfrm>
          <a:prstGeom prst="line">
            <a:avLst/>
          </a:prstGeom>
          <a:noFill/>
          <a:ln w="9525">
            <a:solidFill>
              <a:schemeClr val="tx1"/>
            </a:solidFill>
            <a:round/>
            <a:headEnd/>
            <a:tailEnd/>
          </a:ln>
        </p:spPr>
        <p:txBody>
          <a:bodyPr wrap="none" anchor="ctr"/>
          <a:lstStyle/>
          <a:p>
            <a:endParaRPr lang="en-US"/>
          </a:p>
        </p:txBody>
      </p:sp>
      <p:sp>
        <p:nvSpPr>
          <p:cNvPr id="142360" name="Line 23"/>
          <p:cNvSpPr>
            <a:spLocks noChangeShapeType="1"/>
          </p:cNvSpPr>
          <p:nvPr/>
        </p:nvSpPr>
        <p:spPr bwMode="auto">
          <a:xfrm flipH="1" flipV="1">
            <a:off x="1981200" y="4038600"/>
            <a:ext cx="1905000" cy="1295400"/>
          </a:xfrm>
          <a:prstGeom prst="line">
            <a:avLst/>
          </a:prstGeom>
          <a:noFill/>
          <a:ln w="9525">
            <a:solidFill>
              <a:schemeClr val="tx1"/>
            </a:solidFill>
            <a:round/>
            <a:headEnd/>
            <a:tailEnd/>
          </a:ln>
        </p:spPr>
        <p:txBody>
          <a:bodyPr wrap="none" anchor="ctr"/>
          <a:lstStyle/>
          <a:p>
            <a:endParaRPr lang="en-US"/>
          </a:p>
        </p:txBody>
      </p:sp>
      <p:sp>
        <p:nvSpPr>
          <p:cNvPr id="142361" name="Line 24"/>
          <p:cNvSpPr>
            <a:spLocks noChangeShapeType="1"/>
          </p:cNvSpPr>
          <p:nvPr/>
        </p:nvSpPr>
        <p:spPr bwMode="auto">
          <a:xfrm flipH="1" flipV="1">
            <a:off x="2819400" y="3124200"/>
            <a:ext cx="1371600" cy="1905000"/>
          </a:xfrm>
          <a:prstGeom prst="line">
            <a:avLst/>
          </a:prstGeom>
          <a:noFill/>
          <a:ln w="9525">
            <a:solidFill>
              <a:schemeClr val="tx1"/>
            </a:solidFill>
            <a:round/>
            <a:headEnd/>
            <a:tailEnd/>
          </a:ln>
        </p:spPr>
        <p:txBody>
          <a:bodyPr wrap="none" anchor="ctr"/>
          <a:lstStyle/>
          <a:p>
            <a:endParaRPr lang="en-US"/>
          </a:p>
        </p:txBody>
      </p:sp>
      <p:sp>
        <p:nvSpPr>
          <p:cNvPr id="142362" name="Line 25"/>
          <p:cNvSpPr>
            <a:spLocks noChangeShapeType="1"/>
          </p:cNvSpPr>
          <p:nvPr/>
        </p:nvSpPr>
        <p:spPr bwMode="auto">
          <a:xfrm flipH="1" flipV="1">
            <a:off x="4114800" y="2590800"/>
            <a:ext cx="457200" cy="2286000"/>
          </a:xfrm>
          <a:prstGeom prst="line">
            <a:avLst/>
          </a:prstGeom>
          <a:noFill/>
          <a:ln w="9525">
            <a:solidFill>
              <a:schemeClr val="tx1"/>
            </a:solidFill>
            <a:round/>
            <a:headEnd/>
            <a:tailEnd/>
          </a:ln>
        </p:spPr>
        <p:txBody>
          <a:bodyPr wrap="none" anchor="ctr"/>
          <a:lstStyle/>
          <a:p>
            <a:endParaRPr lang="en-US"/>
          </a:p>
        </p:txBody>
      </p:sp>
      <p:sp>
        <p:nvSpPr>
          <p:cNvPr id="142363" name="Line 26"/>
          <p:cNvSpPr>
            <a:spLocks noChangeShapeType="1"/>
          </p:cNvSpPr>
          <p:nvPr/>
        </p:nvSpPr>
        <p:spPr bwMode="auto">
          <a:xfrm flipV="1">
            <a:off x="5029200" y="2590800"/>
            <a:ext cx="457200" cy="2286000"/>
          </a:xfrm>
          <a:prstGeom prst="line">
            <a:avLst/>
          </a:prstGeom>
          <a:noFill/>
          <a:ln w="9525">
            <a:solidFill>
              <a:schemeClr val="tx1"/>
            </a:solidFill>
            <a:round/>
            <a:headEnd/>
            <a:tailEnd/>
          </a:ln>
        </p:spPr>
        <p:txBody>
          <a:bodyPr wrap="none" anchor="ctr"/>
          <a:lstStyle/>
          <a:p>
            <a:endParaRPr lang="en-US"/>
          </a:p>
        </p:txBody>
      </p:sp>
      <p:sp>
        <p:nvSpPr>
          <p:cNvPr id="142364" name="Line 27"/>
          <p:cNvSpPr>
            <a:spLocks noChangeShapeType="1"/>
          </p:cNvSpPr>
          <p:nvPr/>
        </p:nvSpPr>
        <p:spPr bwMode="auto">
          <a:xfrm flipV="1">
            <a:off x="5410200" y="3048000"/>
            <a:ext cx="1219200" cy="1981200"/>
          </a:xfrm>
          <a:prstGeom prst="line">
            <a:avLst/>
          </a:prstGeom>
          <a:noFill/>
          <a:ln w="9525">
            <a:solidFill>
              <a:schemeClr val="tx1"/>
            </a:solidFill>
            <a:round/>
            <a:headEnd/>
            <a:tailEnd/>
          </a:ln>
        </p:spPr>
        <p:txBody>
          <a:bodyPr wrap="none" anchor="ctr"/>
          <a:lstStyle/>
          <a:p>
            <a:endParaRPr lang="en-US"/>
          </a:p>
        </p:txBody>
      </p:sp>
      <p:sp>
        <p:nvSpPr>
          <p:cNvPr id="142365" name="Line 28"/>
          <p:cNvSpPr>
            <a:spLocks noChangeShapeType="1"/>
          </p:cNvSpPr>
          <p:nvPr/>
        </p:nvSpPr>
        <p:spPr bwMode="auto">
          <a:xfrm flipV="1">
            <a:off x="5715000" y="3886200"/>
            <a:ext cx="1828800" cy="1371600"/>
          </a:xfrm>
          <a:prstGeom prst="line">
            <a:avLst/>
          </a:prstGeom>
          <a:noFill/>
          <a:ln w="9525">
            <a:solidFill>
              <a:schemeClr val="tx1"/>
            </a:solidFill>
            <a:round/>
            <a:headEnd/>
            <a:tailEnd/>
          </a:ln>
        </p:spPr>
        <p:txBody>
          <a:bodyPr wrap="none" anchor="ctr"/>
          <a:lstStyle/>
          <a:p>
            <a:endParaRPr lang="en-US"/>
          </a:p>
        </p:txBody>
      </p:sp>
      <p:sp>
        <p:nvSpPr>
          <p:cNvPr id="142366" name="Line 29"/>
          <p:cNvSpPr>
            <a:spLocks noChangeShapeType="1"/>
          </p:cNvSpPr>
          <p:nvPr/>
        </p:nvSpPr>
        <p:spPr bwMode="auto">
          <a:xfrm flipV="1">
            <a:off x="5943600" y="5105400"/>
            <a:ext cx="2133600" cy="533400"/>
          </a:xfrm>
          <a:prstGeom prst="line">
            <a:avLst/>
          </a:prstGeom>
          <a:noFill/>
          <a:ln w="9525">
            <a:solidFill>
              <a:schemeClr val="tx1"/>
            </a:solidFill>
            <a:round/>
            <a:headEnd/>
            <a:tailEnd/>
          </a:ln>
        </p:spPr>
        <p:txBody>
          <a:bodyPr wrap="none" anchor="ctr"/>
          <a:lstStyle/>
          <a:p>
            <a:endParaRPr lang="en-US"/>
          </a:p>
        </p:txBody>
      </p:sp>
      <p:sp>
        <p:nvSpPr>
          <p:cNvPr id="142367" name="Text Box 40"/>
          <p:cNvSpPr txBox="1">
            <a:spLocks noChangeArrowheads="1"/>
          </p:cNvSpPr>
          <p:nvPr/>
        </p:nvSpPr>
        <p:spPr bwMode="auto">
          <a:xfrm>
            <a:off x="898525" y="519113"/>
            <a:ext cx="7864475" cy="1187450"/>
          </a:xfrm>
          <a:prstGeom prst="rect">
            <a:avLst/>
          </a:prstGeom>
          <a:noFill/>
          <a:ln w="9525">
            <a:noFill/>
            <a:miter lim="800000"/>
            <a:headEnd/>
            <a:tailEnd/>
          </a:ln>
        </p:spPr>
        <p:txBody>
          <a:bodyPr>
            <a:spAutoFit/>
          </a:bodyPr>
          <a:lstStyle/>
          <a:p>
            <a:r>
              <a:rPr lang="en-US" sz="2400">
                <a:latin typeface="Calibri" pitchFamily="34" charset="0"/>
              </a:rPr>
              <a:t>The NEXRAD radars process data in sectors.  Because the beam spreads, the sectors farther away from the radar will be wider than the sectors nearer to the radar.</a:t>
            </a:r>
            <a:r>
              <a:rPr lang="en-US">
                <a:latin typeface="Calibri" pitchFamily="34" charset="0"/>
              </a:rPr>
              <a:t>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grpSp>
        <p:nvGrpSpPr>
          <p:cNvPr id="143362" name="Group 2"/>
          <p:cNvGrpSpPr>
            <a:grpSpLocks/>
          </p:cNvGrpSpPr>
          <p:nvPr/>
        </p:nvGrpSpPr>
        <p:grpSpPr bwMode="auto">
          <a:xfrm>
            <a:off x="3124200" y="4419600"/>
            <a:ext cx="2133600" cy="533400"/>
            <a:chOff x="1872" y="1968"/>
            <a:chExt cx="1344" cy="336"/>
          </a:xfrm>
        </p:grpSpPr>
        <p:sp>
          <p:nvSpPr>
            <p:cNvPr id="143416" name="Oval 3"/>
            <p:cNvSpPr>
              <a:spLocks noChangeArrowheads="1"/>
            </p:cNvSpPr>
            <p:nvPr/>
          </p:nvSpPr>
          <p:spPr bwMode="auto">
            <a:xfrm>
              <a:off x="1872" y="1968"/>
              <a:ext cx="1344" cy="336"/>
            </a:xfrm>
            <a:prstGeom prst="ellipse">
              <a:avLst/>
            </a:prstGeom>
            <a:solidFill>
              <a:srgbClr val="38EC00"/>
            </a:solidFill>
            <a:ln w="9525">
              <a:noFill/>
              <a:round/>
              <a:headEnd/>
              <a:tailEnd/>
            </a:ln>
          </p:spPr>
          <p:txBody>
            <a:bodyPr wrap="none" anchor="ctr"/>
            <a:lstStyle/>
            <a:p>
              <a:endParaRPr lang="en-US">
                <a:latin typeface="Calibri" pitchFamily="34" charset="0"/>
              </a:endParaRPr>
            </a:p>
          </p:txBody>
        </p:sp>
        <p:sp>
          <p:nvSpPr>
            <p:cNvPr id="143417" name="Oval 4"/>
            <p:cNvSpPr>
              <a:spLocks noChangeArrowheads="1"/>
            </p:cNvSpPr>
            <p:nvPr/>
          </p:nvSpPr>
          <p:spPr bwMode="auto">
            <a:xfrm>
              <a:off x="2208" y="2112"/>
              <a:ext cx="672" cy="144"/>
            </a:xfrm>
            <a:prstGeom prst="ellipse">
              <a:avLst/>
            </a:prstGeom>
            <a:solidFill>
              <a:srgbClr val="F2EC00"/>
            </a:solidFill>
            <a:ln w="9525">
              <a:noFill/>
              <a:round/>
              <a:headEnd/>
              <a:tailEnd/>
            </a:ln>
          </p:spPr>
          <p:txBody>
            <a:bodyPr wrap="none" anchor="ctr"/>
            <a:lstStyle/>
            <a:p>
              <a:endParaRPr lang="en-US">
                <a:latin typeface="Calibri" pitchFamily="34" charset="0"/>
              </a:endParaRPr>
            </a:p>
          </p:txBody>
        </p:sp>
        <p:sp>
          <p:nvSpPr>
            <p:cNvPr id="143418" name="Oval 5"/>
            <p:cNvSpPr>
              <a:spLocks noChangeArrowheads="1"/>
            </p:cNvSpPr>
            <p:nvPr/>
          </p:nvSpPr>
          <p:spPr bwMode="auto">
            <a:xfrm>
              <a:off x="2304" y="2160"/>
              <a:ext cx="144" cy="48"/>
            </a:xfrm>
            <a:prstGeom prst="ellipse">
              <a:avLst/>
            </a:prstGeom>
            <a:solidFill>
              <a:srgbClr val="FF0000"/>
            </a:solidFill>
            <a:ln w="9525">
              <a:noFill/>
              <a:round/>
              <a:headEnd/>
              <a:tailEnd/>
            </a:ln>
          </p:spPr>
          <p:txBody>
            <a:bodyPr wrap="none" anchor="ctr"/>
            <a:lstStyle/>
            <a:p>
              <a:endParaRPr lang="en-US">
                <a:latin typeface="Calibri" pitchFamily="34" charset="0"/>
              </a:endParaRPr>
            </a:p>
          </p:txBody>
        </p:sp>
        <p:sp>
          <p:nvSpPr>
            <p:cNvPr id="143419" name="Oval 6"/>
            <p:cNvSpPr>
              <a:spLocks noChangeArrowheads="1"/>
            </p:cNvSpPr>
            <p:nvPr/>
          </p:nvSpPr>
          <p:spPr bwMode="auto">
            <a:xfrm>
              <a:off x="2640" y="2160"/>
              <a:ext cx="96" cy="48"/>
            </a:xfrm>
            <a:prstGeom prst="ellipse">
              <a:avLst/>
            </a:prstGeom>
            <a:solidFill>
              <a:srgbClr val="FF0000"/>
            </a:solidFill>
            <a:ln w="9525">
              <a:noFill/>
              <a:round/>
              <a:headEnd/>
              <a:tailEnd/>
            </a:ln>
          </p:spPr>
          <p:txBody>
            <a:bodyPr wrap="none" anchor="ctr"/>
            <a:lstStyle/>
            <a:p>
              <a:endParaRPr lang="en-US">
                <a:latin typeface="Calibri" pitchFamily="34" charset="0"/>
              </a:endParaRPr>
            </a:p>
          </p:txBody>
        </p:sp>
      </p:grpSp>
      <p:grpSp>
        <p:nvGrpSpPr>
          <p:cNvPr id="143363" name="Group 7"/>
          <p:cNvGrpSpPr>
            <a:grpSpLocks/>
          </p:cNvGrpSpPr>
          <p:nvPr/>
        </p:nvGrpSpPr>
        <p:grpSpPr bwMode="auto">
          <a:xfrm>
            <a:off x="2971800" y="2971800"/>
            <a:ext cx="2133600" cy="533400"/>
            <a:chOff x="1872" y="1968"/>
            <a:chExt cx="1344" cy="336"/>
          </a:xfrm>
        </p:grpSpPr>
        <p:sp>
          <p:nvSpPr>
            <p:cNvPr id="143412" name="Oval 8"/>
            <p:cNvSpPr>
              <a:spLocks noChangeArrowheads="1"/>
            </p:cNvSpPr>
            <p:nvPr/>
          </p:nvSpPr>
          <p:spPr bwMode="auto">
            <a:xfrm>
              <a:off x="1872" y="1968"/>
              <a:ext cx="1344" cy="336"/>
            </a:xfrm>
            <a:prstGeom prst="ellipse">
              <a:avLst/>
            </a:prstGeom>
            <a:solidFill>
              <a:srgbClr val="38EC00"/>
            </a:solidFill>
            <a:ln w="9525">
              <a:noFill/>
              <a:round/>
              <a:headEnd/>
              <a:tailEnd/>
            </a:ln>
          </p:spPr>
          <p:txBody>
            <a:bodyPr wrap="none" anchor="ctr"/>
            <a:lstStyle/>
            <a:p>
              <a:endParaRPr lang="en-US">
                <a:latin typeface="Calibri" pitchFamily="34" charset="0"/>
              </a:endParaRPr>
            </a:p>
          </p:txBody>
        </p:sp>
        <p:sp>
          <p:nvSpPr>
            <p:cNvPr id="143413" name="Oval 9"/>
            <p:cNvSpPr>
              <a:spLocks noChangeArrowheads="1"/>
            </p:cNvSpPr>
            <p:nvPr/>
          </p:nvSpPr>
          <p:spPr bwMode="auto">
            <a:xfrm>
              <a:off x="2208" y="2112"/>
              <a:ext cx="672" cy="144"/>
            </a:xfrm>
            <a:prstGeom prst="ellipse">
              <a:avLst/>
            </a:prstGeom>
            <a:solidFill>
              <a:srgbClr val="F2EC00"/>
            </a:solidFill>
            <a:ln w="9525">
              <a:noFill/>
              <a:round/>
              <a:headEnd/>
              <a:tailEnd/>
            </a:ln>
          </p:spPr>
          <p:txBody>
            <a:bodyPr wrap="none" anchor="ctr"/>
            <a:lstStyle/>
            <a:p>
              <a:endParaRPr lang="en-US">
                <a:latin typeface="Calibri" pitchFamily="34" charset="0"/>
              </a:endParaRPr>
            </a:p>
          </p:txBody>
        </p:sp>
        <p:sp>
          <p:nvSpPr>
            <p:cNvPr id="143414" name="Oval 10"/>
            <p:cNvSpPr>
              <a:spLocks noChangeArrowheads="1"/>
            </p:cNvSpPr>
            <p:nvPr/>
          </p:nvSpPr>
          <p:spPr bwMode="auto">
            <a:xfrm>
              <a:off x="2304" y="2160"/>
              <a:ext cx="144" cy="48"/>
            </a:xfrm>
            <a:prstGeom prst="ellipse">
              <a:avLst/>
            </a:prstGeom>
            <a:solidFill>
              <a:srgbClr val="FF0000"/>
            </a:solidFill>
            <a:ln w="9525">
              <a:noFill/>
              <a:round/>
              <a:headEnd/>
              <a:tailEnd/>
            </a:ln>
          </p:spPr>
          <p:txBody>
            <a:bodyPr wrap="none" anchor="ctr"/>
            <a:lstStyle/>
            <a:p>
              <a:endParaRPr lang="en-US">
                <a:latin typeface="Calibri" pitchFamily="34" charset="0"/>
              </a:endParaRPr>
            </a:p>
          </p:txBody>
        </p:sp>
        <p:sp>
          <p:nvSpPr>
            <p:cNvPr id="143415" name="Oval 11"/>
            <p:cNvSpPr>
              <a:spLocks noChangeArrowheads="1"/>
            </p:cNvSpPr>
            <p:nvPr/>
          </p:nvSpPr>
          <p:spPr bwMode="auto">
            <a:xfrm>
              <a:off x="2640" y="2160"/>
              <a:ext cx="96" cy="48"/>
            </a:xfrm>
            <a:prstGeom prst="ellipse">
              <a:avLst/>
            </a:prstGeom>
            <a:solidFill>
              <a:srgbClr val="FF0000"/>
            </a:solidFill>
            <a:ln w="9525">
              <a:noFill/>
              <a:round/>
              <a:headEnd/>
              <a:tailEnd/>
            </a:ln>
          </p:spPr>
          <p:txBody>
            <a:bodyPr wrap="none" anchor="ctr"/>
            <a:lstStyle/>
            <a:p>
              <a:endParaRPr lang="en-US">
                <a:latin typeface="Calibri" pitchFamily="34" charset="0"/>
              </a:endParaRPr>
            </a:p>
          </p:txBody>
        </p:sp>
      </p:grpSp>
      <p:sp>
        <p:nvSpPr>
          <p:cNvPr id="143364" name="Rectangle 12"/>
          <p:cNvSpPr>
            <a:spLocks noChangeArrowheads="1"/>
          </p:cNvSpPr>
          <p:nvPr/>
        </p:nvSpPr>
        <p:spPr bwMode="auto">
          <a:xfrm>
            <a:off x="4572000" y="5943600"/>
            <a:ext cx="457200" cy="9144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143365" name="Oval 13"/>
          <p:cNvSpPr>
            <a:spLocks noChangeArrowheads="1"/>
          </p:cNvSpPr>
          <p:nvPr/>
        </p:nvSpPr>
        <p:spPr bwMode="auto">
          <a:xfrm>
            <a:off x="4495800" y="5410200"/>
            <a:ext cx="609600" cy="609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43366" name="Arc 14"/>
          <p:cNvSpPr>
            <a:spLocks/>
          </p:cNvSpPr>
          <p:nvPr/>
        </p:nvSpPr>
        <p:spPr bwMode="auto">
          <a:xfrm flipV="1">
            <a:off x="2743200" y="3886200"/>
            <a:ext cx="4113213" cy="1989138"/>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3367" name="Arc 15"/>
          <p:cNvSpPr>
            <a:spLocks/>
          </p:cNvSpPr>
          <p:nvPr/>
        </p:nvSpPr>
        <p:spPr bwMode="auto">
          <a:xfrm flipV="1">
            <a:off x="2133600" y="3200400"/>
            <a:ext cx="5334000" cy="26670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3368" name="Arc 16"/>
          <p:cNvSpPr>
            <a:spLocks/>
          </p:cNvSpPr>
          <p:nvPr/>
        </p:nvSpPr>
        <p:spPr bwMode="auto">
          <a:xfrm flipV="1">
            <a:off x="3429000" y="4572000"/>
            <a:ext cx="2819400" cy="1303338"/>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3369" name="Arc 17"/>
          <p:cNvSpPr>
            <a:spLocks/>
          </p:cNvSpPr>
          <p:nvPr/>
        </p:nvSpPr>
        <p:spPr bwMode="auto">
          <a:xfrm flipV="1">
            <a:off x="1447800" y="2514600"/>
            <a:ext cx="6705600" cy="33528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3370" name="Arc 18"/>
          <p:cNvSpPr>
            <a:spLocks/>
          </p:cNvSpPr>
          <p:nvPr/>
        </p:nvSpPr>
        <p:spPr bwMode="auto">
          <a:xfrm flipV="1">
            <a:off x="3733800" y="4876800"/>
            <a:ext cx="2209800" cy="9906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3371" name="Arc 19"/>
          <p:cNvSpPr>
            <a:spLocks/>
          </p:cNvSpPr>
          <p:nvPr/>
        </p:nvSpPr>
        <p:spPr bwMode="auto">
          <a:xfrm flipV="1">
            <a:off x="3124200" y="4191000"/>
            <a:ext cx="3429000" cy="16764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3372" name="Arc 20"/>
          <p:cNvSpPr>
            <a:spLocks/>
          </p:cNvSpPr>
          <p:nvPr/>
        </p:nvSpPr>
        <p:spPr bwMode="auto">
          <a:xfrm flipV="1">
            <a:off x="2438400" y="3581400"/>
            <a:ext cx="4724400" cy="22860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3373" name="Arc 21"/>
          <p:cNvSpPr>
            <a:spLocks/>
          </p:cNvSpPr>
          <p:nvPr/>
        </p:nvSpPr>
        <p:spPr bwMode="auto">
          <a:xfrm flipV="1">
            <a:off x="1752600" y="2819400"/>
            <a:ext cx="6096000" cy="3048000"/>
          </a:xfrm>
          <a:custGeom>
            <a:avLst/>
            <a:gdLst>
              <a:gd name="T0" fmla="*/ 2147483647 w 43200"/>
              <a:gd name="T1" fmla="*/ 0 h 22553"/>
              <a:gd name="T2" fmla="*/ 2147483647 w 43200"/>
              <a:gd name="T3" fmla="*/ 2147483647 h 22553"/>
              <a:gd name="T4" fmla="*/ 2147483647 w 43200"/>
              <a:gd name="T5" fmla="*/ 2147483647 h 22553"/>
              <a:gd name="T6" fmla="*/ 0 60000 65536"/>
              <a:gd name="T7" fmla="*/ 0 60000 65536"/>
              <a:gd name="T8" fmla="*/ 0 60000 65536"/>
              <a:gd name="T9" fmla="*/ 0 w 43200"/>
              <a:gd name="T10" fmla="*/ 0 h 22553"/>
              <a:gd name="T11" fmla="*/ 43200 w 43200"/>
              <a:gd name="T12" fmla="*/ 22553 h 22553"/>
            </a:gdLst>
            <a:ahLst/>
            <a:cxnLst>
              <a:cxn ang="T6">
                <a:pos x="T0" y="T1"/>
              </a:cxn>
              <a:cxn ang="T7">
                <a:pos x="T2" y="T3"/>
              </a:cxn>
              <a:cxn ang="T8">
                <a:pos x="T4" y="T5"/>
              </a:cxn>
            </a:cxnLst>
            <a:rect l="T9" t="T10" r="T11" b="T12"/>
            <a:pathLst>
              <a:path w="43200" h="22553" fill="none"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path>
              <a:path w="43200" h="22553" stroke="0" extrusionOk="0">
                <a:moveTo>
                  <a:pt x="43178" y="0"/>
                </a:moveTo>
                <a:cubicBezTo>
                  <a:pt x="43192" y="317"/>
                  <a:pt x="43200" y="635"/>
                  <a:pt x="43200" y="953"/>
                </a:cubicBezTo>
                <a:cubicBezTo>
                  <a:pt x="43200" y="12882"/>
                  <a:pt x="33529" y="22553"/>
                  <a:pt x="21600" y="22553"/>
                </a:cubicBezTo>
                <a:cubicBezTo>
                  <a:pt x="9670" y="22553"/>
                  <a:pt x="0" y="12882"/>
                  <a:pt x="0" y="953"/>
                </a:cubicBezTo>
                <a:cubicBezTo>
                  <a:pt x="-1" y="644"/>
                  <a:pt x="6" y="336"/>
                  <a:pt x="19" y="28"/>
                </a:cubicBezTo>
                <a:lnTo>
                  <a:pt x="21600" y="953"/>
                </a:lnTo>
                <a:close/>
              </a:path>
            </a:pathLst>
          </a:custGeom>
          <a:noFill/>
          <a:ln w="9525">
            <a:solidFill>
              <a:schemeClr val="tx1"/>
            </a:solidFill>
            <a:round/>
            <a:headEnd/>
            <a:tailEnd/>
          </a:ln>
        </p:spPr>
        <p:txBody>
          <a:bodyPr wrap="none" anchor="ctr"/>
          <a:lstStyle/>
          <a:p>
            <a:endParaRPr lang="en-US"/>
          </a:p>
        </p:txBody>
      </p:sp>
      <p:sp>
        <p:nvSpPr>
          <p:cNvPr id="143374" name="Line 22"/>
          <p:cNvSpPr>
            <a:spLocks noChangeShapeType="1"/>
          </p:cNvSpPr>
          <p:nvPr/>
        </p:nvSpPr>
        <p:spPr bwMode="auto">
          <a:xfrm flipV="1">
            <a:off x="4800600" y="2514600"/>
            <a:ext cx="0" cy="2362200"/>
          </a:xfrm>
          <a:prstGeom prst="line">
            <a:avLst/>
          </a:prstGeom>
          <a:noFill/>
          <a:ln w="9525">
            <a:solidFill>
              <a:schemeClr val="tx1"/>
            </a:solidFill>
            <a:round/>
            <a:headEnd/>
            <a:tailEnd/>
          </a:ln>
        </p:spPr>
        <p:txBody>
          <a:bodyPr wrap="none" anchor="ctr"/>
          <a:lstStyle/>
          <a:p>
            <a:endParaRPr lang="en-US"/>
          </a:p>
        </p:txBody>
      </p:sp>
      <p:sp>
        <p:nvSpPr>
          <p:cNvPr id="143375" name="Line 23"/>
          <p:cNvSpPr>
            <a:spLocks noChangeShapeType="1"/>
          </p:cNvSpPr>
          <p:nvPr/>
        </p:nvSpPr>
        <p:spPr bwMode="auto">
          <a:xfrm>
            <a:off x="5943600" y="5867400"/>
            <a:ext cx="2209800" cy="0"/>
          </a:xfrm>
          <a:prstGeom prst="line">
            <a:avLst/>
          </a:prstGeom>
          <a:noFill/>
          <a:ln w="9525">
            <a:solidFill>
              <a:schemeClr val="tx1"/>
            </a:solidFill>
            <a:round/>
            <a:headEnd/>
            <a:tailEnd/>
          </a:ln>
        </p:spPr>
        <p:txBody>
          <a:bodyPr wrap="none" anchor="ctr"/>
          <a:lstStyle/>
          <a:p>
            <a:endParaRPr lang="en-US"/>
          </a:p>
        </p:txBody>
      </p:sp>
      <p:sp>
        <p:nvSpPr>
          <p:cNvPr id="143376" name="Line 24"/>
          <p:cNvSpPr>
            <a:spLocks noChangeShapeType="1"/>
          </p:cNvSpPr>
          <p:nvPr/>
        </p:nvSpPr>
        <p:spPr bwMode="auto">
          <a:xfrm flipH="1">
            <a:off x="1447800" y="5867400"/>
            <a:ext cx="2286000" cy="0"/>
          </a:xfrm>
          <a:prstGeom prst="line">
            <a:avLst/>
          </a:prstGeom>
          <a:noFill/>
          <a:ln w="9525">
            <a:solidFill>
              <a:schemeClr val="tx1"/>
            </a:solidFill>
            <a:round/>
            <a:headEnd/>
            <a:tailEnd/>
          </a:ln>
        </p:spPr>
        <p:txBody>
          <a:bodyPr wrap="none" anchor="ctr"/>
          <a:lstStyle/>
          <a:p>
            <a:endParaRPr lang="en-US"/>
          </a:p>
        </p:txBody>
      </p:sp>
      <p:sp>
        <p:nvSpPr>
          <p:cNvPr id="143377" name="Line 25"/>
          <p:cNvSpPr>
            <a:spLocks noChangeShapeType="1"/>
          </p:cNvSpPr>
          <p:nvPr/>
        </p:nvSpPr>
        <p:spPr bwMode="auto">
          <a:xfrm flipV="1">
            <a:off x="5562600" y="3505200"/>
            <a:ext cx="1600200" cy="1600200"/>
          </a:xfrm>
          <a:prstGeom prst="line">
            <a:avLst/>
          </a:prstGeom>
          <a:noFill/>
          <a:ln w="9525">
            <a:solidFill>
              <a:schemeClr val="tx1"/>
            </a:solidFill>
            <a:round/>
            <a:headEnd/>
            <a:tailEnd/>
          </a:ln>
        </p:spPr>
        <p:txBody>
          <a:bodyPr wrap="none" anchor="ctr"/>
          <a:lstStyle/>
          <a:p>
            <a:endParaRPr lang="en-US"/>
          </a:p>
        </p:txBody>
      </p:sp>
      <p:sp>
        <p:nvSpPr>
          <p:cNvPr id="143378" name="Line 26"/>
          <p:cNvSpPr>
            <a:spLocks noChangeShapeType="1"/>
          </p:cNvSpPr>
          <p:nvPr/>
        </p:nvSpPr>
        <p:spPr bwMode="auto">
          <a:xfrm>
            <a:off x="2362200" y="3505200"/>
            <a:ext cx="1676400" cy="1676400"/>
          </a:xfrm>
          <a:prstGeom prst="line">
            <a:avLst/>
          </a:prstGeom>
          <a:noFill/>
          <a:ln w="9525">
            <a:solidFill>
              <a:schemeClr val="tx1"/>
            </a:solidFill>
            <a:round/>
            <a:headEnd/>
            <a:tailEnd/>
          </a:ln>
        </p:spPr>
        <p:txBody>
          <a:bodyPr wrap="none" anchor="ctr"/>
          <a:lstStyle/>
          <a:p>
            <a:endParaRPr lang="en-US"/>
          </a:p>
        </p:txBody>
      </p:sp>
      <p:sp>
        <p:nvSpPr>
          <p:cNvPr id="143379" name="Line 27"/>
          <p:cNvSpPr>
            <a:spLocks noChangeShapeType="1"/>
          </p:cNvSpPr>
          <p:nvPr/>
        </p:nvSpPr>
        <p:spPr bwMode="auto">
          <a:xfrm flipV="1">
            <a:off x="5867400" y="4495800"/>
            <a:ext cx="1981200" cy="990600"/>
          </a:xfrm>
          <a:prstGeom prst="line">
            <a:avLst/>
          </a:prstGeom>
          <a:noFill/>
          <a:ln w="9525">
            <a:solidFill>
              <a:schemeClr val="tx1"/>
            </a:solidFill>
            <a:round/>
            <a:headEnd/>
            <a:tailEnd/>
          </a:ln>
        </p:spPr>
        <p:txBody>
          <a:bodyPr wrap="none" anchor="ctr"/>
          <a:lstStyle/>
          <a:p>
            <a:endParaRPr lang="en-US"/>
          </a:p>
        </p:txBody>
      </p:sp>
      <p:sp>
        <p:nvSpPr>
          <p:cNvPr id="143380" name="Line 28"/>
          <p:cNvSpPr>
            <a:spLocks noChangeShapeType="1"/>
          </p:cNvSpPr>
          <p:nvPr/>
        </p:nvSpPr>
        <p:spPr bwMode="auto">
          <a:xfrm flipH="1" flipV="1">
            <a:off x="1676400" y="4572000"/>
            <a:ext cx="2133600" cy="914400"/>
          </a:xfrm>
          <a:prstGeom prst="line">
            <a:avLst/>
          </a:prstGeom>
          <a:noFill/>
          <a:ln w="9525">
            <a:solidFill>
              <a:schemeClr val="tx1"/>
            </a:solidFill>
            <a:round/>
            <a:headEnd/>
            <a:tailEnd/>
          </a:ln>
        </p:spPr>
        <p:txBody>
          <a:bodyPr wrap="none" anchor="ctr"/>
          <a:lstStyle/>
          <a:p>
            <a:endParaRPr lang="en-US"/>
          </a:p>
        </p:txBody>
      </p:sp>
      <p:sp>
        <p:nvSpPr>
          <p:cNvPr id="143381" name="Line 29"/>
          <p:cNvSpPr>
            <a:spLocks noChangeShapeType="1"/>
          </p:cNvSpPr>
          <p:nvPr/>
        </p:nvSpPr>
        <p:spPr bwMode="auto">
          <a:xfrm flipH="1" flipV="1">
            <a:off x="3429000" y="2819400"/>
            <a:ext cx="990600" cy="2133600"/>
          </a:xfrm>
          <a:prstGeom prst="line">
            <a:avLst/>
          </a:prstGeom>
          <a:noFill/>
          <a:ln w="9525">
            <a:solidFill>
              <a:schemeClr val="tx1"/>
            </a:solidFill>
            <a:round/>
            <a:headEnd/>
            <a:tailEnd/>
          </a:ln>
        </p:spPr>
        <p:txBody>
          <a:bodyPr wrap="none" anchor="ctr"/>
          <a:lstStyle/>
          <a:p>
            <a:endParaRPr lang="en-US"/>
          </a:p>
        </p:txBody>
      </p:sp>
      <p:sp>
        <p:nvSpPr>
          <p:cNvPr id="143382" name="Line 30"/>
          <p:cNvSpPr>
            <a:spLocks noChangeShapeType="1"/>
          </p:cNvSpPr>
          <p:nvPr/>
        </p:nvSpPr>
        <p:spPr bwMode="auto">
          <a:xfrm flipV="1">
            <a:off x="5181600" y="2743200"/>
            <a:ext cx="914400" cy="2209800"/>
          </a:xfrm>
          <a:prstGeom prst="line">
            <a:avLst/>
          </a:prstGeom>
          <a:noFill/>
          <a:ln w="9525">
            <a:solidFill>
              <a:schemeClr val="tx1"/>
            </a:solidFill>
            <a:round/>
            <a:headEnd/>
            <a:tailEnd/>
          </a:ln>
        </p:spPr>
        <p:txBody>
          <a:bodyPr wrap="none" anchor="ctr"/>
          <a:lstStyle/>
          <a:p>
            <a:endParaRPr lang="en-US"/>
          </a:p>
        </p:txBody>
      </p:sp>
      <p:sp>
        <p:nvSpPr>
          <p:cNvPr id="143383" name="Line 31"/>
          <p:cNvSpPr>
            <a:spLocks noChangeShapeType="1"/>
          </p:cNvSpPr>
          <p:nvPr/>
        </p:nvSpPr>
        <p:spPr bwMode="auto">
          <a:xfrm flipH="1" flipV="1">
            <a:off x="1447800" y="5181600"/>
            <a:ext cx="2286000" cy="457200"/>
          </a:xfrm>
          <a:prstGeom prst="line">
            <a:avLst/>
          </a:prstGeom>
          <a:noFill/>
          <a:ln w="9525">
            <a:solidFill>
              <a:schemeClr val="tx1"/>
            </a:solidFill>
            <a:round/>
            <a:headEnd/>
            <a:tailEnd/>
          </a:ln>
        </p:spPr>
        <p:txBody>
          <a:bodyPr wrap="none" anchor="ctr"/>
          <a:lstStyle/>
          <a:p>
            <a:endParaRPr lang="en-US"/>
          </a:p>
        </p:txBody>
      </p:sp>
      <p:sp>
        <p:nvSpPr>
          <p:cNvPr id="143384" name="Line 32"/>
          <p:cNvSpPr>
            <a:spLocks noChangeShapeType="1"/>
          </p:cNvSpPr>
          <p:nvPr/>
        </p:nvSpPr>
        <p:spPr bwMode="auto">
          <a:xfrm flipH="1" flipV="1">
            <a:off x="1981200" y="4038600"/>
            <a:ext cx="1905000" cy="1295400"/>
          </a:xfrm>
          <a:prstGeom prst="line">
            <a:avLst/>
          </a:prstGeom>
          <a:noFill/>
          <a:ln w="9525">
            <a:solidFill>
              <a:schemeClr val="tx1"/>
            </a:solidFill>
            <a:round/>
            <a:headEnd/>
            <a:tailEnd/>
          </a:ln>
        </p:spPr>
        <p:txBody>
          <a:bodyPr wrap="none" anchor="ctr"/>
          <a:lstStyle/>
          <a:p>
            <a:endParaRPr lang="en-US"/>
          </a:p>
        </p:txBody>
      </p:sp>
      <p:sp>
        <p:nvSpPr>
          <p:cNvPr id="143385" name="Line 33"/>
          <p:cNvSpPr>
            <a:spLocks noChangeShapeType="1"/>
          </p:cNvSpPr>
          <p:nvPr/>
        </p:nvSpPr>
        <p:spPr bwMode="auto">
          <a:xfrm flipH="1" flipV="1">
            <a:off x="2819400" y="3124200"/>
            <a:ext cx="1371600" cy="1905000"/>
          </a:xfrm>
          <a:prstGeom prst="line">
            <a:avLst/>
          </a:prstGeom>
          <a:noFill/>
          <a:ln w="9525">
            <a:solidFill>
              <a:schemeClr val="tx1"/>
            </a:solidFill>
            <a:round/>
            <a:headEnd/>
            <a:tailEnd/>
          </a:ln>
        </p:spPr>
        <p:txBody>
          <a:bodyPr wrap="none" anchor="ctr"/>
          <a:lstStyle/>
          <a:p>
            <a:endParaRPr lang="en-US"/>
          </a:p>
        </p:txBody>
      </p:sp>
      <p:sp>
        <p:nvSpPr>
          <p:cNvPr id="143386" name="Line 34"/>
          <p:cNvSpPr>
            <a:spLocks noChangeShapeType="1"/>
          </p:cNvSpPr>
          <p:nvPr/>
        </p:nvSpPr>
        <p:spPr bwMode="auto">
          <a:xfrm flipH="1" flipV="1">
            <a:off x="4114800" y="2590800"/>
            <a:ext cx="457200" cy="2286000"/>
          </a:xfrm>
          <a:prstGeom prst="line">
            <a:avLst/>
          </a:prstGeom>
          <a:noFill/>
          <a:ln w="9525">
            <a:solidFill>
              <a:schemeClr val="tx1"/>
            </a:solidFill>
            <a:round/>
            <a:headEnd/>
            <a:tailEnd/>
          </a:ln>
        </p:spPr>
        <p:txBody>
          <a:bodyPr wrap="none" anchor="ctr"/>
          <a:lstStyle/>
          <a:p>
            <a:endParaRPr lang="en-US"/>
          </a:p>
        </p:txBody>
      </p:sp>
      <p:sp>
        <p:nvSpPr>
          <p:cNvPr id="143387" name="Line 35"/>
          <p:cNvSpPr>
            <a:spLocks noChangeShapeType="1"/>
          </p:cNvSpPr>
          <p:nvPr/>
        </p:nvSpPr>
        <p:spPr bwMode="auto">
          <a:xfrm flipV="1">
            <a:off x="5029200" y="2590800"/>
            <a:ext cx="457200" cy="2286000"/>
          </a:xfrm>
          <a:prstGeom prst="line">
            <a:avLst/>
          </a:prstGeom>
          <a:noFill/>
          <a:ln w="9525">
            <a:solidFill>
              <a:schemeClr val="tx1"/>
            </a:solidFill>
            <a:round/>
            <a:headEnd/>
            <a:tailEnd/>
          </a:ln>
        </p:spPr>
        <p:txBody>
          <a:bodyPr wrap="none" anchor="ctr"/>
          <a:lstStyle/>
          <a:p>
            <a:endParaRPr lang="en-US"/>
          </a:p>
        </p:txBody>
      </p:sp>
      <p:sp>
        <p:nvSpPr>
          <p:cNvPr id="143388" name="Line 36"/>
          <p:cNvSpPr>
            <a:spLocks noChangeShapeType="1"/>
          </p:cNvSpPr>
          <p:nvPr/>
        </p:nvSpPr>
        <p:spPr bwMode="auto">
          <a:xfrm flipV="1">
            <a:off x="5410200" y="3048000"/>
            <a:ext cx="1219200" cy="1981200"/>
          </a:xfrm>
          <a:prstGeom prst="line">
            <a:avLst/>
          </a:prstGeom>
          <a:noFill/>
          <a:ln w="9525">
            <a:solidFill>
              <a:schemeClr val="tx1"/>
            </a:solidFill>
            <a:round/>
            <a:headEnd/>
            <a:tailEnd/>
          </a:ln>
        </p:spPr>
        <p:txBody>
          <a:bodyPr wrap="none" anchor="ctr"/>
          <a:lstStyle/>
          <a:p>
            <a:endParaRPr lang="en-US"/>
          </a:p>
        </p:txBody>
      </p:sp>
      <p:sp>
        <p:nvSpPr>
          <p:cNvPr id="143389" name="Line 37"/>
          <p:cNvSpPr>
            <a:spLocks noChangeShapeType="1"/>
          </p:cNvSpPr>
          <p:nvPr/>
        </p:nvSpPr>
        <p:spPr bwMode="auto">
          <a:xfrm flipV="1">
            <a:off x="5715000" y="3886200"/>
            <a:ext cx="1828800" cy="1371600"/>
          </a:xfrm>
          <a:prstGeom prst="line">
            <a:avLst/>
          </a:prstGeom>
          <a:noFill/>
          <a:ln w="9525">
            <a:solidFill>
              <a:schemeClr val="tx1"/>
            </a:solidFill>
            <a:round/>
            <a:headEnd/>
            <a:tailEnd/>
          </a:ln>
        </p:spPr>
        <p:txBody>
          <a:bodyPr wrap="none" anchor="ctr"/>
          <a:lstStyle/>
          <a:p>
            <a:endParaRPr lang="en-US"/>
          </a:p>
        </p:txBody>
      </p:sp>
      <p:sp>
        <p:nvSpPr>
          <p:cNvPr id="143390" name="Line 38"/>
          <p:cNvSpPr>
            <a:spLocks noChangeShapeType="1"/>
          </p:cNvSpPr>
          <p:nvPr/>
        </p:nvSpPr>
        <p:spPr bwMode="auto">
          <a:xfrm flipV="1">
            <a:off x="5943600" y="5105400"/>
            <a:ext cx="2133600" cy="533400"/>
          </a:xfrm>
          <a:prstGeom prst="line">
            <a:avLst/>
          </a:prstGeom>
          <a:noFill/>
          <a:ln w="9525">
            <a:solidFill>
              <a:schemeClr val="tx1"/>
            </a:solidFill>
            <a:round/>
            <a:headEnd/>
            <a:tailEnd/>
          </a:ln>
        </p:spPr>
        <p:txBody>
          <a:bodyPr wrap="none" anchor="ctr"/>
          <a:lstStyle/>
          <a:p>
            <a:endParaRPr lang="en-US"/>
          </a:p>
        </p:txBody>
      </p:sp>
      <p:sp>
        <p:nvSpPr>
          <p:cNvPr id="143391" name="AutoShape 39"/>
          <p:cNvSpPr>
            <a:spLocks noChangeArrowheads="1"/>
          </p:cNvSpPr>
          <p:nvPr/>
        </p:nvSpPr>
        <p:spPr bwMode="auto">
          <a:xfrm rot="-980786">
            <a:off x="3657600" y="2970213"/>
            <a:ext cx="542925" cy="381000"/>
          </a:xfrm>
          <a:prstGeom prst="roundRect">
            <a:avLst>
              <a:gd name="adj" fmla="val 16667"/>
            </a:avLst>
          </a:prstGeom>
          <a:solidFill>
            <a:srgbClr val="FF0000"/>
          </a:solidFill>
          <a:ln w="9525">
            <a:noFill/>
            <a:round/>
            <a:headEnd/>
            <a:tailEnd/>
          </a:ln>
        </p:spPr>
        <p:txBody>
          <a:bodyPr wrap="none" anchor="ctr"/>
          <a:lstStyle/>
          <a:p>
            <a:endParaRPr lang="en-US">
              <a:latin typeface="Calibri" pitchFamily="34" charset="0"/>
            </a:endParaRPr>
          </a:p>
        </p:txBody>
      </p:sp>
      <p:sp>
        <p:nvSpPr>
          <p:cNvPr id="143392" name="AutoShape 40"/>
          <p:cNvSpPr>
            <a:spLocks noChangeArrowheads="1"/>
          </p:cNvSpPr>
          <p:nvPr/>
        </p:nvSpPr>
        <p:spPr bwMode="auto">
          <a:xfrm rot="-980786">
            <a:off x="3733800" y="3281363"/>
            <a:ext cx="533400" cy="458787"/>
          </a:xfrm>
          <a:prstGeom prst="roundRect">
            <a:avLst>
              <a:gd name="adj" fmla="val 16667"/>
            </a:avLst>
          </a:prstGeom>
          <a:solidFill>
            <a:srgbClr val="FF0000"/>
          </a:solidFill>
          <a:ln w="9525">
            <a:noFill/>
            <a:round/>
            <a:headEnd/>
            <a:tailEnd/>
          </a:ln>
        </p:spPr>
        <p:txBody>
          <a:bodyPr wrap="none" anchor="ctr"/>
          <a:lstStyle/>
          <a:p>
            <a:endParaRPr lang="en-US">
              <a:latin typeface="Calibri" pitchFamily="34" charset="0"/>
            </a:endParaRPr>
          </a:p>
        </p:txBody>
      </p:sp>
      <p:sp>
        <p:nvSpPr>
          <p:cNvPr id="143393" name="AutoShape 41"/>
          <p:cNvSpPr>
            <a:spLocks noChangeArrowheads="1"/>
          </p:cNvSpPr>
          <p:nvPr/>
        </p:nvSpPr>
        <p:spPr bwMode="auto">
          <a:xfrm rot="-386871">
            <a:off x="4184650" y="3200400"/>
            <a:ext cx="609600" cy="388938"/>
          </a:xfrm>
          <a:prstGeom prst="roundRect">
            <a:avLst>
              <a:gd name="adj" fmla="val 16667"/>
            </a:avLst>
          </a:prstGeom>
          <a:solidFill>
            <a:srgbClr val="FF0000"/>
          </a:solidFill>
          <a:ln w="9525">
            <a:noFill/>
            <a:round/>
            <a:headEnd/>
            <a:tailEnd/>
          </a:ln>
        </p:spPr>
        <p:txBody>
          <a:bodyPr wrap="none" anchor="ctr"/>
          <a:lstStyle/>
          <a:p>
            <a:endParaRPr lang="en-US">
              <a:latin typeface="Calibri" pitchFamily="34" charset="0"/>
            </a:endParaRPr>
          </a:p>
        </p:txBody>
      </p:sp>
      <p:sp>
        <p:nvSpPr>
          <p:cNvPr id="143394" name="AutoShape 42"/>
          <p:cNvSpPr>
            <a:spLocks noChangeArrowheads="1"/>
          </p:cNvSpPr>
          <p:nvPr/>
        </p:nvSpPr>
        <p:spPr bwMode="auto">
          <a:xfrm rot="-1739800">
            <a:off x="3041650" y="3181350"/>
            <a:ext cx="685800" cy="388938"/>
          </a:xfrm>
          <a:prstGeom prst="roundRect">
            <a:avLst>
              <a:gd name="adj" fmla="val 16667"/>
            </a:avLst>
          </a:prstGeom>
          <a:solidFill>
            <a:srgbClr val="F2EC00"/>
          </a:solidFill>
          <a:ln w="9525">
            <a:noFill/>
            <a:round/>
            <a:headEnd/>
            <a:tailEnd/>
          </a:ln>
        </p:spPr>
        <p:txBody>
          <a:bodyPr wrap="none" anchor="ctr"/>
          <a:lstStyle/>
          <a:p>
            <a:endParaRPr lang="en-US">
              <a:latin typeface="Calibri" pitchFamily="34" charset="0"/>
            </a:endParaRPr>
          </a:p>
        </p:txBody>
      </p:sp>
      <p:sp>
        <p:nvSpPr>
          <p:cNvPr id="143395" name="AutoShape 43"/>
          <p:cNvSpPr>
            <a:spLocks noChangeArrowheads="1"/>
          </p:cNvSpPr>
          <p:nvPr/>
        </p:nvSpPr>
        <p:spPr bwMode="auto">
          <a:xfrm rot="-386871">
            <a:off x="4191000" y="2819400"/>
            <a:ext cx="609600" cy="388938"/>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396" name="AutoShape 44"/>
          <p:cNvSpPr>
            <a:spLocks noChangeArrowheads="1"/>
          </p:cNvSpPr>
          <p:nvPr/>
        </p:nvSpPr>
        <p:spPr bwMode="auto">
          <a:xfrm rot="655627">
            <a:off x="4797425" y="4576763"/>
            <a:ext cx="458788" cy="314325"/>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397" name="AutoShape 45"/>
          <p:cNvSpPr>
            <a:spLocks noChangeArrowheads="1"/>
          </p:cNvSpPr>
          <p:nvPr/>
        </p:nvSpPr>
        <p:spPr bwMode="auto">
          <a:xfrm rot="249418">
            <a:off x="4724400" y="2816225"/>
            <a:ext cx="685800" cy="388938"/>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398" name="AutoShape 46"/>
          <p:cNvSpPr>
            <a:spLocks noChangeArrowheads="1"/>
          </p:cNvSpPr>
          <p:nvPr/>
        </p:nvSpPr>
        <p:spPr bwMode="auto">
          <a:xfrm rot="-1808102">
            <a:off x="2895600" y="2895600"/>
            <a:ext cx="685800" cy="388938"/>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399" name="AutoShape 47"/>
          <p:cNvSpPr>
            <a:spLocks noChangeArrowheads="1"/>
          </p:cNvSpPr>
          <p:nvPr/>
        </p:nvSpPr>
        <p:spPr bwMode="auto">
          <a:xfrm rot="2347141">
            <a:off x="3122613" y="4502150"/>
            <a:ext cx="458787" cy="449263"/>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400" name="AutoShape 48"/>
          <p:cNvSpPr>
            <a:spLocks noChangeArrowheads="1"/>
          </p:cNvSpPr>
          <p:nvPr/>
        </p:nvSpPr>
        <p:spPr bwMode="auto">
          <a:xfrm rot="3073480">
            <a:off x="3385344" y="4280694"/>
            <a:ext cx="417512" cy="381000"/>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401" name="AutoShape 49"/>
          <p:cNvSpPr>
            <a:spLocks noChangeArrowheads="1"/>
          </p:cNvSpPr>
          <p:nvPr/>
        </p:nvSpPr>
        <p:spPr bwMode="auto">
          <a:xfrm rot="2347141">
            <a:off x="3327400" y="4714875"/>
            <a:ext cx="458788" cy="304800"/>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402" name="AutoShape 50"/>
          <p:cNvSpPr>
            <a:spLocks noChangeArrowheads="1"/>
          </p:cNvSpPr>
          <p:nvPr/>
        </p:nvSpPr>
        <p:spPr bwMode="auto">
          <a:xfrm rot="3194670">
            <a:off x="3642519" y="4601369"/>
            <a:ext cx="379412" cy="304800"/>
          </a:xfrm>
          <a:prstGeom prst="roundRect">
            <a:avLst>
              <a:gd name="adj" fmla="val 16667"/>
            </a:avLst>
          </a:prstGeom>
          <a:solidFill>
            <a:srgbClr val="FF0000"/>
          </a:solidFill>
          <a:ln w="9525">
            <a:noFill/>
            <a:round/>
            <a:headEnd/>
            <a:tailEnd/>
          </a:ln>
        </p:spPr>
        <p:txBody>
          <a:bodyPr wrap="none" anchor="ctr"/>
          <a:lstStyle/>
          <a:p>
            <a:endParaRPr lang="en-US">
              <a:latin typeface="Calibri" pitchFamily="34" charset="0"/>
            </a:endParaRPr>
          </a:p>
        </p:txBody>
      </p:sp>
      <p:sp>
        <p:nvSpPr>
          <p:cNvPr id="143403" name="AutoShape 51"/>
          <p:cNvSpPr>
            <a:spLocks noChangeArrowheads="1"/>
          </p:cNvSpPr>
          <p:nvPr/>
        </p:nvSpPr>
        <p:spPr bwMode="auto">
          <a:xfrm rot="3968966">
            <a:off x="4278312" y="4654551"/>
            <a:ext cx="288925" cy="304800"/>
          </a:xfrm>
          <a:prstGeom prst="roundRect">
            <a:avLst>
              <a:gd name="adj" fmla="val 16667"/>
            </a:avLst>
          </a:prstGeom>
          <a:solidFill>
            <a:srgbClr val="FF0000"/>
          </a:solidFill>
          <a:ln w="9525">
            <a:noFill/>
            <a:round/>
            <a:headEnd/>
            <a:tailEnd/>
          </a:ln>
        </p:spPr>
        <p:txBody>
          <a:bodyPr wrap="none" anchor="ctr"/>
          <a:lstStyle/>
          <a:p>
            <a:endParaRPr lang="en-US">
              <a:latin typeface="Calibri" pitchFamily="34" charset="0"/>
            </a:endParaRPr>
          </a:p>
        </p:txBody>
      </p:sp>
      <p:sp>
        <p:nvSpPr>
          <p:cNvPr id="143404" name="AutoShape 52"/>
          <p:cNvSpPr>
            <a:spLocks noChangeArrowheads="1"/>
          </p:cNvSpPr>
          <p:nvPr/>
        </p:nvSpPr>
        <p:spPr bwMode="auto">
          <a:xfrm rot="3968966">
            <a:off x="4084637" y="4754563"/>
            <a:ext cx="288925" cy="228600"/>
          </a:xfrm>
          <a:prstGeom prst="roundRect">
            <a:avLst>
              <a:gd name="adj" fmla="val 16667"/>
            </a:avLst>
          </a:prstGeom>
          <a:solidFill>
            <a:srgbClr val="F2EC00"/>
          </a:solidFill>
          <a:ln w="9525">
            <a:noFill/>
            <a:round/>
            <a:headEnd/>
            <a:tailEnd/>
          </a:ln>
        </p:spPr>
        <p:txBody>
          <a:bodyPr wrap="none" anchor="ctr"/>
          <a:lstStyle/>
          <a:p>
            <a:endParaRPr lang="en-US">
              <a:latin typeface="Calibri" pitchFamily="34" charset="0"/>
            </a:endParaRPr>
          </a:p>
        </p:txBody>
      </p:sp>
      <p:sp>
        <p:nvSpPr>
          <p:cNvPr id="143405" name="AutoShape 53"/>
          <p:cNvSpPr>
            <a:spLocks noChangeArrowheads="1"/>
          </p:cNvSpPr>
          <p:nvPr/>
        </p:nvSpPr>
        <p:spPr bwMode="auto">
          <a:xfrm rot="3968966">
            <a:off x="3848894" y="4394994"/>
            <a:ext cx="425450" cy="347662"/>
          </a:xfrm>
          <a:prstGeom prst="roundRect">
            <a:avLst>
              <a:gd name="adj" fmla="val 16667"/>
            </a:avLst>
          </a:prstGeom>
          <a:solidFill>
            <a:srgbClr val="F2EC00"/>
          </a:solidFill>
          <a:ln w="9525">
            <a:noFill/>
            <a:round/>
            <a:headEnd/>
            <a:tailEnd/>
          </a:ln>
        </p:spPr>
        <p:txBody>
          <a:bodyPr wrap="none" anchor="ctr"/>
          <a:lstStyle/>
          <a:p>
            <a:endParaRPr lang="en-US">
              <a:latin typeface="Calibri" pitchFamily="34" charset="0"/>
            </a:endParaRPr>
          </a:p>
        </p:txBody>
      </p:sp>
      <p:sp>
        <p:nvSpPr>
          <p:cNvPr id="143406" name="AutoShape 54"/>
          <p:cNvSpPr>
            <a:spLocks noChangeArrowheads="1"/>
          </p:cNvSpPr>
          <p:nvPr/>
        </p:nvSpPr>
        <p:spPr bwMode="auto">
          <a:xfrm rot="5194781">
            <a:off x="4500562" y="4640263"/>
            <a:ext cx="365125" cy="228600"/>
          </a:xfrm>
          <a:prstGeom prst="roundRect">
            <a:avLst>
              <a:gd name="adj" fmla="val 16667"/>
            </a:avLst>
          </a:prstGeom>
          <a:solidFill>
            <a:srgbClr val="F2EC00"/>
          </a:solidFill>
          <a:ln w="9525">
            <a:noFill/>
            <a:round/>
            <a:headEnd/>
            <a:tailEnd/>
          </a:ln>
        </p:spPr>
        <p:txBody>
          <a:bodyPr wrap="none" anchor="ctr"/>
          <a:lstStyle/>
          <a:p>
            <a:endParaRPr lang="en-US">
              <a:latin typeface="Calibri" pitchFamily="34" charset="0"/>
            </a:endParaRPr>
          </a:p>
        </p:txBody>
      </p:sp>
      <p:sp>
        <p:nvSpPr>
          <p:cNvPr id="143407" name="AutoShape 55"/>
          <p:cNvSpPr>
            <a:spLocks noChangeArrowheads="1"/>
          </p:cNvSpPr>
          <p:nvPr/>
        </p:nvSpPr>
        <p:spPr bwMode="auto">
          <a:xfrm rot="2743953">
            <a:off x="3898900" y="4851401"/>
            <a:ext cx="288925" cy="279400"/>
          </a:xfrm>
          <a:prstGeom prst="roundRect">
            <a:avLst>
              <a:gd name="adj" fmla="val 16667"/>
            </a:avLst>
          </a:prstGeom>
          <a:solidFill>
            <a:srgbClr val="F2EC00"/>
          </a:solidFill>
          <a:ln w="9525">
            <a:noFill/>
            <a:round/>
            <a:headEnd/>
            <a:tailEnd/>
          </a:ln>
        </p:spPr>
        <p:txBody>
          <a:bodyPr wrap="none" anchor="ctr"/>
          <a:lstStyle/>
          <a:p>
            <a:endParaRPr lang="en-US">
              <a:latin typeface="Calibri" pitchFamily="34" charset="0"/>
            </a:endParaRPr>
          </a:p>
        </p:txBody>
      </p:sp>
      <p:sp>
        <p:nvSpPr>
          <p:cNvPr id="143408" name="AutoShape 56"/>
          <p:cNvSpPr>
            <a:spLocks noChangeArrowheads="1"/>
          </p:cNvSpPr>
          <p:nvPr/>
        </p:nvSpPr>
        <p:spPr bwMode="auto">
          <a:xfrm rot="-991829">
            <a:off x="4179888" y="4267200"/>
            <a:ext cx="609600" cy="368300"/>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409" name="AutoShape 57"/>
          <p:cNvSpPr>
            <a:spLocks noChangeArrowheads="1"/>
          </p:cNvSpPr>
          <p:nvPr/>
        </p:nvSpPr>
        <p:spPr bwMode="auto">
          <a:xfrm rot="249418">
            <a:off x="4800600" y="3194050"/>
            <a:ext cx="533400" cy="388938"/>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410" name="AutoShape 58"/>
          <p:cNvSpPr>
            <a:spLocks noChangeArrowheads="1"/>
          </p:cNvSpPr>
          <p:nvPr/>
        </p:nvSpPr>
        <p:spPr bwMode="auto">
          <a:xfrm rot="655627">
            <a:off x="4724400" y="4243388"/>
            <a:ext cx="381000" cy="314325"/>
          </a:xfrm>
          <a:prstGeom prst="roundRect">
            <a:avLst>
              <a:gd name="adj" fmla="val 16667"/>
            </a:avLst>
          </a:prstGeom>
          <a:solidFill>
            <a:srgbClr val="38EC00"/>
          </a:solidFill>
          <a:ln w="9525">
            <a:noFill/>
            <a:round/>
            <a:headEnd/>
            <a:tailEnd/>
          </a:ln>
        </p:spPr>
        <p:txBody>
          <a:bodyPr wrap="none" anchor="ctr"/>
          <a:lstStyle/>
          <a:p>
            <a:endParaRPr lang="en-US">
              <a:latin typeface="Calibri" pitchFamily="34" charset="0"/>
            </a:endParaRPr>
          </a:p>
        </p:txBody>
      </p:sp>
      <p:sp>
        <p:nvSpPr>
          <p:cNvPr id="143411" name="Text Box 59"/>
          <p:cNvSpPr txBox="1">
            <a:spLocks noChangeArrowheads="1"/>
          </p:cNvSpPr>
          <p:nvPr/>
        </p:nvSpPr>
        <p:spPr bwMode="auto">
          <a:xfrm>
            <a:off x="746125" y="519113"/>
            <a:ext cx="8016875" cy="1739900"/>
          </a:xfrm>
          <a:prstGeom prst="rect">
            <a:avLst/>
          </a:prstGeom>
          <a:noFill/>
          <a:ln w="9525">
            <a:noFill/>
            <a:miter lim="800000"/>
            <a:headEnd/>
            <a:tailEnd/>
          </a:ln>
        </p:spPr>
        <p:txBody>
          <a:bodyPr>
            <a:spAutoFit/>
          </a:bodyPr>
          <a:lstStyle/>
          <a:p>
            <a:r>
              <a:rPr lang="en-US">
                <a:latin typeface="Calibri" pitchFamily="34" charset="0"/>
              </a:rPr>
              <a:t>As the cells nearer the radar have better resolution than those more distant, cells further away will appear on the display as more intense than those nearer to the radar.  The cells on the previous slide were identical - below is a representation of how the cell would look different based on its location.  Because of this difference, it is common for storms to be mistakenly interpreted as dissipating as they approach the NEXRAD and strengthening as they move away from the NEXRAD. </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lick for latest Composite Reflectivity radar loop from the Aberdeen, SD radar and current weather warnings">
            <a:hlinkClick r:id="rId2"/>
          </p:cNvPr>
          <p:cNvPicPr>
            <a:picLocks noChangeAspect="1" noChangeArrowheads="1"/>
          </p:cNvPicPr>
          <p:nvPr/>
        </p:nvPicPr>
        <p:blipFill>
          <a:blip r:embed="rId3" cstate="print"/>
          <a:srcRect/>
          <a:stretch>
            <a:fillRect/>
          </a:stretch>
        </p:blipFill>
        <p:spPr bwMode="auto">
          <a:xfrm>
            <a:off x="263525" y="3048000"/>
            <a:ext cx="3165475" cy="2901950"/>
          </a:xfrm>
          <a:prstGeom prst="rect">
            <a:avLst/>
          </a:prstGeom>
          <a:noFill/>
          <a:ln w="9525">
            <a:noFill/>
            <a:miter lim="800000"/>
            <a:headEnd/>
            <a:tailEnd/>
          </a:ln>
        </p:spPr>
      </p:pic>
      <p:pic>
        <p:nvPicPr>
          <p:cNvPr id="144387" name="Picture 4" descr="Click for latest Composite Reflectivity radar loop from the Aberdeen, SD radar and current weather warnings">
            <a:hlinkClick r:id="rId2"/>
          </p:cNvPr>
          <p:cNvPicPr>
            <a:picLocks noChangeAspect="1" noChangeArrowheads="1"/>
          </p:cNvPicPr>
          <p:nvPr/>
        </p:nvPicPr>
        <p:blipFill>
          <a:blip r:embed="rId3" cstate="print"/>
          <a:srcRect l="93333" t="43636"/>
          <a:stretch>
            <a:fillRect/>
          </a:stretch>
        </p:blipFill>
        <p:spPr bwMode="auto">
          <a:xfrm>
            <a:off x="3581400" y="685800"/>
            <a:ext cx="685800" cy="5314950"/>
          </a:xfrm>
          <a:prstGeom prst="rect">
            <a:avLst/>
          </a:prstGeom>
          <a:noFill/>
          <a:ln w="9525">
            <a:noFill/>
            <a:miter lim="800000"/>
            <a:headEnd/>
            <a:tailEnd/>
          </a:ln>
        </p:spPr>
      </p:pic>
      <p:sp>
        <p:nvSpPr>
          <p:cNvPr id="144388" name="TextBox 7"/>
          <p:cNvSpPr txBox="1">
            <a:spLocks noChangeArrowheads="1"/>
          </p:cNvSpPr>
          <p:nvPr/>
        </p:nvSpPr>
        <p:spPr bwMode="auto">
          <a:xfrm>
            <a:off x="5105400" y="1066800"/>
            <a:ext cx="3200400" cy="3970338"/>
          </a:xfrm>
          <a:prstGeom prst="rect">
            <a:avLst/>
          </a:prstGeom>
          <a:noFill/>
          <a:ln w="9525">
            <a:noFill/>
            <a:miter lim="800000"/>
            <a:headEnd/>
            <a:tailEnd/>
          </a:ln>
        </p:spPr>
        <p:txBody>
          <a:bodyPr>
            <a:spAutoFit/>
          </a:bodyPr>
          <a:lstStyle/>
          <a:p>
            <a:r>
              <a:rPr lang="en-US" sz="3600"/>
              <a:t>Precipitation is usually not present for base reflectivity values of less than 15dBz. </a:t>
            </a:r>
          </a:p>
        </p:txBody>
      </p:sp>
      <p:sp>
        <p:nvSpPr>
          <p:cNvPr id="9" name="Left Arrow 8"/>
          <p:cNvSpPr/>
          <p:nvPr/>
        </p:nvSpPr>
        <p:spPr>
          <a:xfrm>
            <a:off x="4419600" y="3657600"/>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676400" y="2133600"/>
          <a:ext cx="5334001" cy="3396975"/>
        </p:xfrm>
        <a:graphic>
          <a:graphicData uri="http://schemas.openxmlformats.org/drawingml/2006/table">
            <a:tbl>
              <a:tblPr/>
              <a:tblGrid>
                <a:gridCol w="1907309"/>
                <a:gridCol w="1713346"/>
                <a:gridCol w="1713346"/>
              </a:tblGrid>
              <a:tr h="544467">
                <a:tc>
                  <a:txBody>
                    <a:bodyPr/>
                    <a:lstStyle/>
                    <a:p>
                      <a:pPr algn="ctr" fontAlgn="ctr"/>
                      <a:r>
                        <a:rPr lang="en-US" sz="1600" b="1" i="0" u="none" strike="noStrike" dirty="0">
                          <a:solidFill>
                            <a:srgbClr val="000000"/>
                          </a:solidFill>
                          <a:latin typeface="Calibri"/>
                        </a:rPr>
                        <a:t>Reflectivity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err="1" smtClean="0">
                          <a:solidFill>
                            <a:srgbClr val="000000"/>
                          </a:solidFill>
                          <a:latin typeface="Calibri"/>
                        </a:rPr>
                        <a:t>Stratiform</a:t>
                      </a:r>
                      <a:r>
                        <a:rPr lang="en-US" sz="1600" b="0" i="0" u="none" strike="noStrike" dirty="0" smtClean="0">
                          <a:solidFill>
                            <a:srgbClr val="000000"/>
                          </a:solidFill>
                          <a:latin typeface="Calibri"/>
                        </a:rPr>
                        <a:t> (Rain)</a:t>
                      </a:r>
                      <a:endParaRPr lang="en-US" sz="16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Calibri"/>
                        </a:rPr>
                        <a:t>Convective </a:t>
                      </a:r>
                    </a:p>
                    <a:p>
                      <a:pPr algn="ctr" fontAlgn="ctr"/>
                      <a:r>
                        <a:rPr lang="en-US" sz="1600" b="0" i="0" u="none" strike="noStrike" dirty="0" smtClean="0">
                          <a:solidFill>
                            <a:srgbClr val="000000"/>
                          </a:solidFill>
                          <a:latin typeface="Calibri"/>
                        </a:rPr>
                        <a:t>(Rain showers,</a:t>
                      </a:r>
                      <a:r>
                        <a:rPr lang="en-US" sz="1600" b="0" i="0" u="none" strike="noStrike" baseline="0" dirty="0" smtClean="0">
                          <a:solidFill>
                            <a:srgbClr val="000000"/>
                          </a:solidFill>
                          <a:latin typeface="Calibri"/>
                        </a:rPr>
                        <a:t> Thunderstorms)</a:t>
                      </a:r>
                      <a:endParaRPr lang="en-US" sz="16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a:solidFill>
                            <a:srgbClr val="000000"/>
                          </a:solidFill>
                          <a:latin typeface="Calibri"/>
                        </a:rPr>
                        <a:t>15 dBZ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Light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Light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a:solidFill>
                            <a:srgbClr val="000000"/>
                          </a:solidFill>
                          <a:latin typeface="Calibri"/>
                        </a:rPr>
                        <a:t>20 dBZ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Light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Light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a:solidFill>
                            <a:srgbClr val="000000"/>
                          </a:solidFill>
                          <a:latin typeface="Calibri"/>
                        </a:rPr>
                        <a:t>25 dBZ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Light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Light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a:solidFill>
                            <a:srgbClr val="000000"/>
                          </a:solidFill>
                          <a:latin typeface="Calibri"/>
                        </a:rPr>
                        <a:t>30 dBZ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Moderate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Light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a:solidFill>
                            <a:srgbClr val="000000"/>
                          </a:solidFill>
                          <a:latin typeface="Calibri"/>
                        </a:rPr>
                        <a:t>35 dBZ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Moderate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Moderate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a:solidFill>
                            <a:srgbClr val="000000"/>
                          </a:solidFill>
                          <a:latin typeface="Calibri"/>
                        </a:rPr>
                        <a:t>40 dBZ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a:solidFill>
                            <a:srgbClr val="000000"/>
                          </a:solidFill>
                          <a:latin typeface="Calibri"/>
                        </a:rPr>
                        <a:t>45 dBZ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a:solidFill>
                            <a:srgbClr val="000000"/>
                          </a:solidFill>
                          <a:latin typeface="Calibri"/>
                        </a:rPr>
                        <a:t>50 dBZ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a:solidFill>
                            <a:srgbClr val="000000"/>
                          </a:solidFill>
                          <a:latin typeface="Calibri"/>
                        </a:rPr>
                        <a:t>55 dBZ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93">
                <a:tc>
                  <a:txBody>
                    <a:bodyPr/>
                    <a:lstStyle/>
                    <a:p>
                      <a:pPr algn="ctr" fontAlgn="ctr"/>
                      <a:r>
                        <a:rPr lang="en-US" sz="1600" b="1" i="0" u="none" strike="noStrike" dirty="0">
                          <a:solidFill>
                            <a:srgbClr val="000000"/>
                          </a:solidFill>
                          <a:latin typeface="Calibri"/>
                        </a:rPr>
                        <a:t>60 </a:t>
                      </a:r>
                      <a:r>
                        <a:rPr lang="en-US" sz="1600" b="1" i="0" u="none" strike="noStrike" dirty="0" err="1">
                          <a:solidFill>
                            <a:srgbClr val="000000"/>
                          </a:solidFill>
                          <a:latin typeface="Calibri"/>
                        </a:rPr>
                        <a:t>dBZ</a:t>
                      </a:r>
                      <a:endParaRPr lang="en-US"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Heavy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5460" name="TextBox 4"/>
          <p:cNvSpPr txBox="1">
            <a:spLocks noChangeArrowheads="1"/>
          </p:cNvSpPr>
          <p:nvPr/>
        </p:nvSpPr>
        <p:spPr bwMode="auto">
          <a:xfrm>
            <a:off x="1143000" y="838200"/>
            <a:ext cx="6858000" cy="946150"/>
          </a:xfrm>
          <a:prstGeom prst="rect">
            <a:avLst/>
          </a:prstGeom>
          <a:noFill/>
          <a:ln w="9525">
            <a:noFill/>
            <a:miter lim="800000"/>
            <a:headEnd/>
            <a:tailEnd/>
          </a:ln>
        </p:spPr>
        <p:txBody>
          <a:bodyPr>
            <a:spAutoFit/>
          </a:bodyPr>
          <a:lstStyle/>
          <a:p>
            <a:pPr algn="ctr"/>
            <a:r>
              <a:rPr lang="en-US" sz="2800">
                <a:latin typeface="Calibri" pitchFamily="34" charset="0"/>
              </a:rPr>
              <a:t>Precipitation Intensity can be ESTIMATED based on reflectivity.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Box 1"/>
          <p:cNvSpPr txBox="1">
            <a:spLocks noChangeArrowheads="1"/>
          </p:cNvSpPr>
          <p:nvPr/>
        </p:nvSpPr>
        <p:spPr bwMode="auto">
          <a:xfrm>
            <a:off x="1066800" y="1905000"/>
            <a:ext cx="7086600" cy="2554288"/>
          </a:xfrm>
          <a:prstGeom prst="rect">
            <a:avLst/>
          </a:prstGeom>
          <a:noFill/>
          <a:ln w="9525">
            <a:noFill/>
            <a:miter lim="800000"/>
            <a:headEnd/>
            <a:tailEnd/>
          </a:ln>
        </p:spPr>
        <p:txBody>
          <a:bodyPr>
            <a:spAutoFit/>
          </a:bodyPr>
          <a:lstStyle/>
          <a:p>
            <a:r>
              <a:rPr lang="en-US" sz="3200"/>
              <a:t>Velocity Displays show movement toward or away from the radar.  The location of the radar must be considered when analyzing velocity data.</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1"/>
          <p:cNvSpPr txBox="1">
            <a:spLocks noChangeArrowheads="1"/>
          </p:cNvSpPr>
          <p:nvPr/>
        </p:nvSpPr>
        <p:spPr bwMode="auto">
          <a:xfrm>
            <a:off x="762000" y="990600"/>
            <a:ext cx="7924800" cy="3108325"/>
          </a:xfrm>
          <a:prstGeom prst="rect">
            <a:avLst/>
          </a:prstGeom>
          <a:noFill/>
          <a:ln w="9525">
            <a:noFill/>
            <a:miter lim="800000"/>
            <a:headEnd/>
            <a:tailEnd/>
          </a:ln>
        </p:spPr>
        <p:txBody>
          <a:bodyPr>
            <a:spAutoFit/>
          </a:bodyPr>
          <a:lstStyle/>
          <a:p>
            <a:r>
              <a:rPr lang="en-US" sz="2800"/>
              <a:t>In a typical display from the Aviation Weather Center, green shades represent winds blowing toward the radar, and red shades depict winds blowing away from the radar.  Grey shades depict areas where movement is neither toward nor away from the radar, or movement toward or away is very little.</a:t>
            </a:r>
          </a:p>
        </p:txBody>
      </p:sp>
      <p:grpSp>
        <p:nvGrpSpPr>
          <p:cNvPr id="147459" name="Group 7"/>
          <p:cNvGrpSpPr>
            <a:grpSpLocks/>
          </p:cNvGrpSpPr>
          <p:nvPr/>
        </p:nvGrpSpPr>
        <p:grpSpPr bwMode="auto">
          <a:xfrm>
            <a:off x="5791200" y="4114800"/>
            <a:ext cx="2133600" cy="2057400"/>
            <a:chOff x="5791200" y="4114800"/>
            <a:chExt cx="2133600" cy="2057400"/>
          </a:xfrm>
        </p:grpSpPr>
        <p:grpSp>
          <p:nvGrpSpPr>
            <p:cNvPr id="147461" name="Group 6"/>
            <p:cNvGrpSpPr>
              <a:grpSpLocks/>
            </p:cNvGrpSpPr>
            <p:nvPr/>
          </p:nvGrpSpPr>
          <p:grpSpPr bwMode="auto">
            <a:xfrm>
              <a:off x="5791200" y="4114800"/>
              <a:ext cx="2133600" cy="2057400"/>
              <a:chOff x="5791200" y="4114800"/>
              <a:chExt cx="2133600" cy="2057400"/>
            </a:xfrm>
          </p:grpSpPr>
          <p:sp>
            <p:nvSpPr>
              <p:cNvPr id="5" name="Pie 4"/>
              <p:cNvSpPr/>
              <p:nvPr/>
            </p:nvSpPr>
            <p:spPr>
              <a:xfrm>
                <a:off x="5791200" y="4114800"/>
                <a:ext cx="2133600" cy="2057400"/>
              </a:xfrm>
              <a:prstGeom prst="pie">
                <a:avLst>
                  <a:gd name="adj1" fmla="val 20268033"/>
                  <a:gd name="adj2" fmla="val 11850825"/>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Pie 2"/>
              <p:cNvSpPr/>
              <p:nvPr/>
            </p:nvSpPr>
            <p:spPr>
              <a:xfrm>
                <a:off x="5791200" y="4114800"/>
                <a:ext cx="2133600" cy="2057400"/>
              </a:xfrm>
              <a:prstGeom prst="pie">
                <a:avLst>
                  <a:gd name="adj1" fmla="val 1021496"/>
                  <a:gd name="adj2" fmla="val 966177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4" name="Pie 3"/>
            <p:cNvSpPr/>
            <p:nvPr/>
          </p:nvSpPr>
          <p:spPr>
            <a:xfrm>
              <a:off x="5791200" y="4114800"/>
              <a:ext cx="2133600" cy="2057400"/>
            </a:xfrm>
            <a:prstGeom prst="pie">
              <a:avLst>
                <a:gd name="adj1" fmla="val 11868998"/>
                <a:gd name="adj2" fmla="val 2023905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147460" name="TextBox 6"/>
          <p:cNvSpPr txBox="1">
            <a:spLocks noChangeArrowheads="1"/>
          </p:cNvSpPr>
          <p:nvPr/>
        </p:nvSpPr>
        <p:spPr bwMode="auto">
          <a:xfrm>
            <a:off x="762000" y="4648200"/>
            <a:ext cx="4419600" cy="1816100"/>
          </a:xfrm>
          <a:prstGeom prst="rect">
            <a:avLst/>
          </a:prstGeom>
          <a:noFill/>
          <a:ln w="9525">
            <a:noFill/>
            <a:miter lim="800000"/>
            <a:headEnd/>
            <a:tailEnd/>
          </a:ln>
        </p:spPr>
        <p:txBody>
          <a:bodyPr>
            <a:spAutoFit/>
          </a:bodyPr>
          <a:lstStyle/>
          <a:p>
            <a:r>
              <a:rPr lang="en-US" sz="2800"/>
              <a:t>A southerly wind would typically generate a velocity pattern similar to that on the right.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838200"/>
            <a:ext cx="8229600" cy="4525963"/>
          </a:xfrm>
          <a:prstGeom prst="rect">
            <a:avLst/>
          </a:prstGeom>
        </p:spPr>
        <p:txBody>
          <a:bodyPr/>
          <a:lstStyle/>
          <a:p>
            <a:pPr marL="342900" indent="-342900" eaLnBrk="0" hangingPunct="0">
              <a:spcBef>
                <a:spcPct val="20000"/>
              </a:spcBef>
              <a:buFont typeface="Arial" charset="0"/>
              <a:buChar char="•"/>
              <a:defRPr/>
            </a:pPr>
            <a:r>
              <a:rPr lang="en-US" sz="3200" kern="0" dirty="0">
                <a:latin typeface="+mn-lt"/>
                <a:cs typeface="+mn-cs"/>
              </a:rPr>
              <a:t>The Three-Cell theory is used to explain the predominant circulations in the Troposphere.</a:t>
            </a:r>
          </a:p>
          <a:p>
            <a:pPr marL="342900" indent="-342900" eaLnBrk="0" hangingPunct="0">
              <a:spcBef>
                <a:spcPct val="20000"/>
              </a:spcBef>
              <a:buFont typeface="Arial" charset="0"/>
              <a:buChar char="•"/>
              <a:defRPr/>
            </a:pPr>
            <a:r>
              <a:rPr lang="en-US" sz="3200" kern="0" dirty="0">
                <a:latin typeface="+mn-lt"/>
                <a:cs typeface="+mn-cs"/>
              </a:rPr>
              <a:t>Three cells per hemisphere are theorized.</a:t>
            </a:r>
          </a:p>
          <a:p>
            <a:pPr marL="742950" lvl="1" indent="-285750" eaLnBrk="0" hangingPunct="0">
              <a:spcBef>
                <a:spcPct val="20000"/>
              </a:spcBef>
              <a:buFont typeface="Arial" charset="0"/>
              <a:buChar char="–"/>
              <a:defRPr/>
            </a:pPr>
            <a:r>
              <a:rPr lang="en-US" sz="2800" kern="0" dirty="0">
                <a:latin typeface="+mn-lt"/>
              </a:rPr>
              <a:t>Hadley cell from the equator to 30° latitude.</a:t>
            </a:r>
          </a:p>
          <a:p>
            <a:pPr marL="742950" lvl="1" indent="-285750" eaLnBrk="0" hangingPunct="0">
              <a:spcBef>
                <a:spcPct val="20000"/>
              </a:spcBef>
              <a:buFont typeface="Arial" charset="0"/>
              <a:buChar char="–"/>
              <a:defRPr/>
            </a:pPr>
            <a:r>
              <a:rPr lang="en-US" sz="2800" kern="0" dirty="0" err="1">
                <a:latin typeface="+mn-lt"/>
              </a:rPr>
              <a:t>Ferrel</a:t>
            </a:r>
            <a:r>
              <a:rPr lang="en-US" sz="2800" kern="0" dirty="0">
                <a:latin typeface="+mn-lt"/>
              </a:rPr>
              <a:t> cell from 30° latitude to 60° latitude.</a:t>
            </a:r>
          </a:p>
          <a:p>
            <a:pPr marL="742950" lvl="1" indent="-285750" eaLnBrk="0" hangingPunct="0">
              <a:spcBef>
                <a:spcPct val="20000"/>
              </a:spcBef>
              <a:buFont typeface="Arial" charset="0"/>
              <a:buChar char="–"/>
              <a:defRPr/>
            </a:pPr>
            <a:r>
              <a:rPr lang="en-US" sz="2800" kern="0" dirty="0">
                <a:latin typeface="+mn-lt"/>
              </a:rPr>
              <a:t>Polar cell from 60° latitude to the poles.</a:t>
            </a:r>
          </a:p>
        </p:txBody>
      </p:sp>
      <p:sp>
        <p:nvSpPr>
          <p:cNvPr id="3" name="Circular Arrow 2"/>
          <p:cNvSpPr/>
          <p:nvPr/>
        </p:nvSpPr>
        <p:spPr>
          <a:xfrm rot="666172">
            <a:off x="6375400" y="5489575"/>
            <a:ext cx="533400" cy="1349375"/>
          </a:xfrm>
          <a:prstGeom prst="circularArrow">
            <a:avLst>
              <a:gd name="adj1" fmla="val 12500"/>
              <a:gd name="adj2" fmla="val 1142319"/>
              <a:gd name="adj3" fmla="val 20457681"/>
              <a:gd name="adj4" fmla="val 910647"/>
              <a:gd name="adj5" fmla="val 125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 name="Circular Arrow 3"/>
          <p:cNvSpPr/>
          <p:nvPr/>
        </p:nvSpPr>
        <p:spPr>
          <a:xfrm rot="13177220" flipH="1">
            <a:off x="7034213" y="4302125"/>
            <a:ext cx="533400" cy="1349375"/>
          </a:xfrm>
          <a:prstGeom prst="circularArrow">
            <a:avLst>
              <a:gd name="adj1" fmla="val 12500"/>
              <a:gd name="adj2" fmla="val 1142319"/>
              <a:gd name="adj3" fmla="val 20457681"/>
              <a:gd name="adj4" fmla="val 910647"/>
              <a:gd name="adj5" fmla="val 1250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 name="Circular Arrow 4"/>
          <p:cNvSpPr/>
          <p:nvPr/>
        </p:nvSpPr>
        <p:spPr>
          <a:xfrm rot="4148708">
            <a:off x="8151813" y="3624262"/>
            <a:ext cx="533400" cy="1349375"/>
          </a:xfrm>
          <a:prstGeom prst="circularArrow">
            <a:avLst>
              <a:gd name="adj1" fmla="val 12500"/>
              <a:gd name="adj2" fmla="val 1142319"/>
              <a:gd name="adj3" fmla="val 20457681"/>
              <a:gd name="adj4" fmla="val 910647"/>
              <a:gd name="adj5" fmla="val 125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462" name="TextBox 5"/>
          <p:cNvSpPr txBox="1">
            <a:spLocks noChangeArrowheads="1"/>
          </p:cNvSpPr>
          <p:nvPr/>
        </p:nvSpPr>
        <p:spPr bwMode="auto">
          <a:xfrm>
            <a:off x="5257800" y="6019800"/>
            <a:ext cx="1069975" cy="461963"/>
          </a:xfrm>
          <a:prstGeom prst="rect">
            <a:avLst/>
          </a:prstGeom>
          <a:noFill/>
          <a:ln w="9525">
            <a:noFill/>
            <a:miter lim="800000"/>
            <a:headEnd/>
            <a:tailEnd/>
          </a:ln>
        </p:spPr>
        <p:txBody>
          <a:bodyPr wrap="none">
            <a:spAutoFit/>
          </a:bodyPr>
          <a:lstStyle/>
          <a:p>
            <a:r>
              <a:rPr lang="en-US" sz="2400" b="1">
                <a:solidFill>
                  <a:srgbClr val="C00000"/>
                </a:solidFill>
              </a:rPr>
              <a:t>Hadley</a:t>
            </a:r>
          </a:p>
        </p:txBody>
      </p:sp>
      <p:sp>
        <p:nvSpPr>
          <p:cNvPr id="19463" name="TextBox 6"/>
          <p:cNvSpPr txBox="1">
            <a:spLocks noChangeArrowheads="1"/>
          </p:cNvSpPr>
          <p:nvPr/>
        </p:nvSpPr>
        <p:spPr bwMode="auto">
          <a:xfrm>
            <a:off x="6019800" y="4724400"/>
            <a:ext cx="922338" cy="461963"/>
          </a:xfrm>
          <a:prstGeom prst="rect">
            <a:avLst/>
          </a:prstGeom>
          <a:noFill/>
          <a:ln w="9525">
            <a:noFill/>
            <a:miter lim="800000"/>
            <a:headEnd/>
            <a:tailEnd/>
          </a:ln>
        </p:spPr>
        <p:txBody>
          <a:bodyPr wrap="none">
            <a:spAutoFit/>
          </a:bodyPr>
          <a:lstStyle/>
          <a:p>
            <a:r>
              <a:rPr lang="en-US" sz="2400" b="1">
                <a:solidFill>
                  <a:srgbClr val="7030A0"/>
                </a:solidFill>
              </a:rPr>
              <a:t>Ferrel</a:t>
            </a:r>
          </a:p>
        </p:txBody>
      </p:sp>
      <p:sp>
        <p:nvSpPr>
          <p:cNvPr id="19464" name="TextBox 7"/>
          <p:cNvSpPr txBox="1">
            <a:spLocks noChangeArrowheads="1"/>
          </p:cNvSpPr>
          <p:nvPr/>
        </p:nvSpPr>
        <p:spPr bwMode="auto">
          <a:xfrm>
            <a:off x="7543800" y="3657600"/>
            <a:ext cx="844550" cy="461963"/>
          </a:xfrm>
          <a:prstGeom prst="rect">
            <a:avLst/>
          </a:prstGeom>
          <a:noFill/>
          <a:ln w="9525">
            <a:noFill/>
            <a:miter lim="800000"/>
            <a:headEnd/>
            <a:tailEnd/>
          </a:ln>
        </p:spPr>
        <p:txBody>
          <a:bodyPr wrap="none">
            <a:spAutoFit/>
          </a:bodyPr>
          <a:lstStyle/>
          <a:p>
            <a:r>
              <a:rPr lang="en-US" sz="2400" b="1">
                <a:solidFill>
                  <a:srgbClr val="0070C0"/>
                </a:solidFill>
              </a:rPr>
              <a:t>Polar</a:t>
            </a:r>
          </a:p>
        </p:txBody>
      </p:sp>
      <p:sp>
        <p:nvSpPr>
          <p:cNvPr id="9" name="Pie 8"/>
          <p:cNvSpPr/>
          <p:nvPr/>
        </p:nvSpPr>
        <p:spPr>
          <a:xfrm>
            <a:off x="6972300" y="4514850"/>
            <a:ext cx="4343400" cy="4686300"/>
          </a:xfrm>
          <a:prstGeom prst="pie">
            <a:avLst>
              <a:gd name="adj1" fmla="val 10800000"/>
              <a:gd name="adj2" fmla="val 161710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15"/>
          <p:cNvGrpSpPr>
            <a:grpSpLocks/>
          </p:cNvGrpSpPr>
          <p:nvPr/>
        </p:nvGrpSpPr>
        <p:grpSpPr bwMode="auto">
          <a:xfrm>
            <a:off x="1371600" y="3276600"/>
            <a:ext cx="2971800" cy="2971800"/>
            <a:chOff x="4267200" y="2438400"/>
            <a:chExt cx="3657600" cy="3733800"/>
          </a:xfrm>
        </p:grpSpPr>
        <p:grpSp>
          <p:nvGrpSpPr>
            <p:cNvPr id="148489" name="Group 6"/>
            <p:cNvGrpSpPr>
              <a:grpSpLocks/>
            </p:cNvGrpSpPr>
            <p:nvPr/>
          </p:nvGrpSpPr>
          <p:grpSpPr bwMode="auto">
            <a:xfrm>
              <a:off x="4267200" y="2438400"/>
              <a:ext cx="3657600" cy="3733800"/>
              <a:chOff x="5791200" y="4114800"/>
              <a:chExt cx="2133600" cy="2057400"/>
            </a:xfrm>
          </p:grpSpPr>
          <p:sp>
            <p:nvSpPr>
              <p:cNvPr id="8" name="Pie 7"/>
              <p:cNvSpPr/>
              <p:nvPr/>
            </p:nvSpPr>
            <p:spPr>
              <a:xfrm>
                <a:off x="5791200" y="4114800"/>
                <a:ext cx="2133600" cy="2057400"/>
              </a:xfrm>
              <a:prstGeom prst="pie">
                <a:avLst>
                  <a:gd name="adj1" fmla="val 20268033"/>
                  <a:gd name="adj2" fmla="val 11850825"/>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Pie 2"/>
              <p:cNvSpPr/>
              <p:nvPr/>
            </p:nvSpPr>
            <p:spPr>
              <a:xfrm>
                <a:off x="5791200" y="4114800"/>
                <a:ext cx="2133600" cy="2057400"/>
              </a:xfrm>
              <a:prstGeom prst="pie">
                <a:avLst>
                  <a:gd name="adj1" fmla="val 563068"/>
                  <a:gd name="adj2" fmla="val 1014513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7" name="Pie 6"/>
            <p:cNvSpPr/>
            <p:nvPr/>
          </p:nvSpPr>
          <p:spPr>
            <a:xfrm>
              <a:off x="4267200" y="2438400"/>
              <a:ext cx="3657600" cy="3733800"/>
            </a:xfrm>
            <a:prstGeom prst="pie">
              <a:avLst>
                <a:gd name="adj1" fmla="val 11492230"/>
                <a:gd name="adj2" fmla="val 208923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48483" name="Group 16"/>
          <p:cNvGrpSpPr>
            <a:grpSpLocks/>
          </p:cNvGrpSpPr>
          <p:nvPr/>
        </p:nvGrpSpPr>
        <p:grpSpPr bwMode="auto">
          <a:xfrm>
            <a:off x="5105400" y="3352800"/>
            <a:ext cx="2971800" cy="2971800"/>
            <a:chOff x="4267200" y="2438400"/>
            <a:chExt cx="3657600" cy="3733800"/>
          </a:xfrm>
        </p:grpSpPr>
        <p:grpSp>
          <p:nvGrpSpPr>
            <p:cNvPr id="148485" name="Group 6"/>
            <p:cNvGrpSpPr>
              <a:grpSpLocks/>
            </p:cNvGrpSpPr>
            <p:nvPr/>
          </p:nvGrpSpPr>
          <p:grpSpPr bwMode="auto">
            <a:xfrm>
              <a:off x="4267200" y="2438400"/>
              <a:ext cx="3657600" cy="3733800"/>
              <a:chOff x="5791200" y="4114800"/>
              <a:chExt cx="2133600" cy="2057400"/>
            </a:xfrm>
          </p:grpSpPr>
          <p:sp>
            <p:nvSpPr>
              <p:cNvPr id="20" name="Pie 19"/>
              <p:cNvSpPr/>
              <p:nvPr/>
            </p:nvSpPr>
            <p:spPr>
              <a:xfrm>
                <a:off x="5791200" y="4114800"/>
                <a:ext cx="2133600" cy="2057400"/>
              </a:xfrm>
              <a:prstGeom prst="pie">
                <a:avLst>
                  <a:gd name="adj1" fmla="val 20268033"/>
                  <a:gd name="adj2" fmla="val 11850825"/>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Pie 2"/>
              <p:cNvSpPr/>
              <p:nvPr/>
            </p:nvSpPr>
            <p:spPr>
              <a:xfrm>
                <a:off x="5791200" y="4114800"/>
                <a:ext cx="2133600" cy="2057400"/>
              </a:xfrm>
              <a:prstGeom prst="pie">
                <a:avLst>
                  <a:gd name="adj1" fmla="val 309302"/>
                  <a:gd name="adj2" fmla="val 1039589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19" name="Pie 18"/>
            <p:cNvSpPr/>
            <p:nvPr/>
          </p:nvSpPr>
          <p:spPr>
            <a:xfrm>
              <a:off x="4267200" y="2438400"/>
              <a:ext cx="3657600" cy="3733800"/>
            </a:xfrm>
            <a:prstGeom prst="pie">
              <a:avLst>
                <a:gd name="adj1" fmla="val 11158575"/>
                <a:gd name="adj2" fmla="val 211820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148484" name="TextBox 21"/>
          <p:cNvSpPr txBox="1">
            <a:spLocks noChangeArrowheads="1"/>
          </p:cNvSpPr>
          <p:nvPr/>
        </p:nvSpPr>
        <p:spPr bwMode="auto">
          <a:xfrm>
            <a:off x="685800" y="914400"/>
            <a:ext cx="7620000" cy="1570038"/>
          </a:xfrm>
          <a:prstGeom prst="rect">
            <a:avLst/>
          </a:prstGeom>
          <a:noFill/>
          <a:ln w="9525">
            <a:noFill/>
            <a:miter lim="800000"/>
            <a:headEnd/>
            <a:tailEnd/>
          </a:ln>
        </p:spPr>
        <p:txBody>
          <a:bodyPr>
            <a:spAutoFit/>
          </a:bodyPr>
          <a:lstStyle/>
          <a:p>
            <a:r>
              <a:rPr lang="en-US" sz="2400"/>
              <a:t>Lower wind speeds will have a greater area depicted with low velocities than higher wind speeds.  Of the two velocity depictions below, the one on the left depicts a lower wind speed.</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Click for latest Base Velocity radar loop from the Shreveport, LA radar and current weather warnings">
            <a:hlinkClick r:id="rId2"/>
          </p:cNvPr>
          <p:cNvPicPr>
            <a:picLocks noChangeAspect="1" noChangeArrowheads="1"/>
          </p:cNvPicPr>
          <p:nvPr/>
        </p:nvPicPr>
        <p:blipFill>
          <a:blip r:embed="rId3" cstate="print"/>
          <a:srcRect/>
          <a:stretch>
            <a:fillRect/>
          </a:stretch>
        </p:blipFill>
        <p:spPr bwMode="auto">
          <a:xfrm>
            <a:off x="3429000" y="685800"/>
            <a:ext cx="5715000" cy="5238750"/>
          </a:xfrm>
          <a:prstGeom prst="rect">
            <a:avLst/>
          </a:prstGeom>
          <a:noFill/>
          <a:ln w="9525">
            <a:noFill/>
            <a:miter lim="800000"/>
            <a:headEnd/>
            <a:tailEnd/>
          </a:ln>
        </p:spPr>
      </p:pic>
      <p:sp>
        <p:nvSpPr>
          <p:cNvPr id="3" name="Up Arrow 2"/>
          <p:cNvSpPr/>
          <p:nvPr/>
        </p:nvSpPr>
        <p:spPr>
          <a:xfrm rot="696588">
            <a:off x="6022975" y="2087563"/>
            <a:ext cx="533400" cy="2362200"/>
          </a:xfrm>
          <a:prstGeom prst="up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508" name="TextBox 3"/>
          <p:cNvSpPr txBox="1">
            <a:spLocks noChangeArrowheads="1"/>
          </p:cNvSpPr>
          <p:nvPr/>
        </p:nvSpPr>
        <p:spPr bwMode="auto">
          <a:xfrm>
            <a:off x="381000" y="2514600"/>
            <a:ext cx="2819400" cy="1200150"/>
          </a:xfrm>
          <a:prstGeom prst="rect">
            <a:avLst/>
          </a:prstGeom>
          <a:noFill/>
          <a:ln w="9525">
            <a:noFill/>
            <a:miter lim="800000"/>
            <a:headEnd/>
            <a:tailEnd/>
          </a:ln>
        </p:spPr>
        <p:txBody>
          <a:bodyPr>
            <a:spAutoFit/>
          </a:bodyPr>
          <a:lstStyle/>
          <a:p>
            <a:r>
              <a:rPr lang="en-US" sz="2400"/>
              <a:t>On this image, winds are from the south-southwest</a:t>
            </a:r>
            <a:r>
              <a:rPr lang="en-US"/>
              <a:t>.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72000" y="5943600"/>
            <a:ext cx="457200" cy="914400"/>
          </a:xfrm>
          <a:prstGeom prst="rect">
            <a:avLst/>
          </a:prstGeom>
          <a:solidFill>
            <a:schemeClr val="bg1">
              <a:lumMod val="75000"/>
            </a:schemeClr>
          </a:solidFill>
          <a:ln w="19050">
            <a:solidFill>
              <a:schemeClr val="tx1"/>
            </a:solidFill>
            <a:miter lim="800000"/>
            <a:headEnd/>
            <a:tailEnd/>
          </a:ln>
        </p:spPr>
        <p:txBody>
          <a:bodyPr wrap="none" anchor="ctr"/>
          <a:lstStyle/>
          <a:p>
            <a:pPr>
              <a:defRPr/>
            </a:pPr>
            <a:endParaRPr lang="en-US">
              <a:latin typeface="Calibri" pitchFamily="34" charset="0"/>
            </a:endParaRPr>
          </a:p>
        </p:txBody>
      </p:sp>
      <p:sp>
        <p:nvSpPr>
          <p:cNvPr id="150531" name="Oval 4"/>
          <p:cNvSpPr>
            <a:spLocks noChangeArrowheads="1"/>
          </p:cNvSpPr>
          <p:nvPr/>
        </p:nvSpPr>
        <p:spPr bwMode="auto">
          <a:xfrm>
            <a:off x="4495800" y="5410200"/>
            <a:ext cx="609600" cy="609600"/>
          </a:xfrm>
          <a:prstGeom prst="ellipse">
            <a:avLst/>
          </a:prstGeom>
          <a:solidFill>
            <a:schemeClr val="bg1"/>
          </a:solidFill>
          <a:ln w="19050">
            <a:solidFill>
              <a:schemeClr val="tx1"/>
            </a:solidFill>
            <a:round/>
            <a:headEnd/>
            <a:tailEnd/>
          </a:ln>
        </p:spPr>
        <p:txBody>
          <a:bodyPr wrap="none" anchor="ctr"/>
          <a:lstStyle/>
          <a:p>
            <a:endParaRPr lang="en-US">
              <a:latin typeface="Calibri" pitchFamily="34" charset="0"/>
            </a:endParaRPr>
          </a:p>
        </p:txBody>
      </p:sp>
      <p:sp>
        <p:nvSpPr>
          <p:cNvPr id="4" name="Pie 3"/>
          <p:cNvSpPr/>
          <p:nvPr/>
        </p:nvSpPr>
        <p:spPr>
          <a:xfrm>
            <a:off x="4114800" y="3886200"/>
            <a:ext cx="914400" cy="914400"/>
          </a:xfrm>
          <a:prstGeom prst="pie">
            <a:avLst>
              <a:gd name="adj1" fmla="val 5368168"/>
              <a:gd name="adj2" fmla="val 1620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Pie 4"/>
          <p:cNvSpPr/>
          <p:nvPr/>
        </p:nvSpPr>
        <p:spPr>
          <a:xfrm>
            <a:off x="4114800" y="3886200"/>
            <a:ext cx="914400" cy="914400"/>
          </a:xfrm>
          <a:prstGeom prst="pie">
            <a:avLst>
              <a:gd name="adj1" fmla="val 16114227"/>
              <a:gd name="adj2" fmla="val 54893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Pie 5"/>
          <p:cNvSpPr/>
          <p:nvPr/>
        </p:nvSpPr>
        <p:spPr>
          <a:xfrm>
            <a:off x="6629400" y="5257800"/>
            <a:ext cx="914400" cy="914400"/>
          </a:xfrm>
          <a:prstGeom prst="pie">
            <a:avLst>
              <a:gd name="adj1" fmla="val 16114227"/>
              <a:gd name="adj2" fmla="val 54893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Pie 6"/>
          <p:cNvSpPr/>
          <p:nvPr/>
        </p:nvSpPr>
        <p:spPr>
          <a:xfrm>
            <a:off x="6629400" y="5257800"/>
            <a:ext cx="914400" cy="914400"/>
          </a:xfrm>
          <a:prstGeom prst="pie">
            <a:avLst>
              <a:gd name="adj1" fmla="val 5368168"/>
              <a:gd name="adj2" fmla="val 1620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Pie 7"/>
          <p:cNvSpPr/>
          <p:nvPr/>
        </p:nvSpPr>
        <p:spPr>
          <a:xfrm>
            <a:off x="1524000" y="5181600"/>
            <a:ext cx="914400" cy="914400"/>
          </a:xfrm>
          <a:prstGeom prst="pie">
            <a:avLst>
              <a:gd name="adj1" fmla="val 5368168"/>
              <a:gd name="adj2" fmla="val 1620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Pie 8"/>
          <p:cNvSpPr/>
          <p:nvPr/>
        </p:nvSpPr>
        <p:spPr>
          <a:xfrm>
            <a:off x="1524000" y="5181600"/>
            <a:ext cx="914400" cy="914400"/>
          </a:xfrm>
          <a:prstGeom prst="pie">
            <a:avLst>
              <a:gd name="adj1" fmla="val 16114227"/>
              <a:gd name="adj2" fmla="val 54893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Right Arrow 9"/>
          <p:cNvSpPr/>
          <p:nvPr/>
        </p:nvSpPr>
        <p:spPr>
          <a:xfrm>
            <a:off x="457200" y="5486400"/>
            <a:ext cx="762000" cy="22860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7924800" y="5562600"/>
            <a:ext cx="762000" cy="22860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rot="10800000">
            <a:off x="2743200" y="5486400"/>
            <a:ext cx="762000" cy="22860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0800000">
            <a:off x="5562600" y="5562600"/>
            <a:ext cx="762000" cy="22860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rot="5400000">
            <a:off x="3543300" y="4229100"/>
            <a:ext cx="762000" cy="22860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rot="16200000">
            <a:off x="4914900" y="4229100"/>
            <a:ext cx="762000" cy="22860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544" name="TextBox 15"/>
          <p:cNvSpPr txBox="1">
            <a:spLocks noChangeArrowheads="1"/>
          </p:cNvSpPr>
          <p:nvPr/>
        </p:nvSpPr>
        <p:spPr bwMode="auto">
          <a:xfrm>
            <a:off x="1371600" y="4572000"/>
            <a:ext cx="1193800" cy="461963"/>
          </a:xfrm>
          <a:prstGeom prst="rect">
            <a:avLst/>
          </a:prstGeom>
          <a:noFill/>
          <a:ln w="9525">
            <a:noFill/>
            <a:miter lim="800000"/>
            <a:headEnd/>
            <a:tailEnd/>
          </a:ln>
        </p:spPr>
        <p:txBody>
          <a:bodyPr wrap="none">
            <a:spAutoFit/>
          </a:bodyPr>
          <a:lstStyle/>
          <a:p>
            <a:r>
              <a:rPr lang="en-US" sz="2400"/>
              <a:t>Updraft</a:t>
            </a:r>
          </a:p>
        </p:txBody>
      </p:sp>
      <p:sp>
        <p:nvSpPr>
          <p:cNvPr id="150545" name="TextBox 17"/>
          <p:cNvSpPr txBox="1">
            <a:spLocks noChangeArrowheads="1"/>
          </p:cNvSpPr>
          <p:nvPr/>
        </p:nvSpPr>
        <p:spPr bwMode="auto">
          <a:xfrm>
            <a:off x="6248400" y="4495800"/>
            <a:ext cx="1828800" cy="830263"/>
          </a:xfrm>
          <a:prstGeom prst="rect">
            <a:avLst/>
          </a:prstGeom>
          <a:noFill/>
          <a:ln w="9525">
            <a:noFill/>
            <a:miter lim="800000"/>
            <a:headEnd/>
            <a:tailEnd/>
          </a:ln>
        </p:spPr>
        <p:txBody>
          <a:bodyPr>
            <a:spAutoFit/>
          </a:bodyPr>
          <a:lstStyle/>
          <a:p>
            <a:r>
              <a:rPr lang="en-US" sz="2400"/>
              <a:t>Downdraft (Microburst)</a:t>
            </a:r>
          </a:p>
        </p:txBody>
      </p:sp>
      <p:sp>
        <p:nvSpPr>
          <p:cNvPr id="150546" name="TextBox 18"/>
          <p:cNvSpPr txBox="1">
            <a:spLocks noChangeArrowheads="1"/>
          </p:cNvSpPr>
          <p:nvPr/>
        </p:nvSpPr>
        <p:spPr bwMode="auto">
          <a:xfrm>
            <a:off x="3810000" y="2667000"/>
            <a:ext cx="1371600" cy="830263"/>
          </a:xfrm>
          <a:prstGeom prst="rect">
            <a:avLst/>
          </a:prstGeom>
          <a:noFill/>
          <a:ln w="9525">
            <a:noFill/>
            <a:miter lim="800000"/>
            <a:headEnd/>
            <a:tailEnd/>
          </a:ln>
        </p:spPr>
        <p:txBody>
          <a:bodyPr>
            <a:spAutoFit/>
          </a:bodyPr>
          <a:lstStyle/>
          <a:p>
            <a:r>
              <a:rPr lang="en-US" sz="2400"/>
              <a:t>Rotation or Shear</a:t>
            </a:r>
          </a:p>
        </p:txBody>
      </p:sp>
      <p:sp>
        <p:nvSpPr>
          <p:cNvPr id="150547" name="TextBox 19"/>
          <p:cNvSpPr txBox="1">
            <a:spLocks noChangeArrowheads="1"/>
          </p:cNvSpPr>
          <p:nvPr/>
        </p:nvSpPr>
        <p:spPr bwMode="auto">
          <a:xfrm>
            <a:off x="990600" y="762000"/>
            <a:ext cx="7848600" cy="1570038"/>
          </a:xfrm>
          <a:prstGeom prst="rect">
            <a:avLst/>
          </a:prstGeom>
          <a:noFill/>
          <a:ln w="9525">
            <a:noFill/>
            <a:miter lim="800000"/>
            <a:headEnd/>
            <a:tailEnd/>
          </a:ln>
        </p:spPr>
        <p:txBody>
          <a:bodyPr>
            <a:spAutoFit/>
          </a:bodyPr>
          <a:lstStyle/>
          <a:p>
            <a:r>
              <a:rPr lang="en-US" sz="3200"/>
              <a:t>The same pattern on a velocity display can mean different things, depending upon its position relative to the radar.</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8EB4E3"/>
        </a:solidFill>
        <a:effectLst/>
      </p:bgPr>
    </p:bg>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0" y="5715000"/>
            <a:ext cx="9144000" cy="1143000"/>
          </a:xfrm>
          <a:prstGeom prst="rect">
            <a:avLst/>
          </a:prstGeom>
          <a:solidFill>
            <a:srgbClr val="D1A273"/>
          </a:solidFill>
          <a:ln w="9525">
            <a:noFill/>
            <a:miter lim="800000"/>
            <a:headEnd/>
            <a:tailEnd/>
          </a:ln>
        </p:spPr>
        <p:txBody>
          <a:bodyPr wrap="none" anchor="ctr"/>
          <a:lstStyle/>
          <a:p>
            <a:endParaRPr lang="en-US">
              <a:latin typeface="Calibri" pitchFamily="34" charset="0"/>
            </a:endParaRPr>
          </a:p>
        </p:txBody>
      </p:sp>
      <p:sp>
        <p:nvSpPr>
          <p:cNvPr id="151555" name="Rectangle 3"/>
          <p:cNvSpPr>
            <a:spLocks noChangeArrowheads="1"/>
          </p:cNvSpPr>
          <p:nvPr/>
        </p:nvSpPr>
        <p:spPr bwMode="auto">
          <a:xfrm>
            <a:off x="533400" y="4953000"/>
            <a:ext cx="457200" cy="9144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151556" name="Oval 4"/>
          <p:cNvSpPr>
            <a:spLocks noChangeArrowheads="1"/>
          </p:cNvSpPr>
          <p:nvPr/>
        </p:nvSpPr>
        <p:spPr bwMode="auto">
          <a:xfrm>
            <a:off x="457200" y="4495800"/>
            <a:ext cx="609600" cy="609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51557" name="AutoShape 5"/>
          <p:cNvSpPr>
            <a:spLocks noChangeArrowheads="1"/>
          </p:cNvSpPr>
          <p:nvPr/>
        </p:nvSpPr>
        <p:spPr bwMode="auto">
          <a:xfrm rot="-5712589">
            <a:off x="4908550" y="395288"/>
            <a:ext cx="457200" cy="8001000"/>
          </a:xfrm>
          <a:prstGeom prst="triangle">
            <a:avLst>
              <a:gd name="adj" fmla="val 50000"/>
            </a:avLst>
          </a:prstGeom>
          <a:gradFill rotWithShape="0">
            <a:gsLst>
              <a:gs pos="0">
                <a:srgbClr val="FF8181"/>
              </a:gs>
              <a:gs pos="100000">
                <a:srgbClr val="FFFFFF"/>
              </a:gs>
            </a:gsLst>
            <a:lin ang="0" scaled="1"/>
          </a:gradFill>
          <a:ln w="9525">
            <a:solidFill>
              <a:srgbClr val="FF5F5F"/>
            </a:solidFill>
            <a:miter lim="800000"/>
            <a:headEnd/>
            <a:tailEnd/>
          </a:ln>
        </p:spPr>
        <p:txBody>
          <a:bodyPr wrap="none" anchor="ctr"/>
          <a:lstStyle/>
          <a:p>
            <a:endParaRPr lang="en-US">
              <a:latin typeface="Calibri" pitchFamily="34" charset="0"/>
            </a:endParaRPr>
          </a:p>
        </p:txBody>
      </p:sp>
      <p:sp>
        <p:nvSpPr>
          <p:cNvPr id="151558" name="Text Box 11"/>
          <p:cNvSpPr txBox="1">
            <a:spLocks noChangeArrowheads="1"/>
          </p:cNvSpPr>
          <p:nvPr/>
        </p:nvSpPr>
        <p:spPr bwMode="auto">
          <a:xfrm>
            <a:off x="685800" y="290513"/>
            <a:ext cx="7924800" cy="2246312"/>
          </a:xfrm>
          <a:prstGeom prst="rect">
            <a:avLst/>
          </a:prstGeom>
          <a:noFill/>
          <a:ln w="9525">
            <a:noFill/>
            <a:miter lim="800000"/>
            <a:headEnd/>
            <a:tailEnd/>
          </a:ln>
        </p:spPr>
        <p:txBody>
          <a:bodyPr>
            <a:spAutoFit/>
          </a:bodyPr>
          <a:lstStyle/>
          <a:p>
            <a:r>
              <a:rPr lang="en-US" sz="2800">
                <a:latin typeface="Calibri" pitchFamily="34" charset="0"/>
              </a:rPr>
              <a:t>As the elevation of the radar beam increases with distance from the radar, velocity information further from the center of the beam will pertain to winds at a higher elevation.  This allows wind shear to be determined based on non-uniform patterns.</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Click for latest Base Velocity radar loop from the Shreveport, LA radar and current weather warnings">
            <a:hlinkClick r:id="rId2"/>
          </p:cNvPr>
          <p:cNvPicPr>
            <a:picLocks noChangeAspect="1" noChangeArrowheads="1"/>
          </p:cNvPicPr>
          <p:nvPr/>
        </p:nvPicPr>
        <p:blipFill>
          <a:blip r:embed="rId3" cstate="print"/>
          <a:srcRect/>
          <a:stretch>
            <a:fillRect/>
          </a:stretch>
        </p:blipFill>
        <p:spPr bwMode="auto">
          <a:xfrm>
            <a:off x="3429000" y="838200"/>
            <a:ext cx="5715000" cy="5238750"/>
          </a:xfrm>
          <a:prstGeom prst="rect">
            <a:avLst/>
          </a:prstGeom>
          <a:noFill/>
          <a:ln w="9525">
            <a:noFill/>
            <a:miter lim="800000"/>
            <a:headEnd/>
            <a:tailEnd/>
          </a:ln>
        </p:spPr>
      </p:pic>
      <p:sp>
        <p:nvSpPr>
          <p:cNvPr id="3" name="Down Arrow 2"/>
          <p:cNvSpPr/>
          <p:nvPr/>
        </p:nvSpPr>
        <p:spPr>
          <a:xfrm>
            <a:off x="6172200" y="3048000"/>
            <a:ext cx="228600" cy="838200"/>
          </a:xfrm>
          <a:prstGeom prst="downArrow">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ight Arrow 3"/>
          <p:cNvSpPr/>
          <p:nvPr/>
        </p:nvSpPr>
        <p:spPr>
          <a:xfrm rot="20612889">
            <a:off x="4724400" y="3097213"/>
            <a:ext cx="3657600" cy="533400"/>
          </a:xfrm>
          <a:prstGeom prst="rightArrow">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581" name="TextBox 4"/>
          <p:cNvSpPr txBox="1">
            <a:spLocks noChangeArrowheads="1"/>
          </p:cNvSpPr>
          <p:nvPr/>
        </p:nvSpPr>
        <p:spPr bwMode="auto">
          <a:xfrm>
            <a:off x="381000" y="914400"/>
            <a:ext cx="2895600" cy="4894263"/>
          </a:xfrm>
          <a:prstGeom prst="rect">
            <a:avLst/>
          </a:prstGeom>
          <a:noFill/>
          <a:ln w="9525">
            <a:noFill/>
            <a:miter lim="800000"/>
            <a:headEnd/>
            <a:tailEnd/>
          </a:ln>
        </p:spPr>
        <p:txBody>
          <a:bodyPr>
            <a:spAutoFit/>
          </a:bodyPr>
          <a:lstStyle/>
          <a:p>
            <a:r>
              <a:rPr lang="en-US" sz="2400"/>
              <a:t>On this velocity display from KSHV after frontal passage, winds near the surface (represented by a black arrow) are from the north, while winds aloft (represented by a blue-grey arrow) are from the west-southwest.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Click for latest Base Velocity radar loop from the Dyess Air Force Base, TX radar and current weather warnings">
            <a:hlinkClick r:id="rId2"/>
          </p:cNvPr>
          <p:cNvPicPr>
            <a:picLocks noChangeAspect="1" noChangeArrowheads="1"/>
          </p:cNvPicPr>
          <p:nvPr/>
        </p:nvPicPr>
        <p:blipFill>
          <a:blip r:embed="rId3" cstate="print"/>
          <a:srcRect/>
          <a:stretch>
            <a:fillRect/>
          </a:stretch>
        </p:blipFill>
        <p:spPr bwMode="auto">
          <a:xfrm>
            <a:off x="3429000" y="838200"/>
            <a:ext cx="5715000" cy="5238750"/>
          </a:xfrm>
          <a:prstGeom prst="rect">
            <a:avLst/>
          </a:prstGeom>
          <a:noFill/>
          <a:ln w="9525">
            <a:noFill/>
            <a:miter lim="800000"/>
            <a:headEnd/>
            <a:tailEnd/>
          </a:ln>
        </p:spPr>
      </p:pic>
      <p:sp>
        <p:nvSpPr>
          <p:cNvPr id="4" name="Right Arrow 3"/>
          <p:cNvSpPr/>
          <p:nvPr/>
        </p:nvSpPr>
        <p:spPr>
          <a:xfrm rot="19210757">
            <a:off x="4699000" y="2938463"/>
            <a:ext cx="3657600" cy="533400"/>
          </a:xfrm>
          <a:prstGeom prst="rightArrow">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04" name="TextBox 4"/>
          <p:cNvSpPr txBox="1">
            <a:spLocks noChangeArrowheads="1"/>
          </p:cNvSpPr>
          <p:nvPr/>
        </p:nvSpPr>
        <p:spPr bwMode="auto">
          <a:xfrm>
            <a:off x="381000" y="914400"/>
            <a:ext cx="2895600" cy="4894263"/>
          </a:xfrm>
          <a:prstGeom prst="rect">
            <a:avLst/>
          </a:prstGeom>
          <a:noFill/>
          <a:ln w="9525">
            <a:noFill/>
            <a:miter lim="800000"/>
            <a:headEnd/>
            <a:tailEnd/>
          </a:ln>
        </p:spPr>
        <p:txBody>
          <a:bodyPr>
            <a:spAutoFit/>
          </a:bodyPr>
          <a:lstStyle/>
          <a:p>
            <a:r>
              <a:rPr lang="en-US" sz="2400"/>
              <a:t>On this velocity display from KDYX after frontal passage, winds near the surface (represented by a black arrow) are from the northeast, while winds aloft (represented by a blue-grey arrow) are from the southwest.</a:t>
            </a:r>
          </a:p>
        </p:txBody>
      </p:sp>
      <p:sp>
        <p:nvSpPr>
          <p:cNvPr id="3" name="Down Arrow 2"/>
          <p:cNvSpPr/>
          <p:nvPr/>
        </p:nvSpPr>
        <p:spPr>
          <a:xfrm rot="2938951">
            <a:off x="5867400" y="2971800"/>
            <a:ext cx="457200" cy="1295400"/>
          </a:xfrm>
          <a:prstGeom prst="downArrow">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lick for latest Composite Reflectivity radar loop from the Pendleton, OR radar and current weather warnings">
            <a:hlinkClick r:id="rId2"/>
          </p:cNvPr>
          <p:cNvPicPr>
            <a:picLocks noChangeAspect="1" noChangeArrowheads="1"/>
          </p:cNvPicPr>
          <p:nvPr/>
        </p:nvPicPr>
        <p:blipFill>
          <a:blip r:embed="rId3" cstate="print"/>
          <a:srcRect l="34666" t="17455" r="39999" b="47636"/>
          <a:stretch>
            <a:fillRect/>
          </a:stretch>
        </p:blipFill>
        <p:spPr bwMode="auto">
          <a:xfrm>
            <a:off x="6400800" y="381000"/>
            <a:ext cx="2438400" cy="3079750"/>
          </a:xfrm>
          <a:prstGeom prst="rect">
            <a:avLst/>
          </a:prstGeom>
          <a:noFill/>
          <a:ln w="9525">
            <a:noFill/>
            <a:miter lim="800000"/>
            <a:headEnd/>
            <a:tailEnd/>
          </a:ln>
        </p:spPr>
      </p:pic>
      <p:sp>
        <p:nvSpPr>
          <p:cNvPr id="3" name="Right Arrow 2"/>
          <p:cNvSpPr/>
          <p:nvPr/>
        </p:nvSpPr>
        <p:spPr>
          <a:xfrm rot="638429">
            <a:off x="6181725" y="2411413"/>
            <a:ext cx="1065213"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4628" name="Picture 3"/>
          <p:cNvPicPr>
            <a:picLocks noChangeAspect="1" noChangeArrowheads="1"/>
          </p:cNvPicPr>
          <p:nvPr/>
        </p:nvPicPr>
        <p:blipFill>
          <a:blip r:embed="rId4" cstate="print"/>
          <a:srcRect l="26190" t="20593" b="6535"/>
          <a:stretch>
            <a:fillRect/>
          </a:stretch>
        </p:blipFill>
        <p:spPr bwMode="auto">
          <a:xfrm>
            <a:off x="3495675" y="3505200"/>
            <a:ext cx="5648325" cy="3352800"/>
          </a:xfrm>
          <a:prstGeom prst="rect">
            <a:avLst/>
          </a:prstGeom>
          <a:noFill/>
          <a:ln w="9525">
            <a:noFill/>
            <a:miter lim="800000"/>
            <a:headEnd/>
            <a:tailEnd/>
          </a:ln>
        </p:spPr>
      </p:pic>
      <p:sp>
        <p:nvSpPr>
          <p:cNvPr id="154629" name="TextBox 4"/>
          <p:cNvSpPr txBox="1">
            <a:spLocks noChangeArrowheads="1"/>
          </p:cNvSpPr>
          <p:nvPr/>
        </p:nvSpPr>
        <p:spPr bwMode="auto">
          <a:xfrm>
            <a:off x="381000" y="685800"/>
            <a:ext cx="5867400" cy="2678113"/>
          </a:xfrm>
          <a:prstGeom prst="rect">
            <a:avLst/>
          </a:prstGeom>
          <a:noFill/>
          <a:ln w="9525">
            <a:noFill/>
            <a:miter lim="800000"/>
            <a:headEnd/>
            <a:tailEnd/>
          </a:ln>
        </p:spPr>
        <p:txBody>
          <a:bodyPr>
            <a:spAutoFit/>
          </a:bodyPr>
          <a:lstStyle/>
          <a:p>
            <a:r>
              <a:rPr lang="en-US" sz="2400">
                <a:latin typeface="Calibri" pitchFamily="34" charset="0"/>
              </a:rPr>
              <a:t>Wind farms will often show up on Base Reflectivity, as will mountains.  Wind farms and mountains will not move; if the area moves, it is likely precipitation.  The area of high reflectivity south of Pasco on this Base Reflectivity display corresponds to the wind farm pictured below.</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P:\Training\FSD_BaseRef.png"/>
          <p:cNvPicPr>
            <a:picLocks noChangeAspect="1" noChangeArrowheads="1"/>
          </p:cNvPicPr>
          <p:nvPr/>
        </p:nvPicPr>
        <p:blipFill>
          <a:blip r:embed="rId2" cstate="print"/>
          <a:srcRect l="10001" r="24667" b="29636"/>
          <a:stretch>
            <a:fillRect/>
          </a:stretch>
        </p:blipFill>
        <p:spPr bwMode="auto">
          <a:xfrm>
            <a:off x="457200" y="457200"/>
            <a:ext cx="3733800" cy="3686175"/>
          </a:xfrm>
          <a:prstGeom prst="rect">
            <a:avLst/>
          </a:prstGeom>
          <a:noFill/>
          <a:ln w="9525">
            <a:solidFill>
              <a:schemeClr val="tx1"/>
            </a:solidFill>
            <a:miter lim="800000"/>
            <a:headEnd/>
            <a:tailEnd/>
          </a:ln>
        </p:spPr>
      </p:pic>
      <p:pic>
        <p:nvPicPr>
          <p:cNvPr id="155651" name="Picture 3" descr="P:\Training\FSD_CompRef.png"/>
          <p:cNvPicPr>
            <a:picLocks noChangeAspect="1" noChangeArrowheads="1"/>
          </p:cNvPicPr>
          <p:nvPr/>
        </p:nvPicPr>
        <p:blipFill>
          <a:blip r:embed="rId3" cstate="print"/>
          <a:srcRect l="10001" r="24667" b="30182"/>
          <a:stretch>
            <a:fillRect/>
          </a:stretch>
        </p:blipFill>
        <p:spPr bwMode="auto">
          <a:xfrm>
            <a:off x="4572000" y="457200"/>
            <a:ext cx="3733800" cy="3657600"/>
          </a:xfrm>
          <a:prstGeom prst="rect">
            <a:avLst/>
          </a:prstGeom>
          <a:noFill/>
          <a:ln w="9525">
            <a:solidFill>
              <a:schemeClr val="tx1"/>
            </a:solidFill>
            <a:miter lim="800000"/>
            <a:headEnd/>
            <a:tailEnd/>
          </a:ln>
        </p:spPr>
      </p:pic>
      <p:sp>
        <p:nvSpPr>
          <p:cNvPr id="155652" name="Text Box 4"/>
          <p:cNvSpPr txBox="1">
            <a:spLocks noChangeArrowheads="1"/>
          </p:cNvSpPr>
          <p:nvPr/>
        </p:nvSpPr>
        <p:spPr bwMode="auto">
          <a:xfrm>
            <a:off x="1600200" y="4191000"/>
            <a:ext cx="1593850" cy="336550"/>
          </a:xfrm>
          <a:prstGeom prst="rect">
            <a:avLst/>
          </a:prstGeom>
          <a:noFill/>
          <a:ln w="9525">
            <a:noFill/>
            <a:miter lim="800000"/>
            <a:headEnd/>
            <a:tailEnd/>
          </a:ln>
        </p:spPr>
        <p:txBody>
          <a:bodyPr wrap="none">
            <a:spAutoFit/>
          </a:bodyPr>
          <a:lstStyle/>
          <a:p>
            <a:r>
              <a:rPr lang="en-US">
                <a:latin typeface="Calibri" pitchFamily="34" charset="0"/>
              </a:rPr>
              <a:t>Base Reflectivity</a:t>
            </a:r>
          </a:p>
        </p:txBody>
      </p:sp>
      <p:sp>
        <p:nvSpPr>
          <p:cNvPr id="155653" name="Text Box 5"/>
          <p:cNvSpPr txBox="1">
            <a:spLocks noChangeArrowheads="1"/>
          </p:cNvSpPr>
          <p:nvPr/>
        </p:nvSpPr>
        <p:spPr bwMode="auto">
          <a:xfrm>
            <a:off x="5410200" y="4191000"/>
            <a:ext cx="2081213" cy="336550"/>
          </a:xfrm>
          <a:prstGeom prst="rect">
            <a:avLst/>
          </a:prstGeom>
          <a:noFill/>
          <a:ln w="9525">
            <a:noFill/>
            <a:miter lim="800000"/>
            <a:headEnd/>
            <a:tailEnd/>
          </a:ln>
        </p:spPr>
        <p:txBody>
          <a:bodyPr wrap="none">
            <a:spAutoFit/>
          </a:bodyPr>
          <a:lstStyle/>
          <a:p>
            <a:r>
              <a:rPr lang="en-US">
                <a:latin typeface="Calibri" pitchFamily="34" charset="0"/>
              </a:rPr>
              <a:t>Composite Reflectivity</a:t>
            </a:r>
          </a:p>
        </p:txBody>
      </p:sp>
      <p:sp>
        <p:nvSpPr>
          <p:cNvPr id="155654" name="Text Box 6"/>
          <p:cNvSpPr txBox="1">
            <a:spLocks noChangeArrowheads="1"/>
          </p:cNvSpPr>
          <p:nvPr/>
        </p:nvSpPr>
        <p:spPr bwMode="auto">
          <a:xfrm>
            <a:off x="593725" y="5091113"/>
            <a:ext cx="8169275" cy="825500"/>
          </a:xfrm>
          <a:prstGeom prst="rect">
            <a:avLst/>
          </a:prstGeom>
          <a:noFill/>
          <a:ln w="9525">
            <a:noFill/>
            <a:miter lim="800000"/>
            <a:headEnd/>
            <a:tailEnd/>
          </a:ln>
        </p:spPr>
        <p:txBody>
          <a:bodyPr>
            <a:spAutoFit/>
          </a:bodyPr>
          <a:lstStyle/>
          <a:p>
            <a:r>
              <a:rPr lang="en-US">
                <a:latin typeface="Calibri" pitchFamily="34" charset="0"/>
              </a:rPr>
              <a:t>Different displays have different uses.  In this example, the “Hook” is evident in the Base Reflectivity shot, but not the Composite Reflectivity shot.  The strong precipitation cores are evident in the Composite Reflectivity shot.</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4"/>
          <p:cNvSpPr txBox="1">
            <a:spLocks noChangeArrowheads="1"/>
          </p:cNvSpPr>
          <p:nvPr/>
        </p:nvSpPr>
        <p:spPr bwMode="auto">
          <a:xfrm>
            <a:off x="1524000" y="381000"/>
            <a:ext cx="6315075" cy="336550"/>
          </a:xfrm>
          <a:prstGeom prst="rect">
            <a:avLst/>
          </a:prstGeom>
          <a:noFill/>
          <a:ln w="9525">
            <a:noFill/>
            <a:miter lim="800000"/>
            <a:headEnd/>
            <a:tailEnd/>
          </a:ln>
        </p:spPr>
        <p:txBody>
          <a:bodyPr wrap="none">
            <a:spAutoFit/>
          </a:bodyPr>
          <a:lstStyle/>
          <a:p>
            <a:r>
              <a:rPr lang="en-US" b="1">
                <a:latin typeface="Calibri" pitchFamily="34" charset="0"/>
              </a:rPr>
              <a:t>Several Outflow Boundaries are visible in this Base Reflectivity Image.</a:t>
            </a:r>
            <a:endParaRPr lang="en-US">
              <a:latin typeface="Calibri" pitchFamily="34" charset="0"/>
            </a:endParaRPr>
          </a:p>
        </p:txBody>
      </p:sp>
      <p:pic>
        <p:nvPicPr>
          <p:cNvPr id="156675" name="Picture 5" descr="P:\Weather\Outflow.gif"/>
          <p:cNvPicPr>
            <a:picLocks noChangeAspect="1" noChangeArrowheads="1" noCrop="1"/>
          </p:cNvPicPr>
          <p:nvPr/>
        </p:nvPicPr>
        <p:blipFill>
          <a:blip r:embed="rId2" cstate="print"/>
          <a:srcRect/>
          <a:stretch>
            <a:fillRect/>
          </a:stretch>
        </p:blipFill>
        <p:spPr bwMode="auto">
          <a:xfrm>
            <a:off x="1714500" y="809625"/>
            <a:ext cx="57150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3" descr="P:\Training\FSD_BaseVel.png"/>
          <p:cNvPicPr>
            <a:picLocks noChangeAspect="1" noChangeArrowheads="1"/>
          </p:cNvPicPr>
          <p:nvPr/>
        </p:nvPicPr>
        <p:blipFill>
          <a:blip r:embed="rId2" cstate="print"/>
          <a:srcRect l="9334" r="24001" b="30182"/>
          <a:stretch>
            <a:fillRect/>
          </a:stretch>
        </p:blipFill>
        <p:spPr bwMode="auto">
          <a:xfrm>
            <a:off x="381000" y="381000"/>
            <a:ext cx="3810000" cy="3657600"/>
          </a:xfrm>
          <a:prstGeom prst="rect">
            <a:avLst/>
          </a:prstGeom>
          <a:noFill/>
          <a:ln w="9525">
            <a:solidFill>
              <a:schemeClr val="tx1"/>
            </a:solidFill>
            <a:miter lim="800000"/>
            <a:headEnd/>
            <a:tailEnd/>
          </a:ln>
        </p:spPr>
      </p:pic>
      <p:pic>
        <p:nvPicPr>
          <p:cNvPr id="157699" name="Picture 4" descr="P:\Training\FSD_SRV.png"/>
          <p:cNvPicPr>
            <a:picLocks noChangeAspect="1" noChangeArrowheads="1"/>
          </p:cNvPicPr>
          <p:nvPr/>
        </p:nvPicPr>
        <p:blipFill>
          <a:blip r:embed="rId3" cstate="print"/>
          <a:srcRect l="9334" r="24001" b="30182"/>
          <a:stretch>
            <a:fillRect/>
          </a:stretch>
        </p:blipFill>
        <p:spPr bwMode="auto">
          <a:xfrm>
            <a:off x="5105400" y="381000"/>
            <a:ext cx="3810000" cy="3657600"/>
          </a:xfrm>
          <a:prstGeom prst="rect">
            <a:avLst/>
          </a:prstGeom>
          <a:noFill/>
          <a:ln w="9525">
            <a:solidFill>
              <a:schemeClr val="tx1"/>
            </a:solidFill>
            <a:miter lim="800000"/>
            <a:headEnd/>
            <a:tailEnd/>
          </a:ln>
        </p:spPr>
      </p:pic>
      <p:sp>
        <p:nvSpPr>
          <p:cNvPr id="157700" name="Text Box 5"/>
          <p:cNvSpPr txBox="1">
            <a:spLocks noChangeArrowheads="1"/>
          </p:cNvSpPr>
          <p:nvPr/>
        </p:nvSpPr>
        <p:spPr bwMode="auto">
          <a:xfrm>
            <a:off x="1524000" y="4114800"/>
            <a:ext cx="1331913" cy="336550"/>
          </a:xfrm>
          <a:prstGeom prst="rect">
            <a:avLst/>
          </a:prstGeom>
          <a:noFill/>
          <a:ln w="9525">
            <a:noFill/>
            <a:miter lim="800000"/>
            <a:headEnd/>
            <a:tailEnd/>
          </a:ln>
        </p:spPr>
        <p:txBody>
          <a:bodyPr wrap="none">
            <a:spAutoFit/>
          </a:bodyPr>
          <a:lstStyle/>
          <a:p>
            <a:r>
              <a:rPr lang="en-US">
                <a:latin typeface="Calibri" pitchFamily="34" charset="0"/>
              </a:rPr>
              <a:t>Base Velocity</a:t>
            </a:r>
          </a:p>
        </p:txBody>
      </p:sp>
      <p:sp>
        <p:nvSpPr>
          <p:cNvPr id="157701" name="Text Box 6"/>
          <p:cNvSpPr txBox="1">
            <a:spLocks noChangeArrowheads="1"/>
          </p:cNvSpPr>
          <p:nvPr/>
        </p:nvSpPr>
        <p:spPr bwMode="auto">
          <a:xfrm>
            <a:off x="5715000" y="4114800"/>
            <a:ext cx="2746375" cy="336550"/>
          </a:xfrm>
          <a:prstGeom prst="rect">
            <a:avLst/>
          </a:prstGeom>
          <a:noFill/>
          <a:ln w="9525">
            <a:noFill/>
            <a:miter lim="800000"/>
            <a:headEnd/>
            <a:tailEnd/>
          </a:ln>
        </p:spPr>
        <p:txBody>
          <a:bodyPr wrap="none">
            <a:spAutoFit/>
          </a:bodyPr>
          <a:lstStyle/>
          <a:p>
            <a:r>
              <a:rPr lang="en-US">
                <a:latin typeface="Calibri" pitchFamily="34" charset="0"/>
              </a:rPr>
              <a:t>Storm Relative Velocity (SRV)</a:t>
            </a:r>
          </a:p>
        </p:txBody>
      </p:sp>
      <p:sp>
        <p:nvSpPr>
          <p:cNvPr id="157702" name="Text Box 7"/>
          <p:cNvSpPr txBox="1">
            <a:spLocks noChangeArrowheads="1"/>
          </p:cNvSpPr>
          <p:nvPr/>
        </p:nvSpPr>
        <p:spPr bwMode="auto">
          <a:xfrm>
            <a:off x="441325" y="4633913"/>
            <a:ext cx="8321675" cy="1570037"/>
          </a:xfrm>
          <a:prstGeom prst="rect">
            <a:avLst/>
          </a:prstGeom>
          <a:noFill/>
          <a:ln w="9525">
            <a:noFill/>
            <a:miter lim="800000"/>
            <a:headEnd/>
            <a:tailEnd/>
          </a:ln>
        </p:spPr>
        <p:txBody>
          <a:bodyPr>
            <a:spAutoFit/>
          </a:bodyPr>
          <a:lstStyle/>
          <a:p>
            <a:r>
              <a:rPr lang="en-US" sz="2400">
                <a:latin typeface="Calibri" pitchFamily="34" charset="0"/>
              </a:rPr>
              <a:t>Base Velocity displays the </a:t>
            </a:r>
            <a:r>
              <a:rPr lang="en-US" sz="2400" b="1">
                <a:latin typeface="Calibri" pitchFamily="34" charset="0"/>
              </a:rPr>
              <a:t>average</a:t>
            </a:r>
            <a:r>
              <a:rPr lang="en-US" sz="2400">
                <a:latin typeface="Calibri" pitchFamily="34" charset="0"/>
              </a:rPr>
              <a:t> velocity toward or away from the radar at the lowest level.  Storm Radial Velocity displays the </a:t>
            </a:r>
            <a:r>
              <a:rPr lang="en-US" sz="2400" b="1">
                <a:latin typeface="Calibri" pitchFamily="34" charset="0"/>
              </a:rPr>
              <a:t>greatest</a:t>
            </a:r>
            <a:r>
              <a:rPr lang="en-US" sz="2400">
                <a:latin typeface="Calibri" pitchFamily="34" charset="0"/>
              </a:rPr>
              <a:t> velocity, with storm movement subtracted.  This allows in-storm circulations to be examined.</a:t>
            </a:r>
            <a:r>
              <a:rPr lang="en-US">
                <a:latin typeface="Calibri"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Hadley Cell</a:t>
            </a:r>
          </a:p>
        </p:txBody>
      </p:sp>
      <p:sp>
        <p:nvSpPr>
          <p:cNvPr id="3" name="Content Placeholder 2"/>
          <p:cNvSpPr>
            <a:spLocks noGrp="1"/>
          </p:cNvSpPr>
          <p:nvPr>
            <p:ph idx="1"/>
          </p:nvPr>
        </p:nvSpPr>
        <p:spPr>
          <a:xfrm>
            <a:off x="457200" y="1600200"/>
            <a:ext cx="8229600" cy="4343400"/>
          </a:xfrm>
        </p:spPr>
        <p:txBody>
          <a:bodyPr>
            <a:normAutofit fontScale="85000" lnSpcReduction="10000"/>
          </a:bodyPr>
          <a:lstStyle/>
          <a:p>
            <a:pPr>
              <a:defRPr/>
            </a:pPr>
            <a:r>
              <a:rPr lang="en-US" dirty="0" smtClean="0"/>
              <a:t>Heating and the resulting convection at the Inter-Tropical Convergence Zone causes the air to rise and flow poleward aloft.</a:t>
            </a:r>
          </a:p>
          <a:p>
            <a:pPr>
              <a:defRPr/>
            </a:pPr>
            <a:r>
              <a:rPr lang="en-US" dirty="0" smtClean="0"/>
              <a:t>The Coriolis effect deflects the air eastward.</a:t>
            </a:r>
          </a:p>
          <a:p>
            <a:pPr>
              <a:defRPr/>
            </a:pPr>
            <a:r>
              <a:rPr lang="en-US" dirty="0" smtClean="0"/>
              <a:t>The air sinks near 30° latitude, and flows poleward and equatorward.  The equatorward flow is a return flow.</a:t>
            </a:r>
          </a:p>
          <a:p>
            <a:pPr>
              <a:defRPr/>
            </a:pPr>
            <a:r>
              <a:rPr lang="en-US" dirty="0" smtClean="0"/>
              <a:t>Northern hemisphere winds will be southwesterly aloft and northeasterly at the surface. </a:t>
            </a:r>
          </a:p>
          <a:p>
            <a:pPr>
              <a:defRPr/>
            </a:pPr>
            <a:r>
              <a:rPr lang="en-US" dirty="0" smtClean="0"/>
              <a:t>Southern hemisphere winds will be northwesterly aloft and southeasterly at the surface. </a:t>
            </a:r>
          </a:p>
          <a:p>
            <a:pPr>
              <a:defRPr/>
            </a:pP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Cleveland_Microburst"/>
          <p:cNvPicPr>
            <a:picLocks noChangeAspect="1" noChangeArrowheads="1"/>
          </p:cNvPicPr>
          <p:nvPr/>
        </p:nvPicPr>
        <p:blipFill>
          <a:blip r:embed="rId3" cstate="print"/>
          <a:srcRect/>
          <a:stretch>
            <a:fillRect/>
          </a:stretch>
        </p:blipFill>
        <p:spPr bwMode="auto">
          <a:xfrm>
            <a:off x="762000" y="685800"/>
            <a:ext cx="5715000" cy="5238750"/>
          </a:xfrm>
          <a:prstGeom prst="rect">
            <a:avLst/>
          </a:prstGeom>
          <a:noFill/>
          <a:ln w="9525">
            <a:noFill/>
            <a:miter lim="800000"/>
            <a:headEnd/>
            <a:tailEnd/>
          </a:ln>
        </p:spPr>
      </p:pic>
      <p:sp>
        <p:nvSpPr>
          <p:cNvPr id="158723" name="Oval 3"/>
          <p:cNvSpPr>
            <a:spLocks noChangeArrowheads="1"/>
          </p:cNvSpPr>
          <p:nvPr/>
        </p:nvSpPr>
        <p:spPr bwMode="auto">
          <a:xfrm>
            <a:off x="3810000" y="2514600"/>
            <a:ext cx="457200" cy="3810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sp>
        <p:nvSpPr>
          <p:cNvPr id="158724" name="Line 4"/>
          <p:cNvSpPr>
            <a:spLocks noChangeShapeType="1"/>
          </p:cNvSpPr>
          <p:nvPr/>
        </p:nvSpPr>
        <p:spPr bwMode="auto">
          <a:xfrm flipV="1">
            <a:off x="4191000" y="1981200"/>
            <a:ext cx="2438400" cy="685800"/>
          </a:xfrm>
          <a:prstGeom prst="line">
            <a:avLst/>
          </a:prstGeom>
          <a:noFill/>
          <a:ln w="38100">
            <a:solidFill>
              <a:srgbClr val="0066FF"/>
            </a:solidFill>
            <a:round/>
            <a:headEnd/>
            <a:tailEnd/>
          </a:ln>
        </p:spPr>
        <p:txBody>
          <a:bodyPr/>
          <a:lstStyle/>
          <a:p>
            <a:endParaRPr lang="en-US"/>
          </a:p>
        </p:txBody>
      </p:sp>
      <p:sp>
        <p:nvSpPr>
          <p:cNvPr id="158725" name="Text Box 5"/>
          <p:cNvSpPr txBox="1">
            <a:spLocks noChangeArrowheads="1"/>
          </p:cNvSpPr>
          <p:nvPr/>
        </p:nvSpPr>
        <p:spPr bwMode="auto">
          <a:xfrm>
            <a:off x="6629400" y="1600200"/>
            <a:ext cx="2286000" cy="3051175"/>
          </a:xfrm>
          <a:prstGeom prst="rect">
            <a:avLst/>
          </a:prstGeom>
          <a:noFill/>
          <a:ln w="38100">
            <a:solidFill>
              <a:srgbClr val="0066FF"/>
            </a:solidFill>
            <a:miter lim="800000"/>
            <a:headEnd/>
            <a:tailEnd/>
          </a:ln>
        </p:spPr>
        <p:txBody>
          <a:bodyPr>
            <a:spAutoFit/>
          </a:bodyPr>
          <a:lstStyle/>
          <a:p>
            <a:r>
              <a:rPr lang="en-US" sz="2400">
                <a:latin typeface="Calibri" pitchFamily="34" charset="0"/>
              </a:rPr>
              <a:t>Stereotypical signature of a Microburst.  The red semicircle has the flat side perpendicular to the radar’s outbound radial.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Wilmington_Rotation"/>
          <p:cNvPicPr>
            <a:picLocks noChangeAspect="1" noChangeArrowheads="1"/>
          </p:cNvPicPr>
          <p:nvPr/>
        </p:nvPicPr>
        <p:blipFill>
          <a:blip r:embed="rId3" cstate="print"/>
          <a:srcRect/>
          <a:stretch>
            <a:fillRect/>
          </a:stretch>
        </p:blipFill>
        <p:spPr bwMode="auto">
          <a:xfrm>
            <a:off x="762000" y="762000"/>
            <a:ext cx="5715000" cy="5238750"/>
          </a:xfrm>
          <a:prstGeom prst="rect">
            <a:avLst/>
          </a:prstGeom>
          <a:noFill/>
          <a:ln w="9525">
            <a:noFill/>
            <a:miter lim="800000"/>
            <a:headEnd/>
            <a:tailEnd/>
          </a:ln>
        </p:spPr>
      </p:pic>
      <p:sp>
        <p:nvSpPr>
          <p:cNvPr id="159747" name="Oval 3"/>
          <p:cNvSpPr>
            <a:spLocks noChangeArrowheads="1"/>
          </p:cNvSpPr>
          <p:nvPr/>
        </p:nvSpPr>
        <p:spPr bwMode="auto">
          <a:xfrm>
            <a:off x="2590800" y="2819400"/>
            <a:ext cx="609600" cy="4572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sp>
        <p:nvSpPr>
          <p:cNvPr id="159748" name="Line 4"/>
          <p:cNvSpPr>
            <a:spLocks noChangeShapeType="1"/>
          </p:cNvSpPr>
          <p:nvPr/>
        </p:nvSpPr>
        <p:spPr bwMode="auto">
          <a:xfrm flipV="1">
            <a:off x="3124200" y="2438400"/>
            <a:ext cx="3581400" cy="457200"/>
          </a:xfrm>
          <a:prstGeom prst="line">
            <a:avLst/>
          </a:prstGeom>
          <a:noFill/>
          <a:ln w="38100">
            <a:solidFill>
              <a:srgbClr val="0066FF"/>
            </a:solidFill>
            <a:round/>
            <a:headEnd/>
            <a:tailEnd/>
          </a:ln>
        </p:spPr>
        <p:txBody>
          <a:bodyPr/>
          <a:lstStyle/>
          <a:p>
            <a:endParaRPr lang="en-US"/>
          </a:p>
        </p:txBody>
      </p:sp>
      <p:sp>
        <p:nvSpPr>
          <p:cNvPr id="159749" name="Text Box 5"/>
          <p:cNvSpPr txBox="1">
            <a:spLocks noChangeArrowheads="1"/>
          </p:cNvSpPr>
          <p:nvPr/>
        </p:nvSpPr>
        <p:spPr bwMode="auto">
          <a:xfrm>
            <a:off x="6705600" y="1295400"/>
            <a:ext cx="2178050" cy="3051175"/>
          </a:xfrm>
          <a:prstGeom prst="rect">
            <a:avLst/>
          </a:prstGeom>
          <a:noFill/>
          <a:ln w="38100">
            <a:solidFill>
              <a:srgbClr val="0066FF"/>
            </a:solidFill>
            <a:miter lim="800000"/>
            <a:headEnd/>
            <a:tailEnd/>
          </a:ln>
        </p:spPr>
        <p:txBody>
          <a:bodyPr>
            <a:spAutoFit/>
          </a:bodyPr>
          <a:lstStyle/>
          <a:p>
            <a:r>
              <a:rPr lang="en-US" sz="2400">
                <a:latin typeface="Calibri" pitchFamily="34" charset="0"/>
              </a:rPr>
              <a:t>Indicative of an area of rotation on an SRV shot. (Probably not tornadic in this case, but over 30kts of shear is present.)</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FWS_0">
            <a:hlinkClick r:id="rId3"/>
          </p:cNvPr>
          <p:cNvPicPr>
            <a:picLocks noChangeAspect="1" noChangeArrowheads="1"/>
          </p:cNvPicPr>
          <p:nvPr/>
        </p:nvPicPr>
        <p:blipFill>
          <a:blip r:embed="rId4" cstate="print"/>
          <a:srcRect/>
          <a:stretch>
            <a:fillRect/>
          </a:stretch>
        </p:blipFill>
        <p:spPr bwMode="auto">
          <a:xfrm>
            <a:off x="990600" y="685800"/>
            <a:ext cx="5715000" cy="5238750"/>
          </a:xfrm>
          <a:prstGeom prst="rect">
            <a:avLst/>
          </a:prstGeom>
          <a:noFill/>
          <a:ln w="9525">
            <a:noFill/>
            <a:miter lim="800000"/>
            <a:headEnd/>
            <a:tailEnd/>
          </a:ln>
        </p:spPr>
      </p:pic>
      <p:sp>
        <p:nvSpPr>
          <p:cNvPr id="160771" name="Oval 3"/>
          <p:cNvSpPr>
            <a:spLocks noChangeArrowheads="1"/>
          </p:cNvSpPr>
          <p:nvPr/>
        </p:nvSpPr>
        <p:spPr bwMode="auto">
          <a:xfrm rot="956723">
            <a:off x="3810000" y="1981200"/>
            <a:ext cx="609600" cy="2819400"/>
          </a:xfrm>
          <a:prstGeom prst="ellipse">
            <a:avLst/>
          </a:prstGeom>
          <a:noFill/>
          <a:ln w="57150">
            <a:solidFill>
              <a:srgbClr val="0066FF"/>
            </a:solidFill>
            <a:round/>
            <a:headEnd/>
            <a:tailEnd/>
          </a:ln>
        </p:spPr>
        <p:txBody>
          <a:bodyPr wrap="none" anchor="ctr"/>
          <a:lstStyle/>
          <a:p>
            <a:endParaRPr lang="en-US">
              <a:latin typeface="Calibri" pitchFamily="34" charset="0"/>
            </a:endParaRPr>
          </a:p>
        </p:txBody>
      </p:sp>
      <p:sp>
        <p:nvSpPr>
          <p:cNvPr id="160772" name="Line 4"/>
          <p:cNvSpPr>
            <a:spLocks noChangeShapeType="1"/>
          </p:cNvSpPr>
          <p:nvPr/>
        </p:nvSpPr>
        <p:spPr bwMode="auto">
          <a:xfrm flipV="1">
            <a:off x="4495800" y="1219200"/>
            <a:ext cx="2438400" cy="2057400"/>
          </a:xfrm>
          <a:prstGeom prst="line">
            <a:avLst/>
          </a:prstGeom>
          <a:noFill/>
          <a:ln w="57150">
            <a:solidFill>
              <a:srgbClr val="0066FF"/>
            </a:solidFill>
            <a:round/>
            <a:headEnd/>
            <a:tailEnd/>
          </a:ln>
        </p:spPr>
        <p:txBody>
          <a:bodyPr/>
          <a:lstStyle/>
          <a:p>
            <a:endParaRPr lang="en-US"/>
          </a:p>
        </p:txBody>
      </p:sp>
      <p:sp>
        <p:nvSpPr>
          <p:cNvPr id="160773" name="Text Box 5"/>
          <p:cNvSpPr txBox="1">
            <a:spLocks noChangeArrowheads="1"/>
          </p:cNvSpPr>
          <p:nvPr/>
        </p:nvSpPr>
        <p:spPr bwMode="auto">
          <a:xfrm>
            <a:off x="7070725" y="1027113"/>
            <a:ext cx="1844675" cy="1187450"/>
          </a:xfrm>
          <a:prstGeom prst="rect">
            <a:avLst/>
          </a:prstGeom>
          <a:noFill/>
          <a:ln w="9525">
            <a:noFill/>
            <a:miter lim="800000"/>
            <a:headEnd/>
            <a:tailEnd/>
          </a:ln>
        </p:spPr>
        <p:txBody>
          <a:bodyPr>
            <a:spAutoFit/>
          </a:bodyPr>
          <a:lstStyle/>
          <a:p>
            <a:r>
              <a:rPr lang="en-US" sz="2400">
                <a:latin typeface="Calibri" pitchFamily="34" charset="0"/>
              </a:rPr>
              <a:t>Frontal Boundary / Wind Shift</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Box 1"/>
          <p:cNvSpPr txBox="1">
            <a:spLocks noChangeArrowheads="1"/>
          </p:cNvSpPr>
          <p:nvPr/>
        </p:nvSpPr>
        <p:spPr bwMode="auto">
          <a:xfrm>
            <a:off x="609600" y="304800"/>
            <a:ext cx="7543800" cy="1077913"/>
          </a:xfrm>
          <a:prstGeom prst="rect">
            <a:avLst/>
          </a:prstGeom>
          <a:noFill/>
          <a:ln w="9525">
            <a:noFill/>
            <a:miter lim="800000"/>
            <a:headEnd/>
            <a:tailEnd/>
          </a:ln>
        </p:spPr>
        <p:txBody>
          <a:bodyPr>
            <a:spAutoFit/>
          </a:bodyPr>
          <a:lstStyle/>
          <a:p>
            <a:r>
              <a:rPr lang="en-US" sz="3200"/>
              <a:t>The shape of a thunderstorm’s echo can help determine its severity.  </a:t>
            </a:r>
          </a:p>
        </p:txBody>
      </p:sp>
      <p:sp>
        <p:nvSpPr>
          <p:cNvPr id="3" name="Oval 2"/>
          <p:cNvSpPr/>
          <p:nvPr/>
        </p:nvSpPr>
        <p:spPr>
          <a:xfrm>
            <a:off x="914400" y="2514600"/>
            <a:ext cx="1828800" cy="1371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1143000" y="2743200"/>
            <a:ext cx="1295400" cy="914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1295400" y="2895600"/>
            <a:ext cx="990600" cy="6096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447800" y="2971800"/>
            <a:ext cx="685800" cy="457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600200" y="3048000"/>
            <a:ext cx="3810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800" name="TextBox 7"/>
          <p:cNvSpPr txBox="1">
            <a:spLocks noChangeArrowheads="1"/>
          </p:cNvSpPr>
          <p:nvPr/>
        </p:nvSpPr>
        <p:spPr bwMode="auto">
          <a:xfrm>
            <a:off x="609600" y="4114800"/>
            <a:ext cx="2362200" cy="830263"/>
          </a:xfrm>
          <a:prstGeom prst="rect">
            <a:avLst/>
          </a:prstGeom>
          <a:noFill/>
          <a:ln w="9525">
            <a:noFill/>
            <a:miter lim="800000"/>
            <a:headEnd/>
            <a:tailEnd/>
          </a:ln>
        </p:spPr>
        <p:txBody>
          <a:bodyPr>
            <a:spAutoFit/>
          </a:bodyPr>
          <a:lstStyle/>
          <a:p>
            <a:pPr algn="ctr"/>
            <a:r>
              <a:rPr lang="en-US" sz="2400"/>
              <a:t>Non-contouring Thunderstorm</a:t>
            </a:r>
          </a:p>
        </p:txBody>
      </p:sp>
      <p:sp>
        <p:nvSpPr>
          <p:cNvPr id="9" name="Oval 8"/>
          <p:cNvSpPr/>
          <p:nvPr/>
        </p:nvSpPr>
        <p:spPr>
          <a:xfrm>
            <a:off x="5105400" y="2286000"/>
            <a:ext cx="1219200" cy="990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029200" y="2438400"/>
            <a:ext cx="762000" cy="1295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5105400" y="2895600"/>
            <a:ext cx="1295400" cy="10668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Stored Data 11"/>
          <p:cNvSpPr/>
          <p:nvPr/>
        </p:nvSpPr>
        <p:spPr>
          <a:xfrm>
            <a:off x="5943600" y="2743200"/>
            <a:ext cx="381000" cy="685800"/>
          </a:xfrm>
          <a:prstGeom prst="flowChartOnlineStorag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257800" y="2438400"/>
            <a:ext cx="914400" cy="7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257800" y="2971800"/>
            <a:ext cx="990600" cy="838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181600" y="2514600"/>
            <a:ext cx="838200" cy="1143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lowchart: Stored Data 15"/>
          <p:cNvSpPr/>
          <p:nvPr/>
        </p:nvSpPr>
        <p:spPr>
          <a:xfrm>
            <a:off x="5791200" y="2819400"/>
            <a:ext cx="381000" cy="381000"/>
          </a:xfrm>
          <a:prstGeom prst="flowChartOnlineStorag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5334000" y="2514600"/>
            <a:ext cx="685800" cy="6096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334000" y="2971800"/>
            <a:ext cx="762000" cy="6096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257800" y="2743200"/>
            <a:ext cx="228600" cy="6096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410200" y="2667000"/>
            <a:ext cx="457200" cy="381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5410200" y="2971800"/>
            <a:ext cx="533400" cy="457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334000" y="2819400"/>
            <a:ext cx="228600" cy="457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rot="20359803">
            <a:off x="5440363" y="2789238"/>
            <a:ext cx="3048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rot="1427960">
            <a:off x="5410200" y="3046413"/>
            <a:ext cx="454025"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rot="20966610">
            <a:off x="5410200" y="2895600"/>
            <a:ext cx="2286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818" name="TextBox 29"/>
          <p:cNvSpPr txBox="1">
            <a:spLocks noChangeArrowheads="1"/>
          </p:cNvSpPr>
          <p:nvPr/>
        </p:nvSpPr>
        <p:spPr bwMode="auto">
          <a:xfrm>
            <a:off x="4572000" y="4114800"/>
            <a:ext cx="2286000" cy="1570038"/>
          </a:xfrm>
          <a:prstGeom prst="rect">
            <a:avLst/>
          </a:prstGeom>
          <a:noFill/>
          <a:ln w="9525">
            <a:noFill/>
            <a:miter lim="800000"/>
            <a:headEnd/>
            <a:tailEnd/>
          </a:ln>
        </p:spPr>
        <p:txBody>
          <a:bodyPr>
            <a:spAutoFit/>
          </a:bodyPr>
          <a:lstStyle/>
          <a:p>
            <a:pPr algn="ctr"/>
            <a:r>
              <a:rPr lang="en-US" sz="2400"/>
              <a:t>Severe Thunderstorm with notch contour</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Click for latest Composite Reflectivity radar loop from the Dallas/Fort Worth, TX radar and current weather warnings">
            <a:hlinkClick r:id="rId2"/>
          </p:cNvPr>
          <p:cNvPicPr>
            <a:picLocks noChangeAspect="1" noChangeArrowheads="1"/>
          </p:cNvPicPr>
          <p:nvPr/>
        </p:nvPicPr>
        <p:blipFill>
          <a:blip r:embed="rId3" cstate="print"/>
          <a:srcRect/>
          <a:stretch>
            <a:fillRect/>
          </a:stretch>
        </p:blipFill>
        <p:spPr bwMode="auto">
          <a:xfrm>
            <a:off x="304800" y="685800"/>
            <a:ext cx="5715000" cy="5238750"/>
          </a:xfrm>
          <a:prstGeom prst="rect">
            <a:avLst/>
          </a:prstGeom>
          <a:noFill/>
          <a:ln w="9525">
            <a:noFill/>
            <a:miter lim="800000"/>
            <a:headEnd/>
            <a:tailEnd/>
          </a:ln>
        </p:spPr>
      </p:pic>
      <p:sp>
        <p:nvSpPr>
          <p:cNvPr id="3" name="Right Arrow 2"/>
          <p:cNvSpPr/>
          <p:nvPr/>
        </p:nvSpPr>
        <p:spPr>
          <a:xfrm rot="10800000">
            <a:off x="4572000" y="1752600"/>
            <a:ext cx="1809750" cy="38100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820" name="TextBox 3"/>
          <p:cNvSpPr txBox="1">
            <a:spLocks noChangeArrowheads="1"/>
          </p:cNvSpPr>
          <p:nvPr/>
        </p:nvSpPr>
        <p:spPr bwMode="auto">
          <a:xfrm>
            <a:off x="6400800" y="1371600"/>
            <a:ext cx="2514600" cy="1938338"/>
          </a:xfrm>
          <a:prstGeom prst="rect">
            <a:avLst/>
          </a:prstGeom>
          <a:noFill/>
          <a:ln w="38100">
            <a:solidFill>
              <a:srgbClr val="7030A0"/>
            </a:solidFill>
            <a:miter lim="800000"/>
            <a:headEnd/>
            <a:tailEnd/>
          </a:ln>
        </p:spPr>
        <p:txBody>
          <a:bodyPr>
            <a:spAutoFit/>
          </a:bodyPr>
          <a:lstStyle/>
          <a:p>
            <a:pPr algn="ctr"/>
            <a:r>
              <a:rPr lang="en-US" sz="2400"/>
              <a:t>The notch is evident in the storm on this Base Reflectivity image.</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4" descr="Click for latest Base Reflectivity radar loop from the Houston/Galveston, TX radar and current weather warnings">
            <a:hlinkClick r:id="rId2"/>
          </p:cNvPr>
          <p:cNvPicPr>
            <a:picLocks noChangeAspect="1" noChangeArrowheads="1"/>
          </p:cNvPicPr>
          <p:nvPr/>
        </p:nvPicPr>
        <p:blipFill>
          <a:blip r:embed="rId3" cstate="print"/>
          <a:srcRect/>
          <a:stretch>
            <a:fillRect/>
          </a:stretch>
        </p:blipFill>
        <p:spPr bwMode="auto">
          <a:xfrm>
            <a:off x="381000" y="990600"/>
            <a:ext cx="5715000" cy="5238750"/>
          </a:xfrm>
          <a:prstGeom prst="rect">
            <a:avLst/>
          </a:prstGeom>
          <a:noFill/>
          <a:ln w="9525">
            <a:noFill/>
            <a:miter lim="800000"/>
            <a:headEnd/>
            <a:tailEnd/>
          </a:ln>
        </p:spPr>
      </p:pic>
      <p:sp>
        <p:nvSpPr>
          <p:cNvPr id="163843" name="TextBox 2"/>
          <p:cNvSpPr txBox="1">
            <a:spLocks noChangeArrowheads="1"/>
          </p:cNvSpPr>
          <p:nvPr/>
        </p:nvSpPr>
        <p:spPr bwMode="auto">
          <a:xfrm>
            <a:off x="6400800" y="1143000"/>
            <a:ext cx="2438400" cy="3046413"/>
          </a:xfrm>
          <a:prstGeom prst="rect">
            <a:avLst/>
          </a:prstGeom>
          <a:noFill/>
          <a:ln w="38100">
            <a:solidFill>
              <a:srgbClr val="7030A0"/>
            </a:solidFill>
            <a:miter lim="800000"/>
            <a:headEnd/>
            <a:tailEnd/>
          </a:ln>
        </p:spPr>
        <p:txBody>
          <a:bodyPr>
            <a:spAutoFit/>
          </a:bodyPr>
          <a:lstStyle/>
          <a:p>
            <a:r>
              <a:rPr lang="en-US" sz="2400"/>
              <a:t>Line Echo Wave Patterns and Bow Echoes are also considered “contouring”, and indicate severe thunderstorms.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DFW_Radar"/>
          <p:cNvPicPr>
            <a:picLocks noChangeAspect="1" noChangeArrowheads="1"/>
          </p:cNvPicPr>
          <p:nvPr/>
        </p:nvPicPr>
        <p:blipFill>
          <a:blip r:embed="rId3" cstate="print"/>
          <a:srcRect/>
          <a:stretch>
            <a:fillRect/>
          </a:stretch>
        </p:blipFill>
        <p:spPr bwMode="auto">
          <a:xfrm>
            <a:off x="762000" y="533400"/>
            <a:ext cx="5715000" cy="5238750"/>
          </a:xfrm>
          <a:prstGeom prst="rect">
            <a:avLst/>
          </a:prstGeom>
          <a:noFill/>
          <a:ln w="9525">
            <a:noFill/>
            <a:miter lim="800000"/>
            <a:headEnd/>
            <a:tailEnd/>
          </a:ln>
        </p:spPr>
      </p:pic>
      <p:sp>
        <p:nvSpPr>
          <p:cNvPr id="164867" name="Text Box 3"/>
          <p:cNvSpPr txBox="1">
            <a:spLocks noChangeArrowheads="1"/>
          </p:cNvSpPr>
          <p:nvPr/>
        </p:nvSpPr>
        <p:spPr bwMode="auto">
          <a:xfrm>
            <a:off x="6689725" y="493713"/>
            <a:ext cx="2225675" cy="4876800"/>
          </a:xfrm>
          <a:prstGeom prst="rect">
            <a:avLst/>
          </a:prstGeom>
          <a:noFill/>
          <a:ln w="38100">
            <a:solidFill>
              <a:srgbClr val="993366"/>
            </a:solidFill>
            <a:miter lim="800000"/>
            <a:headEnd/>
            <a:tailEnd/>
          </a:ln>
        </p:spPr>
        <p:txBody>
          <a:bodyPr>
            <a:spAutoFit/>
          </a:bodyPr>
          <a:lstStyle/>
          <a:p>
            <a:r>
              <a:rPr lang="en-US" sz="2400">
                <a:latin typeface="Calibri" pitchFamily="34" charset="0"/>
              </a:rPr>
              <a:t>The Red Polygons are current Tornado Warnings, indicating that the National Weather Service believes Tornadic Activity is present at those locations.</a:t>
            </a:r>
          </a:p>
        </p:txBody>
      </p:sp>
      <p:sp>
        <p:nvSpPr>
          <p:cNvPr id="164868" name="Line 4"/>
          <p:cNvSpPr>
            <a:spLocks noChangeShapeType="1"/>
          </p:cNvSpPr>
          <p:nvPr/>
        </p:nvSpPr>
        <p:spPr bwMode="auto">
          <a:xfrm flipH="1">
            <a:off x="3657600" y="2362200"/>
            <a:ext cx="3048000" cy="914400"/>
          </a:xfrm>
          <a:prstGeom prst="line">
            <a:avLst/>
          </a:prstGeom>
          <a:noFill/>
          <a:ln w="38100">
            <a:solidFill>
              <a:srgbClr val="993366"/>
            </a:solidFill>
            <a:round/>
            <a:headEnd/>
            <a:tailEnd type="triangle" w="med" len="med"/>
          </a:ln>
        </p:spPr>
        <p:txBody>
          <a:bodyPr/>
          <a:lstStyle/>
          <a:p>
            <a:endParaRPr lang="en-US"/>
          </a:p>
        </p:txBody>
      </p:sp>
      <p:sp>
        <p:nvSpPr>
          <p:cNvPr id="164869" name="Line 5"/>
          <p:cNvSpPr>
            <a:spLocks noChangeShapeType="1"/>
          </p:cNvSpPr>
          <p:nvPr/>
        </p:nvSpPr>
        <p:spPr bwMode="auto">
          <a:xfrm flipH="1">
            <a:off x="3505200" y="2971800"/>
            <a:ext cx="1066800" cy="838200"/>
          </a:xfrm>
          <a:prstGeom prst="line">
            <a:avLst/>
          </a:prstGeom>
          <a:noFill/>
          <a:ln w="38100">
            <a:solidFill>
              <a:srgbClr val="993366"/>
            </a:solidFill>
            <a:round/>
            <a:headEnd/>
            <a:tailEnd type="triangle" w="med" len="med"/>
          </a:ln>
        </p:spPr>
        <p:txBody>
          <a:bodyPr/>
          <a:lstStyle/>
          <a:p>
            <a:endParaRPr lang="en-US"/>
          </a:p>
        </p:txBody>
      </p:sp>
      <p:sp>
        <p:nvSpPr>
          <p:cNvPr id="164870" name="Line 6"/>
          <p:cNvSpPr>
            <a:spLocks noChangeShapeType="1"/>
          </p:cNvSpPr>
          <p:nvPr/>
        </p:nvSpPr>
        <p:spPr bwMode="auto">
          <a:xfrm flipH="1">
            <a:off x="4495800" y="2971800"/>
            <a:ext cx="76200" cy="533400"/>
          </a:xfrm>
          <a:prstGeom prst="line">
            <a:avLst/>
          </a:prstGeom>
          <a:noFill/>
          <a:ln w="38100">
            <a:solidFill>
              <a:srgbClr val="993366"/>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DFW_Radar"/>
          <p:cNvPicPr>
            <a:picLocks noChangeAspect="1" noChangeArrowheads="1"/>
          </p:cNvPicPr>
          <p:nvPr/>
        </p:nvPicPr>
        <p:blipFill>
          <a:blip r:embed="rId3" cstate="print"/>
          <a:srcRect l="28000" t="32001" r="24001" b="18546"/>
          <a:stretch>
            <a:fillRect/>
          </a:stretch>
        </p:blipFill>
        <p:spPr bwMode="auto">
          <a:xfrm>
            <a:off x="914400" y="762000"/>
            <a:ext cx="5181600" cy="4894263"/>
          </a:xfrm>
          <a:prstGeom prst="rect">
            <a:avLst/>
          </a:prstGeom>
          <a:noFill/>
          <a:ln w="9525">
            <a:solidFill>
              <a:srgbClr val="660033"/>
            </a:solidFill>
            <a:miter lim="800000"/>
            <a:headEnd/>
            <a:tailEnd/>
          </a:ln>
        </p:spPr>
      </p:pic>
      <p:sp>
        <p:nvSpPr>
          <p:cNvPr id="165891" name="Oval 3"/>
          <p:cNvSpPr>
            <a:spLocks noChangeArrowheads="1"/>
          </p:cNvSpPr>
          <p:nvPr/>
        </p:nvSpPr>
        <p:spPr bwMode="auto">
          <a:xfrm>
            <a:off x="2667000" y="4038600"/>
            <a:ext cx="457200" cy="381000"/>
          </a:xfrm>
          <a:prstGeom prst="ellipse">
            <a:avLst/>
          </a:prstGeom>
          <a:noFill/>
          <a:ln w="38100">
            <a:solidFill>
              <a:srgbClr val="660033"/>
            </a:solidFill>
            <a:round/>
            <a:headEnd/>
            <a:tailEnd/>
          </a:ln>
        </p:spPr>
        <p:txBody>
          <a:bodyPr wrap="none" anchor="ctr"/>
          <a:lstStyle/>
          <a:p>
            <a:endParaRPr lang="en-US">
              <a:latin typeface="Calibri" pitchFamily="34" charset="0"/>
            </a:endParaRPr>
          </a:p>
        </p:txBody>
      </p:sp>
      <p:sp>
        <p:nvSpPr>
          <p:cNvPr id="165892" name="Oval 4"/>
          <p:cNvSpPr>
            <a:spLocks noChangeArrowheads="1"/>
          </p:cNvSpPr>
          <p:nvPr/>
        </p:nvSpPr>
        <p:spPr bwMode="auto">
          <a:xfrm>
            <a:off x="4876800" y="3733800"/>
            <a:ext cx="381000" cy="381000"/>
          </a:xfrm>
          <a:prstGeom prst="ellipse">
            <a:avLst/>
          </a:prstGeom>
          <a:noFill/>
          <a:ln w="38100">
            <a:solidFill>
              <a:srgbClr val="660033"/>
            </a:solidFill>
            <a:round/>
            <a:headEnd/>
            <a:tailEnd/>
          </a:ln>
        </p:spPr>
        <p:txBody>
          <a:bodyPr wrap="none" anchor="ctr"/>
          <a:lstStyle/>
          <a:p>
            <a:endParaRPr lang="en-US">
              <a:latin typeface="Calibri" pitchFamily="34" charset="0"/>
            </a:endParaRPr>
          </a:p>
        </p:txBody>
      </p:sp>
      <p:sp>
        <p:nvSpPr>
          <p:cNvPr id="165893" name="Text Box 5"/>
          <p:cNvSpPr txBox="1">
            <a:spLocks noChangeArrowheads="1"/>
          </p:cNvSpPr>
          <p:nvPr/>
        </p:nvSpPr>
        <p:spPr bwMode="auto">
          <a:xfrm>
            <a:off x="6172200" y="838200"/>
            <a:ext cx="2819400" cy="1570038"/>
          </a:xfrm>
          <a:prstGeom prst="rect">
            <a:avLst/>
          </a:prstGeom>
          <a:noFill/>
          <a:ln w="38100">
            <a:solidFill>
              <a:srgbClr val="660033"/>
            </a:solidFill>
            <a:miter lim="800000"/>
            <a:headEnd/>
            <a:tailEnd/>
          </a:ln>
        </p:spPr>
        <p:txBody>
          <a:bodyPr>
            <a:spAutoFit/>
          </a:bodyPr>
          <a:lstStyle/>
          <a:p>
            <a:r>
              <a:rPr lang="en-US" sz="2400">
                <a:latin typeface="Calibri" pitchFamily="34" charset="0"/>
              </a:rPr>
              <a:t>Two obvious “hook echoes” are present on this Base Reflectivity shot.</a:t>
            </a:r>
          </a:p>
        </p:txBody>
      </p:sp>
      <p:sp>
        <p:nvSpPr>
          <p:cNvPr id="165894" name="Line 6"/>
          <p:cNvSpPr>
            <a:spLocks noChangeShapeType="1"/>
          </p:cNvSpPr>
          <p:nvPr/>
        </p:nvSpPr>
        <p:spPr bwMode="auto">
          <a:xfrm flipV="1">
            <a:off x="5105400" y="1371600"/>
            <a:ext cx="1066800" cy="2362200"/>
          </a:xfrm>
          <a:prstGeom prst="line">
            <a:avLst/>
          </a:prstGeom>
          <a:noFill/>
          <a:ln w="38100">
            <a:solidFill>
              <a:srgbClr val="660033"/>
            </a:solidFill>
            <a:round/>
            <a:headEnd/>
            <a:tailEnd/>
          </a:ln>
        </p:spPr>
        <p:txBody>
          <a:bodyPr/>
          <a:lstStyle/>
          <a:p>
            <a:endParaRPr lang="en-US"/>
          </a:p>
        </p:txBody>
      </p:sp>
      <p:sp>
        <p:nvSpPr>
          <p:cNvPr id="165895" name="Line 7"/>
          <p:cNvSpPr>
            <a:spLocks noChangeShapeType="1"/>
          </p:cNvSpPr>
          <p:nvPr/>
        </p:nvSpPr>
        <p:spPr bwMode="auto">
          <a:xfrm flipV="1">
            <a:off x="2971800" y="1371600"/>
            <a:ext cx="3200400" cy="2667000"/>
          </a:xfrm>
          <a:prstGeom prst="line">
            <a:avLst/>
          </a:prstGeom>
          <a:noFill/>
          <a:ln w="38100">
            <a:solidFill>
              <a:srgbClr val="660033"/>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DFW_VEL"/>
          <p:cNvPicPr>
            <a:picLocks noChangeAspect="1" noChangeArrowheads="1"/>
          </p:cNvPicPr>
          <p:nvPr/>
        </p:nvPicPr>
        <p:blipFill>
          <a:blip r:embed="rId3" cstate="print"/>
          <a:srcRect/>
          <a:stretch>
            <a:fillRect/>
          </a:stretch>
        </p:blipFill>
        <p:spPr bwMode="auto">
          <a:xfrm>
            <a:off x="304800" y="228600"/>
            <a:ext cx="4343400" cy="3981450"/>
          </a:xfrm>
          <a:prstGeom prst="rect">
            <a:avLst/>
          </a:prstGeom>
          <a:noFill/>
          <a:ln w="9525">
            <a:noFill/>
            <a:miter lim="800000"/>
            <a:headEnd/>
            <a:tailEnd/>
          </a:ln>
        </p:spPr>
      </p:pic>
      <p:pic>
        <p:nvPicPr>
          <p:cNvPr id="166915" name="Picture 3" descr="DFW_SRV"/>
          <p:cNvPicPr>
            <a:picLocks noChangeAspect="1" noChangeArrowheads="1"/>
          </p:cNvPicPr>
          <p:nvPr/>
        </p:nvPicPr>
        <p:blipFill>
          <a:blip r:embed="rId4" cstate="print"/>
          <a:srcRect/>
          <a:stretch>
            <a:fillRect/>
          </a:stretch>
        </p:blipFill>
        <p:spPr bwMode="auto">
          <a:xfrm>
            <a:off x="4648200" y="228600"/>
            <a:ext cx="4343400" cy="3981450"/>
          </a:xfrm>
          <a:prstGeom prst="rect">
            <a:avLst/>
          </a:prstGeom>
          <a:noFill/>
          <a:ln w="9525">
            <a:noFill/>
            <a:miter lim="800000"/>
            <a:headEnd/>
            <a:tailEnd/>
          </a:ln>
        </p:spPr>
      </p:pic>
      <p:sp>
        <p:nvSpPr>
          <p:cNvPr id="166916" name="Text Box 4"/>
          <p:cNvSpPr txBox="1">
            <a:spLocks noChangeArrowheads="1"/>
          </p:cNvSpPr>
          <p:nvPr/>
        </p:nvSpPr>
        <p:spPr bwMode="auto">
          <a:xfrm>
            <a:off x="381000" y="4876800"/>
            <a:ext cx="8397875" cy="1616075"/>
          </a:xfrm>
          <a:prstGeom prst="rect">
            <a:avLst/>
          </a:prstGeom>
          <a:noFill/>
          <a:ln w="9525">
            <a:noFill/>
            <a:miter lim="800000"/>
            <a:headEnd/>
            <a:tailEnd/>
          </a:ln>
        </p:spPr>
        <p:txBody>
          <a:bodyPr>
            <a:spAutoFit/>
          </a:bodyPr>
          <a:lstStyle/>
          <a:p>
            <a:r>
              <a:rPr lang="en-US" sz="2000">
                <a:latin typeface="Calibri" pitchFamily="34" charset="0"/>
              </a:rPr>
              <a:t>The shot on the left is a Base Velocity shot from Spinks Airport.  The one on the right is a Storm Radial Velocity (SRV) Depiction from the same radar at the same time.  Base Velocity shows wind velocity relative to the radar site, while  SRV subtracts the storms relative movement from the wind radials, showing the wind behavior relative to that moving air mass.</a:t>
            </a: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304800" y="5181600"/>
            <a:ext cx="8382000" cy="1228725"/>
          </a:xfrm>
          <a:prstGeom prst="rect">
            <a:avLst/>
          </a:prstGeom>
          <a:noFill/>
          <a:ln w="38100">
            <a:solidFill>
              <a:srgbClr val="0066FF"/>
            </a:solidFill>
            <a:miter lim="800000"/>
            <a:headEnd/>
            <a:tailEnd/>
          </a:ln>
        </p:spPr>
        <p:txBody>
          <a:bodyPr>
            <a:spAutoFit/>
          </a:bodyPr>
          <a:lstStyle/>
          <a:p>
            <a:r>
              <a:rPr lang="en-US">
                <a:latin typeface="Calibri" pitchFamily="34" charset="0"/>
              </a:rPr>
              <a:t>In this comparison of Base Velocity (left) and SRV (right) shots, although wind shear is evident due to the change in shade of green on the Base Velocity shot, tornadic rotation is more evident on the SRV shot.  The rotation in the northern warning area is more evident on the Base Velocity Diagram than the southern areas.</a:t>
            </a:r>
            <a:r>
              <a:rPr lang="en-US" sz="2400">
                <a:latin typeface="Calibri" pitchFamily="34" charset="0"/>
              </a:rPr>
              <a:t>  </a:t>
            </a:r>
          </a:p>
        </p:txBody>
      </p:sp>
      <p:pic>
        <p:nvPicPr>
          <p:cNvPr id="167939" name="Picture 3" descr="DFW_VEL"/>
          <p:cNvPicPr>
            <a:picLocks noChangeAspect="1" noChangeArrowheads="1"/>
          </p:cNvPicPr>
          <p:nvPr/>
        </p:nvPicPr>
        <p:blipFill>
          <a:blip r:embed="rId3" cstate="print"/>
          <a:srcRect l="27451" t="36829" r="25569" b="19395"/>
          <a:stretch>
            <a:fillRect/>
          </a:stretch>
        </p:blipFill>
        <p:spPr bwMode="auto">
          <a:xfrm>
            <a:off x="304800" y="1371600"/>
            <a:ext cx="3962400" cy="3382963"/>
          </a:xfrm>
          <a:prstGeom prst="rect">
            <a:avLst/>
          </a:prstGeom>
          <a:noFill/>
          <a:ln w="9525">
            <a:noFill/>
            <a:miter lim="800000"/>
            <a:headEnd/>
            <a:tailEnd/>
          </a:ln>
        </p:spPr>
      </p:pic>
      <p:sp>
        <p:nvSpPr>
          <p:cNvPr id="167940" name="Oval 4"/>
          <p:cNvSpPr>
            <a:spLocks noChangeArrowheads="1"/>
          </p:cNvSpPr>
          <p:nvPr/>
        </p:nvSpPr>
        <p:spPr bwMode="auto">
          <a:xfrm>
            <a:off x="1676400" y="3581400"/>
            <a:ext cx="381000" cy="3810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sp>
        <p:nvSpPr>
          <p:cNvPr id="167941" name="Oval 5"/>
          <p:cNvSpPr>
            <a:spLocks noChangeArrowheads="1"/>
          </p:cNvSpPr>
          <p:nvPr/>
        </p:nvSpPr>
        <p:spPr bwMode="auto">
          <a:xfrm>
            <a:off x="3352800" y="3200400"/>
            <a:ext cx="381000" cy="381000"/>
          </a:xfrm>
          <a:prstGeom prst="ellipse">
            <a:avLst/>
          </a:prstGeom>
          <a:noFill/>
          <a:ln w="38100">
            <a:solidFill>
              <a:srgbClr val="0066FF"/>
            </a:solidFill>
            <a:round/>
            <a:headEnd/>
            <a:tailEnd/>
          </a:ln>
        </p:spPr>
        <p:txBody>
          <a:bodyPr wrap="none" anchor="ctr"/>
          <a:lstStyle/>
          <a:p>
            <a:pPr algn="ctr"/>
            <a:endParaRPr lang="en-US" sz="2400">
              <a:latin typeface="Calibri" pitchFamily="34" charset="0"/>
            </a:endParaRPr>
          </a:p>
        </p:txBody>
      </p:sp>
      <p:sp>
        <p:nvSpPr>
          <p:cNvPr id="167942" name="Oval 6"/>
          <p:cNvSpPr>
            <a:spLocks noChangeArrowheads="1"/>
          </p:cNvSpPr>
          <p:nvPr/>
        </p:nvSpPr>
        <p:spPr bwMode="auto">
          <a:xfrm>
            <a:off x="1828800" y="2514600"/>
            <a:ext cx="304800" cy="3048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sp>
        <p:nvSpPr>
          <p:cNvPr id="167943" name="Line 7"/>
          <p:cNvSpPr>
            <a:spLocks noChangeShapeType="1"/>
          </p:cNvSpPr>
          <p:nvPr/>
        </p:nvSpPr>
        <p:spPr bwMode="auto">
          <a:xfrm>
            <a:off x="1905000" y="3962400"/>
            <a:ext cx="457200" cy="1219200"/>
          </a:xfrm>
          <a:prstGeom prst="line">
            <a:avLst/>
          </a:prstGeom>
          <a:noFill/>
          <a:ln w="38100">
            <a:solidFill>
              <a:srgbClr val="0066FF"/>
            </a:solidFill>
            <a:round/>
            <a:headEnd/>
            <a:tailEnd/>
          </a:ln>
        </p:spPr>
        <p:txBody>
          <a:bodyPr/>
          <a:lstStyle/>
          <a:p>
            <a:endParaRPr lang="en-US"/>
          </a:p>
        </p:txBody>
      </p:sp>
      <p:sp>
        <p:nvSpPr>
          <p:cNvPr id="167944" name="Line 8"/>
          <p:cNvSpPr>
            <a:spLocks noChangeShapeType="1"/>
          </p:cNvSpPr>
          <p:nvPr/>
        </p:nvSpPr>
        <p:spPr bwMode="auto">
          <a:xfrm>
            <a:off x="3581400" y="3581400"/>
            <a:ext cx="0" cy="1600200"/>
          </a:xfrm>
          <a:prstGeom prst="line">
            <a:avLst/>
          </a:prstGeom>
          <a:noFill/>
          <a:ln w="38100">
            <a:solidFill>
              <a:srgbClr val="0066FF"/>
            </a:solidFill>
            <a:round/>
            <a:headEnd/>
            <a:tailEnd/>
          </a:ln>
        </p:spPr>
        <p:txBody>
          <a:bodyPr/>
          <a:lstStyle/>
          <a:p>
            <a:endParaRPr lang="en-US"/>
          </a:p>
        </p:txBody>
      </p:sp>
      <p:sp>
        <p:nvSpPr>
          <p:cNvPr id="167945" name="Line 9"/>
          <p:cNvSpPr>
            <a:spLocks noChangeShapeType="1"/>
          </p:cNvSpPr>
          <p:nvPr/>
        </p:nvSpPr>
        <p:spPr bwMode="auto">
          <a:xfrm>
            <a:off x="2057400" y="2819400"/>
            <a:ext cx="914400" cy="2362200"/>
          </a:xfrm>
          <a:prstGeom prst="line">
            <a:avLst/>
          </a:prstGeom>
          <a:noFill/>
          <a:ln w="38100">
            <a:solidFill>
              <a:srgbClr val="0066FF"/>
            </a:solidFill>
            <a:round/>
            <a:headEnd/>
            <a:tailEnd/>
          </a:ln>
        </p:spPr>
        <p:txBody>
          <a:bodyPr/>
          <a:lstStyle/>
          <a:p>
            <a:endParaRPr lang="en-US"/>
          </a:p>
        </p:txBody>
      </p:sp>
      <p:pic>
        <p:nvPicPr>
          <p:cNvPr id="167946" name="Picture 10" descr="DFW_SRV"/>
          <p:cNvPicPr>
            <a:picLocks noChangeAspect="1" noChangeArrowheads="1"/>
          </p:cNvPicPr>
          <p:nvPr/>
        </p:nvPicPr>
        <p:blipFill>
          <a:blip r:embed="rId4" cstate="print"/>
          <a:srcRect l="27451" t="38251" r="25604" b="18851"/>
          <a:stretch>
            <a:fillRect/>
          </a:stretch>
        </p:blipFill>
        <p:spPr bwMode="auto">
          <a:xfrm>
            <a:off x="4724400" y="1371600"/>
            <a:ext cx="4038600" cy="3382963"/>
          </a:xfrm>
          <a:prstGeom prst="rect">
            <a:avLst/>
          </a:prstGeom>
          <a:noFill/>
          <a:ln w="9525">
            <a:noFill/>
            <a:miter lim="800000"/>
            <a:headEnd/>
            <a:tailEnd/>
          </a:ln>
        </p:spPr>
      </p:pic>
      <p:sp>
        <p:nvSpPr>
          <p:cNvPr id="167947" name="Oval 11"/>
          <p:cNvSpPr>
            <a:spLocks noChangeArrowheads="1"/>
          </p:cNvSpPr>
          <p:nvPr/>
        </p:nvSpPr>
        <p:spPr bwMode="auto">
          <a:xfrm>
            <a:off x="6096000" y="3505200"/>
            <a:ext cx="381000" cy="3810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sp>
        <p:nvSpPr>
          <p:cNvPr id="167948" name="Oval 12"/>
          <p:cNvSpPr>
            <a:spLocks noChangeArrowheads="1"/>
          </p:cNvSpPr>
          <p:nvPr/>
        </p:nvSpPr>
        <p:spPr bwMode="auto">
          <a:xfrm>
            <a:off x="7848600" y="3124200"/>
            <a:ext cx="381000" cy="3810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sp>
        <p:nvSpPr>
          <p:cNvPr id="167949" name="Oval 13"/>
          <p:cNvSpPr>
            <a:spLocks noChangeArrowheads="1"/>
          </p:cNvSpPr>
          <p:nvPr/>
        </p:nvSpPr>
        <p:spPr bwMode="auto">
          <a:xfrm>
            <a:off x="6248400" y="2438400"/>
            <a:ext cx="304800" cy="3048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sp>
        <p:nvSpPr>
          <p:cNvPr id="167950" name="Line 14"/>
          <p:cNvSpPr>
            <a:spLocks noChangeShapeType="1"/>
          </p:cNvSpPr>
          <p:nvPr/>
        </p:nvSpPr>
        <p:spPr bwMode="auto">
          <a:xfrm flipH="1">
            <a:off x="6248400" y="3886200"/>
            <a:ext cx="76200" cy="1295400"/>
          </a:xfrm>
          <a:prstGeom prst="line">
            <a:avLst/>
          </a:prstGeom>
          <a:noFill/>
          <a:ln w="38100">
            <a:solidFill>
              <a:srgbClr val="0066FF"/>
            </a:solidFill>
            <a:round/>
            <a:headEnd/>
            <a:tailEnd/>
          </a:ln>
        </p:spPr>
        <p:txBody>
          <a:bodyPr/>
          <a:lstStyle/>
          <a:p>
            <a:endParaRPr lang="en-US"/>
          </a:p>
        </p:txBody>
      </p:sp>
      <p:sp>
        <p:nvSpPr>
          <p:cNvPr id="167951" name="Line 15"/>
          <p:cNvSpPr>
            <a:spLocks noChangeShapeType="1"/>
          </p:cNvSpPr>
          <p:nvPr/>
        </p:nvSpPr>
        <p:spPr bwMode="auto">
          <a:xfrm>
            <a:off x="6477000" y="2667000"/>
            <a:ext cx="609600" cy="2514600"/>
          </a:xfrm>
          <a:prstGeom prst="line">
            <a:avLst/>
          </a:prstGeom>
          <a:noFill/>
          <a:ln w="38100">
            <a:solidFill>
              <a:srgbClr val="0066FF"/>
            </a:solidFill>
            <a:round/>
            <a:headEnd/>
            <a:tailEnd/>
          </a:ln>
        </p:spPr>
        <p:txBody>
          <a:bodyPr/>
          <a:lstStyle/>
          <a:p>
            <a:endParaRPr lang="en-US"/>
          </a:p>
        </p:txBody>
      </p:sp>
      <p:sp>
        <p:nvSpPr>
          <p:cNvPr id="167952" name="Line 16"/>
          <p:cNvSpPr>
            <a:spLocks noChangeShapeType="1"/>
          </p:cNvSpPr>
          <p:nvPr/>
        </p:nvSpPr>
        <p:spPr bwMode="auto">
          <a:xfrm flipH="1">
            <a:off x="7543800" y="3505200"/>
            <a:ext cx="533400" cy="1676400"/>
          </a:xfrm>
          <a:prstGeom prst="line">
            <a:avLst/>
          </a:prstGeom>
          <a:noFill/>
          <a:ln w="38100">
            <a:solidFill>
              <a:srgbClr val="0066FF"/>
            </a:solidFill>
            <a:round/>
            <a:headEnd/>
            <a:tailEnd/>
          </a:ln>
        </p:spPr>
        <p:txBody>
          <a:bodyPr/>
          <a:lstStyle/>
          <a:p>
            <a:endParaRPr lang="en-US"/>
          </a:p>
        </p:txBody>
      </p:sp>
      <p:sp>
        <p:nvSpPr>
          <p:cNvPr id="167953" name="Text Box 17"/>
          <p:cNvSpPr txBox="1">
            <a:spLocks noChangeArrowheads="1"/>
          </p:cNvSpPr>
          <p:nvPr/>
        </p:nvSpPr>
        <p:spPr bwMode="auto">
          <a:xfrm>
            <a:off x="304800" y="304800"/>
            <a:ext cx="8550275" cy="954088"/>
          </a:xfrm>
          <a:prstGeom prst="rect">
            <a:avLst/>
          </a:prstGeom>
          <a:noFill/>
          <a:ln w="38100">
            <a:solidFill>
              <a:srgbClr val="0066FF"/>
            </a:solidFill>
            <a:miter lim="800000"/>
            <a:headEnd/>
            <a:tailEnd/>
          </a:ln>
        </p:spPr>
        <p:txBody>
          <a:bodyPr>
            <a:spAutoFit/>
          </a:bodyPr>
          <a:lstStyle/>
          <a:p>
            <a:r>
              <a:rPr lang="en-US">
                <a:latin typeface="Calibri" pitchFamily="34" charset="0"/>
              </a:rPr>
              <a:t>An area of updrafts on the SRV shot appears to be developing rotation, and is likely a developing severe storm.  As the shear line is not aligned with a radial from the radar, it is not likely to be tornadic rotation at this point.</a:t>
            </a:r>
          </a:p>
        </p:txBody>
      </p:sp>
      <p:sp>
        <p:nvSpPr>
          <p:cNvPr id="167954" name="Oval 18"/>
          <p:cNvSpPr>
            <a:spLocks noChangeArrowheads="1"/>
          </p:cNvSpPr>
          <p:nvPr/>
        </p:nvSpPr>
        <p:spPr bwMode="auto">
          <a:xfrm>
            <a:off x="5029200" y="1676400"/>
            <a:ext cx="457200" cy="4572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sp>
        <p:nvSpPr>
          <p:cNvPr id="167955" name="Line 19"/>
          <p:cNvSpPr>
            <a:spLocks noChangeShapeType="1"/>
          </p:cNvSpPr>
          <p:nvPr/>
        </p:nvSpPr>
        <p:spPr bwMode="auto">
          <a:xfrm flipH="1" flipV="1">
            <a:off x="4876800" y="1219200"/>
            <a:ext cx="304800" cy="457200"/>
          </a:xfrm>
          <a:prstGeom prst="line">
            <a:avLst/>
          </a:prstGeom>
          <a:noFill/>
          <a:ln w="38100">
            <a:solidFill>
              <a:srgbClr val="0066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Polar Cell</a:t>
            </a:r>
          </a:p>
        </p:txBody>
      </p:sp>
      <p:sp>
        <p:nvSpPr>
          <p:cNvPr id="3" name="Content Placeholder 2"/>
          <p:cNvSpPr>
            <a:spLocks noGrp="1"/>
          </p:cNvSpPr>
          <p:nvPr>
            <p:ph idx="1"/>
          </p:nvPr>
        </p:nvSpPr>
        <p:spPr/>
        <p:txBody>
          <a:bodyPr>
            <a:normAutofit fontScale="92500" lnSpcReduction="20000"/>
          </a:bodyPr>
          <a:lstStyle/>
          <a:p>
            <a:pPr>
              <a:defRPr/>
            </a:pPr>
            <a:r>
              <a:rPr lang="en-US" dirty="0" smtClean="0"/>
              <a:t>Cooling at the poles causes the air to sink and flow equatorward at the surface.</a:t>
            </a:r>
          </a:p>
          <a:p>
            <a:pPr>
              <a:defRPr/>
            </a:pPr>
            <a:r>
              <a:rPr lang="en-US" dirty="0" smtClean="0"/>
              <a:t>The Coriolis effect deflects the air westward.</a:t>
            </a:r>
          </a:p>
          <a:p>
            <a:pPr>
              <a:defRPr/>
            </a:pPr>
            <a:r>
              <a:rPr lang="en-US" dirty="0" smtClean="0"/>
              <a:t>The air is warmed and rises near 60° latitude, and flows poleward.</a:t>
            </a:r>
          </a:p>
          <a:p>
            <a:pPr>
              <a:defRPr/>
            </a:pPr>
            <a:r>
              <a:rPr lang="en-US" dirty="0" smtClean="0"/>
              <a:t>The Coriolis effect deflects the air eastward.</a:t>
            </a:r>
          </a:p>
          <a:p>
            <a:pPr>
              <a:defRPr/>
            </a:pPr>
            <a:r>
              <a:rPr lang="en-US" dirty="0" smtClean="0"/>
              <a:t>Northern hemisphere winds will be northeasterly at the surface and southwesterly aloft. </a:t>
            </a:r>
          </a:p>
          <a:p>
            <a:pPr>
              <a:defRPr/>
            </a:pPr>
            <a:r>
              <a:rPr lang="en-US" dirty="0" smtClean="0"/>
              <a:t>Southern hemisphere winds will be southeasterly at the surface and northwesterly aloft.</a:t>
            </a:r>
          </a:p>
          <a:p>
            <a:pPr>
              <a:defRPr/>
            </a:pPr>
            <a:endParaRPr lang="en-US" dirty="0" smtClean="0"/>
          </a:p>
          <a:p>
            <a:pPr>
              <a:defRPr/>
            </a:pP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Click for latest Base Velocity radar loop from the Dyess Air Force Base, TX radar and current weather warnings">
            <a:hlinkClick r:id="rId2"/>
          </p:cNvPr>
          <p:cNvPicPr>
            <a:picLocks noChangeAspect="1" noChangeArrowheads="1"/>
          </p:cNvPicPr>
          <p:nvPr/>
        </p:nvPicPr>
        <p:blipFill>
          <a:blip r:embed="rId3" cstate="print"/>
          <a:srcRect l="6667" t="24727" r="33333" b="24364"/>
          <a:stretch>
            <a:fillRect/>
          </a:stretch>
        </p:blipFill>
        <p:spPr bwMode="auto">
          <a:xfrm>
            <a:off x="533400" y="609600"/>
            <a:ext cx="3429000" cy="2667000"/>
          </a:xfrm>
          <a:prstGeom prst="rect">
            <a:avLst/>
          </a:prstGeom>
          <a:noFill/>
          <a:ln w="9525">
            <a:noFill/>
            <a:miter lim="800000"/>
            <a:headEnd/>
            <a:tailEnd/>
          </a:ln>
        </p:spPr>
      </p:pic>
      <p:sp>
        <p:nvSpPr>
          <p:cNvPr id="168963" name="Oval 3"/>
          <p:cNvSpPr>
            <a:spLocks noChangeArrowheads="1"/>
          </p:cNvSpPr>
          <p:nvPr/>
        </p:nvSpPr>
        <p:spPr bwMode="auto">
          <a:xfrm>
            <a:off x="2057400" y="1752600"/>
            <a:ext cx="457200" cy="4572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pic>
        <p:nvPicPr>
          <p:cNvPr id="168964" name="Picture 4" descr="Click for latest Base Velocity radar loop from the Dyess Air Force Base, TX radar and current weather warnings">
            <a:hlinkClick r:id="rId2"/>
          </p:cNvPr>
          <p:cNvPicPr>
            <a:picLocks noChangeAspect="1" noChangeArrowheads="1"/>
          </p:cNvPicPr>
          <p:nvPr/>
        </p:nvPicPr>
        <p:blipFill>
          <a:blip r:embed="rId3" cstate="print"/>
          <a:srcRect l="29333" t="43636" r="42667" b="40364"/>
          <a:stretch>
            <a:fillRect/>
          </a:stretch>
        </p:blipFill>
        <p:spPr bwMode="auto">
          <a:xfrm>
            <a:off x="457200" y="3962400"/>
            <a:ext cx="3505200" cy="1836738"/>
          </a:xfrm>
          <a:prstGeom prst="rect">
            <a:avLst/>
          </a:prstGeom>
          <a:noFill/>
          <a:ln w="9525">
            <a:noFill/>
            <a:miter lim="800000"/>
            <a:headEnd/>
            <a:tailEnd/>
          </a:ln>
        </p:spPr>
      </p:pic>
      <p:sp>
        <p:nvSpPr>
          <p:cNvPr id="168965" name="Oval 5"/>
          <p:cNvSpPr>
            <a:spLocks noChangeArrowheads="1"/>
          </p:cNvSpPr>
          <p:nvPr/>
        </p:nvSpPr>
        <p:spPr bwMode="auto">
          <a:xfrm>
            <a:off x="1066800" y="4495800"/>
            <a:ext cx="762000" cy="685800"/>
          </a:xfrm>
          <a:prstGeom prst="ellipse">
            <a:avLst/>
          </a:prstGeom>
          <a:noFill/>
          <a:ln w="38100">
            <a:solidFill>
              <a:srgbClr val="0066FF"/>
            </a:solidFill>
            <a:round/>
            <a:headEnd/>
            <a:tailEnd/>
          </a:ln>
        </p:spPr>
        <p:txBody>
          <a:bodyPr wrap="none" anchor="ctr"/>
          <a:lstStyle/>
          <a:p>
            <a:endParaRPr lang="en-US">
              <a:latin typeface="Calibri" pitchFamily="34" charset="0"/>
            </a:endParaRPr>
          </a:p>
        </p:txBody>
      </p:sp>
      <p:sp>
        <p:nvSpPr>
          <p:cNvPr id="168966" name="Line 6"/>
          <p:cNvSpPr>
            <a:spLocks noChangeShapeType="1"/>
          </p:cNvSpPr>
          <p:nvPr/>
        </p:nvSpPr>
        <p:spPr bwMode="auto">
          <a:xfrm flipH="1">
            <a:off x="1066800" y="4724400"/>
            <a:ext cx="1905000" cy="152400"/>
          </a:xfrm>
          <a:prstGeom prst="line">
            <a:avLst/>
          </a:prstGeom>
          <a:noFill/>
          <a:ln w="28575">
            <a:solidFill>
              <a:schemeClr val="tx1"/>
            </a:solidFill>
            <a:round/>
            <a:headEnd/>
            <a:tailEnd type="triangle" w="med" len="med"/>
          </a:ln>
        </p:spPr>
        <p:txBody>
          <a:bodyPr/>
          <a:lstStyle/>
          <a:p>
            <a:endParaRPr lang="en-US"/>
          </a:p>
        </p:txBody>
      </p:sp>
      <p:sp>
        <p:nvSpPr>
          <p:cNvPr id="168967" name="Line 7"/>
          <p:cNvSpPr>
            <a:spLocks noChangeShapeType="1"/>
          </p:cNvSpPr>
          <p:nvPr/>
        </p:nvSpPr>
        <p:spPr bwMode="auto">
          <a:xfrm>
            <a:off x="1219200" y="4572000"/>
            <a:ext cx="457200" cy="533400"/>
          </a:xfrm>
          <a:prstGeom prst="line">
            <a:avLst/>
          </a:prstGeom>
          <a:noFill/>
          <a:ln w="19050">
            <a:solidFill>
              <a:srgbClr val="0066FF"/>
            </a:solidFill>
            <a:prstDash val="sysDot"/>
            <a:round/>
            <a:headEnd/>
            <a:tailEnd/>
          </a:ln>
        </p:spPr>
        <p:txBody>
          <a:bodyPr/>
          <a:lstStyle/>
          <a:p>
            <a:endParaRPr lang="en-US"/>
          </a:p>
        </p:txBody>
      </p:sp>
      <p:sp>
        <p:nvSpPr>
          <p:cNvPr id="168968" name="Text Box 8"/>
          <p:cNvSpPr txBox="1">
            <a:spLocks noChangeArrowheads="1"/>
          </p:cNvSpPr>
          <p:nvPr/>
        </p:nvSpPr>
        <p:spPr bwMode="auto">
          <a:xfrm>
            <a:off x="4784725" y="569913"/>
            <a:ext cx="3673475" cy="2647950"/>
          </a:xfrm>
          <a:prstGeom prst="rect">
            <a:avLst/>
          </a:prstGeom>
          <a:noFill/>
          <a:ln w="9525">
            <a:noFill/>
            <a:miter lim="800000"/>
            <a:headEnd/>
            <a:tailEnd/>
          </a:ln>
        </p:spPr>
        <p:txBody>
          <a:bodyPr>
            <a:spAutoFit/>
          </a:bodyPr>
          <a:lstStyle/>
          <a:p>
            <a:r>
              <a:rPr lang="en-US" sz="2400">
                <a:latin typeface="Calibri" pitchFamily="34" charset="0"/>
              </a:rPr>
              <a:t>This picture is from the Dyess AFB Base Velocity display just after the NWS has issued a Tornado warning.  A inbound/outbound couplet is circled in blue.</a:t>
            </a:r>
          </a:p>
        </p:txBody>
      </p:sp>
      <p:sp>
        <p:nvSpPr>
          <p:cNvPr id="168969" name="Text Box 9"/>
          <p:cNvSpPr txBox="1">
            <a:spLocks noChangeArrowheads="1"/>
          </p:cNvSpPr>
          <p:nvPr/>
        </p:nvSpPr>
        <p:spPr bwMode="auto">
          <a:xfrm>
            <a:off x="4556125" y="3922713"/>
            <a:ext cx="4054475" cy="2282825"/>
          </a:xfrm>
          <a:prstGeom prst="rect">
            <a:avLst/>
          </a:prstGeom>
          <a:noFill/>
          <a:ln w="9525">
            <a:noFill/>
            <a:miter lim="800000"/>
            <a:headEnd/>
            <a:tailEnd/>
          </a:ln>
        </p:spPr>
        <p:txBody>
          <a:bodyPr>
            <a:spAutoFit/>
          </a:bodyPr>
          <a:lstStyle/>
          <a:p>
            <a:r>
              <a:rPr lang="en-US" sz="2400">
                <a:latin typeface="Calibri" pitchFamily="34" charset="0"/>
              </a:rPr>
              <a:t>The boundary between the couplets (shown with the dotted blue line) intersects the radial at about 45 degrees, indicating upward motion and rotation.</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tsclient\D\HistoricalNexrad\CAE0034Z.gif"/>
          <p:cNvPicPr>
            <a:picLocks noChangeAspect="1" noChangeArrowheads="1"/>
          </p:cNvPicPr>
          <p:nvPr/>
        </p:nvPicPr>
        <p:blipFill>
          <a:blip r:embed="rId2" cstate="print"/>
          <a:srcRect l="42592" t="29771" r="24074"/>
          <a:stretch>
            <a:fillRect/>
          </a:stretch>
        </p:blipFill>
        <p:spPr bwMode="auto">
          <a:xfrm>
            <a:off x="838200" y="1295400"/>
            <a:ext cx="3814763" cy="4876800"/>
          </a:xfrm>
          <a:prstGeom prst="rect">
            <a:avLst/>
          </a:prstGeom>
          <a:noFill/>
          <a:ln w="9525">
            <a:noFill/>
            <a:miter lim="800000"/>
            <a:headEnd/>
            <a:tailEnd/>
          </a:ln>
        </p:spPr>
      </p:pic>
      <p:sp>
        <p:nvSpPr>
          <p:cNvPr id="169987" name="Text Box 4"/>
          <p:cNvSpPr txBox="1">
            <a:spLocks noChangeArrowheads="1"/>
          </p:cNvSpPr>
          <p:nvPr/>
        </p:nvSpPr>
        <p:spPr bwMode="auto">
          <a:xfrm>
            <a:off x="3260725" y="2601913"/>
            <a:ext cx="579438"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HYX</a:t>
            </a:r>
            <a:endParaRPr lang="en-US" sz="2400">
              <a:latin typeface="Calibri" pitchFamily="34" charset="0"/>
            </a:endParaRPr>
          </a:p>
        </p:txBody>
      </p:sp>
      <p:sp>
        <p:nvSpPr>
          <p:cNvPr id="169988" name="Text Box 6"/>
          <p:cNvSpPr txBox="1">
            <a:spLocks noChangeArrowheads="1"/>
          </p:cNvSpPr>
          <p:nvPr/>
        </p:nvSpPr>
        <p:spPr bwMode="auto">
          <a:xfrm>
            <a:off x="2743200" y="3505200"/>
            <a:ext cx="579438"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GGE</a:t>
            </a:r>
            <a:endParaRPr lang="en-US" sz="2400">
              <a:latin typeface="Calibri" pitchFamily="34" charset="0"/>
            </a:endParaRPr>
          </a:p>
        </p:txBody>
      </p:sp>
      <p:sp>
        <p:nvSpPr>
          <p:cNvPr id="169989" name="Text Box 7"/>
          <p:cNvSpPr txBox="1">
            <a:spLocks noChangeArrowheads="1"/>
          </p:cNvSpPr>
          <p:nvPr/>
        </p:nvSpPr>
        <p:spPr bwMode="auto">
          <a:xfrm>
            <a:off x="2057400" y="4114800"/>
            <a:ext cx="549275"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CHS</a:t>
            </a:r>
            <a:endParaRPr lang="en-US" sz="2400">
              <a:latin typeface="Calibri" pitchFamily="34" charset="0"/>
            </a:endParaRPr>
          </a:p>
        </p:txBody>
      </p:sp>
      <p:sp>
        <p:nvSpPr>
          <p:cNvPr id="169990" name="Text Box 9"/>
          <p:cNvSpPr txBox="1">
            <a:spLocks noChangeArrowheads="1"/>
          </p:cNvSpPr>
          <p:nvPr/>
        </p:nvSpPr>
        <p:spPr bwMode="auto">
          <a:xfrm>
            <a:off x="5181600" y="2286000"/>
            <a:ext cx="3673475" cy="1552575"/>
          </a:xfrm>
          <a:prstGeom prst="rect">
            <a:avLst/>
          </a:prstGeom>
          <a:noFill/>
          <a:ln w="9525">
            <a:noFill/>
            <a:miter lim="800000"/>
            <a:headEnd/>
            <a:tailEnd/>
          </a:ln>
        </p:spPr>
        <p:txBody>
          <a:bodyPr>
            <a:spAutoFit/>
          </a:bodyPr>
          <a:lstStyle/>
          <a:p>
            <a:r>
              <a:rPr lang="en-US" sz="2400">
                <a:latin typeface="Calibri" pitchFamily="34" charset="0"/>
              </a:rPr>
              <a:t>A severe thunderstorm is evident in this Base Reflectivity display from September 25, 2009</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tsclient\D\HistoricalNexrad\CLX0253Z.gif"/>
          <p:cNvPicPr>
            <a:picLocks noChangeAspect="1" noChangeArrowheads="1"/>
          </p:cNvPicPr>
          <p:nvPr/>
        </p:nvPicPr>
        <p:blipFill>
          <a:blip r:embed="rId2" cstate="print"/>
          <a:srcRect l="41667" r="26054" b="30153"/>
          <a:stretch>
            <a:fillRect/>
          </a:stretch>
        </p:blipFill>
        <p:spPr bwMode="auto">
          <a:xfrm>
            <a:off x="914400" y="1219200"/>
            <a:ext cx="3657600" cy="4800600"/>
          </a:xfrm>
          <a:prstGeom prst="rect">
            <a:avLst/>
          </a:prstGeom>
          <a:noFill/>
          <a:ln w="9525">
            <a:noFill/>
            <a:miter lim="800000"/>
            <a:headEnd/>
            <a:tailEnd/>
          </a:ln>
        </p:spPr>
      </p:pic>
      <p:sp>
        <p:nvSpPr>
          <p:cNvPr id="171011" name="Text Box 3"/>
          <p:cNvSpPr txBox="1">
            <a:spLocks noChangeArrowheads="1"/>
          </p:cNvSpPr>
          <p:nvPr/>
        </p:nvSpPr>
        <p:spPr bwMode="auto">
          <a:xfrm>
            <a:off x="3200400" y="2667000"/>
            <a:ext cx="579438"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HYX</a:t>
            </a:r>
            <a:endParaRPr lang="en-US" sz="2400">
              <a:latin typeface="Calibri" pitchFamily="34" charset="0"/>
            </a:endParaRPr>
          </a:p>
        </p:txBody>
      </p:sp>
      <p:sp>
        <p:nvSpPr>
          <p:cNvPr id="171012" name="Text Box 4"/>
          <p:cNvSpPr txBox="1">
            <a:spLocks noChangeArrowheads="1"/>
          </p:cNvSpPr>
          <p:nvPr/>
        </p:nvSpPr>
        <p:spPr bwMode="auto">
          <a:xfrm>
            <a:off x="2971800" y="3249613"/>
            <a:ext cx="579438"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GGE</a:t>
            </a:r>
            <a:endParaRPr lang="en-US" sz="2400">
              <a:latin typeface="Calibri" pitchFamily="34" charset="0"/>
            </a:endParaRPr>
          </a:p>
        </p:txBody>
      </p:sp>
      <p:sp>
        <p:nvSpPr>
          <p:cNvPr id="171013" name="Text Box 5"/>
          <p:cNvSpPr txBox="1">
            <a:spLocks noChangeArrowheads="1"/>
          </p:cNvSpPr>
          <p:nvPr/>
        </p:nvSpPr>
        <p:spPr bwMode="auto">
          <a:xfrm>
            <a:off x="2133600" y="4087813"/>
            <a:ext cx="549275"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CHS</a:t>
            </a:r>
            <a:endParaRPr lang="en-US" sz="2400">
              <a:latin typeface="Calibri" pitchFamily="34" charset="0"/>
            </a:endParaRPr>
          </a:p>
        </p:txBody>
      </p:sp>
      <p:sp>
        <p:nvSpPr>
          <p:cNvPr id="171014" name="Text Box 6"/>
          <p:cNvSpPr txBox="1">
            <a:spLocks noChangeArrowheads="1"/>
          </p:cNvSpPr>
          <p:nvPr/>
        </p:nvSpPr>
        <p:spPr bwMode="auto">
          <a:xfrm>
            <a:off x="5318125" y="1565275"/>
            <a:ext cx="3368675" cy="1917700"/>
          </a:xfrm>
          <a:prstGeom prst="rect">
            <a:avLst/>
          </a:prstGeom>
          <a:noFill/>
          <a:ln w="9525">
            <a:noFill/>
            <a:miter lim="800000"/>
            <a:headEnd/>
            <a:tailEnd/>
          </a:ln>
        </p:spPr>
        <p:txBody>
          <a:bodyPr>
            <a:spAutoFit/>
          </a:bodyPr>
          <a:lstStyle/>
          <a:p>
            <a:r>
              <a:rPr lang="en-US" sz="2400">
                <a:latin typeface="Calibri" pitchFamily="34" charset="0"/>
              </a:rPr>
              <a:t>Strong precipitation, likely resulting in very low visibilities are evident in this shot from a few hours later.</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7"/>
          <p:cNvPicPr>
            <a:picLocks noChangeAspect="1" noChangeArrowheads="1"/>
          </p:cNvPicPr>
          <p:nvPr/>
        </p:nvPicPr>
        <p:blipFill>
          <a:blip r:embed="rId2" cstate="print"/>
          <a:srcRect l="4526" t="16061" r="29460" b="5151"/>
          <a:stretch>
            <a:fillRect/>
          </a:stretch>
        </p:blipFill>
        <p:spPr bwMode="auto">
          <a:xfrm>
            <a:off x="4419600" y="3382963"/>
            <a:ext cx="4191000" cy="3475037"/>
          </a:xfrm>
          <a:prstGeom prst="rect">
            <a:avLst/>
          </a:prstGeom>
          <a:noFill/>
          <a:ln w="9525">
            <a:noFill/>
            <a:miter lim="800000"/>
            <a:headEnd/>
            <a:tailEnd/>
          </a:ln>
        </p:spPr>
      </p:pic>
      <p:pic>
        <p:nvPicPr>
          <p:cNvPr id="172035" name="Picture 2" descr="\\tsclient\D\HistoricalNexrad\NQA1050Z.gif"/>
          <p:cNvPicPr>
            <a:picLocks noChangeAspect="1" noChangeArrowheads="1"/>
          </p:cNvPicPr>
          <p:nvPr/>
        </p:nvPicPr>
        <p:blipFill>
          <a:blip r:embed="rId3" cstate="print"/>
          <a:srcRect l="32408" t="22519" r="44444" b="41843"/>
          <a:stretch>
            <a:fillRect/>
          </a:stretch>
        </p:blipFill>
        <p:spPr bwMode="auto">
          <a:xfrm>
            <a:off x="685800" y="0"/>
            <a:ext cx="3679825" cy="3435350"/>
          </a:xfrm>
          <a:prstGeom prst="rect">
            <a:avLst/>
          </a:prstGeom>
          <a:noFill/>
          <a:ln w="9525">
            <a:noFill/>
            <a:miter lim="800000"/>
            <a:headEnd/>
            <a:tailEnd/>
          </a:ln>
        </p:spPr>
      </p:pic>
      <p:sp>
        <p:nvSpPr>
          <p:cNvPr id="172036" name="Text Box 3"/>
          <p:cNvSpPr txBox="1">
            <a:spLocks noChangeArrowheads="1"/>
          </p:cNvSpPr>
          <p:nvPr/>
        </p:nvSpPr>
        <p:spPr bwMode="auto">
          <a:xfrm>
            <a:off x="6400800" y="5257800"/>
            <a:ext cx="609600"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99TN</a:t>
            </a:r>
            <a:endParaRPr lang="en-US" sz="2400">
              <a:latin typeface="Calibri" pitchFamily="34" charset="0"/>
            </a:endParaRPr>
          </a:p>
        </p:txBody>
      </p:sp>
      <p:pic>
        <p:nvPicPr>
          <p:cNvPr id="172037" name="Picture 4" descr="\\tsclient\D\HistoricalNexrad\NQAVel1050Z.gif"/>
          <p:cNvPicPr>
            <a:picLocks noChangeAspect="1" noChangeArrowheads="1"/>
          </p:cNvPicPr>
          <p:nvPr/>
        </p:nvPicPr>
        <p:blipFill>
          <a:blip r:embed="rId4" cstate="print"/>
          <a:srcRect l="32408" t="21375" r="44055" b="41985"/>
          <a:stretch>
            <a:fillRect/>
          </a:stretch>
        </p:blipFill>
        <p:spPr bwMode="auto">
          <a:xfrm>
            <a:off x="685800" y="3403600"/>
            <a:ext cx="3657600" cy="3454400"/>
          </a:xfrm>
          <a:prstGeom prst="rect">
            <a:avLst/>
          </a:prstGeom>
          <a:noFill/>
          <a:ln w="9525">
            <a:noFill/>
            <a:miter lim="800000"/>
            <a:headEnd/>
            <a:tailEnd/>
          </a:ln>
        </p:spPr>
      </p:pic>
      <p:sp>
        <p:nvSpPr>
          <p:cNvPr id="172038" name="Text Box 5"/>
          <p:cNvSpPr txBox="1">
            <a:spLocks noChangeArrowheads="1"/>
          </p:cNvSpPr>
          <p:nvPr/>
        </p:nvSpPr>
        <p:spPr bwMode="auto">
          <a:xfrm>
            <a:off x="2514600" y="5257800"/>
            <a:ext cx="609600"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99TN</a:t>
            </a:r>
            <a:endParaRPr lang="en-US" sz="2400">
              <a:latin typeface="Calibri" pitchFamily="34" charset="0"/>
            </a:endParaRPr>
          </a:p>
        </p:txBody>
      </p:sp>
      <p:sp>
        <p:nvSpPr>
          <p:cNvPr id="172039" name="Text Box 6"/>
          <p:cNvSpPr txBox="1">
            <a:spLocks noChangeArrowheads="1"/>
          </p:cNvSpPr>
          <p:nvPr/>
        </p:nvSpPr>
        <p:spPr bwMode="auto">
          <a:xfrm>
            <a:off x="4419600" y="457200"/>
            <a:ext cx="4283075" cy="2678113"/>
          </a:xfrm>
          <a:prstGeom prst="rect">
            <a:avLst/>
          </a:prstGeom>
          <a:noFill/>
          <a:ln w="9525">
            <a:noFill/>
            <a:miter lim="800000"/>
            <a:headEnd/>
            <a:tailEnd/>
          </a:ln>
        </p:spPr>
        <p:txBody>
          <a:bodyPr>
            <a:spAutoFit/>
          </a:bodyPr>
          <a:lstStyle/>
          <a:p>
            <a:r>
              <a:rPr lang="en-US" sz="2400">
                <a:latin typeface="Calibri" pitchFamily="34" charset="0"/>
              </a:rPr>
              <a:t>A line of thunderstorms on the Base Reflectivity shot is accompanied by 36 knot winds on the Base Velocity shot and 12 knot wind variances on the Spectrum Width shot from the morning of March 25, 2010.</a:t>
            </a:r>
          </a:p>
        </p:txBody>
      </p:sp>
      <p:sp>
        <p:nvSpPr>
          <p:cNvPr id="172040" name="Text Box 3"/>
          <p:cNvSpPr txBox="1">
            <a:spLocks noChangeArrowheads="1"/>
          </p:cNvSpPr>
          <p:nvPr/>
        </p:nvSpPr>
        <p:spPr bwMode="auto">
          <a:xfrm>
            <a:off x="2514600" y="1828800"/>
            <a:ext cx="609600"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99TN</a:t>
            </a:r>
            <a:endParaRPr lang="en-US" sz="2400">
              <a:latin typeface="Calibri" pitchFamily="34"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95B3D7"/>
        </a:solidFill>
        <a:effectLst/>
      </p:bgPr>
    </p:bg>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2743200" y="1143000"/>
            <a:ext cx="3352800" cy="1189038"/>
          </a:xfrm>
          <a:prstGeom prst="rect">
            <a:avLst/>
          </a:prstGeom>
          <a:noFill/>
          <a:ln w="9525">
            <a:noFill/>
            <a:miter lim="800000"/>
            <a:headEnd/>
            <a:tailEnd/>
          </a:ln>
        </p:spPr>
        <p:txBody>
          <a:bodyPr>
            <a:spAutoFit/>
          </a:bodyPr>
          <a:lstStyle/>
          <a:p>
            <a:pPr algn="ctr"/>
            <a:r>
              <a:rPr lang="en-US" sz="7200">
                <a:latin typeface="Calibri" pitchFamily="34" charset="0"/>
              </a:rPr>
              <a:t>Satellite </a:t>
            </a:r>
            <a:endParaRPr lang="en-US">
              <a:latin typeface="Calibri"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3"/>
          <p:cNvPicPr>
            <a:picLocks noChangeAspect="1" noChangeArrowheads="1"/>
          </p:cNvPicPr>
          <p:nvPr/>
        </p:nvPicPr>
        <p:blipFill>
          <a:blip r:embed="rId2" cstate="print"/>
          <a:srcRect/>
          <a:stretch>
            <a:fillRect/>
          </a:stretch>
        </p:blipFill>
        <p:spPr bwMode="auto">
          <a:xfrm>
            <a:off x="4419600" y="1066800"/>
            <a:ext cx="4381500" cy="4381500"/>
          </a:xfrm>
          <a:prstGeom prst="rect">
            <a:avLst/>
          </a:prstGeom>
          <a:noFill/>
          <a:ln w="9525">
            <a:noFill/>
            <a:miter lim="800000"/>
            <a:headEnd/>
            <a:tailEnd/>
          </a:ln>
        </p:spPr>
      </p:pic>
      <p:sp>
        <p:nvSpPr>
          <p:cNvPr id="174083" name="Text Box 4"/>
          <p:cNvSpPr txBox="1">
            <a:spLocks noChangeArrowheads="1"/>
          </p:cNvSpPr>
          <p:nvPr/>
        </p:nvSpPr>
        <p:spPr bwMode="auto">
          <a:xfrm>
            <a:off x="381000" y="1905000"/>
            <a:ext cx="3825875" cy="2308225"/>
          </a:xfrm>
          <a:prstGeom prst="rect">
            <a:avLst/>
          </a:prstGeom>
          <a:noFill/>
          <a:ln w="9525">
            <a:noFill/>
            <a:miter lim="800000"/>
            <a:headEnd/>
            <a:tailEnd/>
          </a:ln>
        </p:spPr>
        <p:txBody>
          <a:bodyPr>
            <a:spAutoFit/>
          </a:bodyPr>
          <a:lstStyle/>
          <a:p>
            <a:r>
              <a:rPr lang="en-US" sz="2400">
                <a:latin typeface="Calibri" pitchFamily="34" charset="0"/>
              </a:rPr>
              <a:t>A Visual Satellite picture displays reflected light in or near the spectrum visible to the human eye.  Altitude of the cloud tops is often difficult to ascertain.</a:t>
            </a:r>
            <a:r>
              <a:rPr lang="en-US">
                <a:latin typeface="Calibri" pitchFamily="34" charset="0"/>
              </a:rPr>
              <a:t> </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3"/>
          <p:cNvPicPr>
            <a:picLocks noChangeAspect="1" noChangeArrowheads="1"/>
          </p:cNvPicPr>
          <p:nvPr/>
        </p:nvPicPr>
        <p:blipFill>
          <a:blip r:embed="rId2" cstate="print"/>
          <a:srcRect/>
          <a:stretch>
            <a:fillRect/>
          </a:stretch>
        </p:blipFill>
        <p:spPr bwMode="auto">
          <a:xfrm>
            <a:off x="4419600" y="1066800"/>
            <a:ext cx="4381500" cy="4381500"/>
          </a:xfrm>
          <a:prstGeom prst="rect">
            <a:avLst/>
          </a:prstGeom>
          <a:noFill/>
          <a:ln w="9525">
            <a:noFill/>
            <a:miter lim="800000"/>
            <a:headEnd/>
            <a:tailEnd/>
          </a:ln>
        </p:spPr>
      </p:pic>
      <p:sp>
        <p:nvSpPr>
          <p:cNvPr id="175107" name="Text Box 4"/>
          <p:cNvSpPr txBox="1">
            <a:spLocks noChangeArrowheads="1"/>
          </p:cNvSpPr>
          <p:nvPr/>
        </p:nvSpPr>
        <p:spPr bwMode="auto">
          <a:xfrm>
            <a:off x="441325" y="1357313"/>
            <a:ext cx="3825875" cy="3378200"/>
          </a:xfrm>
          <a:prstGeom prst="rect">
            <a:avLst/>
          </a:prstGeom>
          <a:noFill/>
          <a:ln w="9525">
            <a:noFill/>
            <a:miter lim="800000"/>
            <a:headEnd/>
            <a:tailEnd/>
          </a:ln>
        </p:spPr>
        <p:txBody>
          <a:bodyPr>
            <a:spAutoFit/>
          </a:bodyPr>
          <a:lstStyle/>
          <a:p>
            <a:r>
              <a:rPr lang="en-US" sz="2400">
                <a:latin typeface="Calibri" pitchFamily="34" charset="0"/>
              </a:rPr>
              <a:t>The infrared satellite picture displays reflected heat energy.  Most infrared satellite shots are displayed as negatives - that is, the more energetic / warmer areas are displayed as black, and less energetic / cooler areas are displayed as white.</a:t>
            </a:r>
            <a:endParaRPr lang="en-US">
              <a:latin typeface="Calibri" pitchFamily="34"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3"/>
          <p:cNvPicPr>
            <a:picLocks noChangeAspect="1" noChangeArrowheads="1"/>
          </p:cNvPicPr>
          <p:nvPr/>
        </p:nvPicPr>
        <p:blipFill>
          <a:blip r:embed="rId2" cstate="print"/>
          <a:srcRect/>
          <a:stretch>
            <a:fillRect/>
          </a:stretch>
        </p:blipFill>
        <p:spPr bwMode="auto">
          <a:xfrm>
            <a:off x="4419600" y="1066800"/>
            <a:ext cx="4381500" cy="4381500"/>
          </a:xfrm>
          <a:prstGeom prst="rect">
            <a:avLst/>
          </a:prstGeom>
          <a:noFill/>
          <a:ln w="9525">
            <a:noFill/>
            <a:miter lim="800000"/>
            <a:headEnd/>
            <a:tailEnd/>
          </a:ln>
        </p:spPr>
      </p:pic>
      <p:sp>
        <p:nvSpPr>
          <p:cNvPr id="176131" name="Text Box 4"/>
          <p:cNvSpPr txBox="1">
            <a:spLocks noChangeArrowheads="1"/>
          </p:cNvSpPr>
          <p:nvPr/>
        </p:nvSpPr>
        <p:spPr bwMode="auto">
          <a:xfrm>
            <a:off x="441325" y="1204913"/>
            <a:ext cx="3825875" cy="2647950"/>
          </a:xfrm>
          <a:prstGeom prst="rect">
            <a:avLst/>
          </a:prstGeom>
          <a:noFill/>
          <a:ln w="9525">
            <a:noFill/>
            <a:miter lim="800000"/>
            <a:headEnd/>
            <a:tailEnd/>
          </a:ln>
        </p:spPr>
        <p:txBody>
          <a:bodyPr>
            <a:spAutoFit/>
          </a:bodyPr>
          <a:lstStyle/>
          <a:p>
            <a:r>
              <a:rPr lang="en-US" sz="2400">
                <a:latin typeface="Calibri" pitchFamily="34" charset="0"/>
              </a:rPr>
              <a:t>The Water Vapor shot displays the available Water Vapor in the atmosphere.  Most of the shots focus near 24,000 feet, so this particular shot may not have a lot of use for HEMS forecasting.</a:t>
            </a:r>
            <a:endParaRPr lang="en-US">
              <a:latin typeface="Calibri" pitchFamily="34"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685800" y="1447800"/>
            <a:ext cx="7864475" cy="3503613"/>
          </a:xfrm>
          <a:prstGeom prst="rect">
            <a:avLst/>
          </a:prstGeom>
          <a:noFill/>
          <a:ln w="9525">
            <a:noFill/>
            <a:miter lim="800000"/>
            <a:headEnd/>
            <a:tailEnd/>
          </a:ln>
        </p:spPr>
        <p:txBody>
          <a:bodyPr>
            <a:spAutoFit/>
          </a:bodyPr>
          <a:lstStyle/>
          <a:p>
            <a:r>
              <a:rPr lang="en-US" sz="3200">
                <a:latin typeface="Calibri" pitchFamily="34" charset="0"/>
              </a:rPr>
              <a:t>Different satellite shots can be useful for different purposes.  Of course, most Geostationary satellite visual shots are useless at night.  It may also be hard to determine land/water boundaries during thermal cross-over (approximately 1-2 hours after sunrise/sunset,) on Infrared satellite shots.</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cstate="print"/>
          <a:srcRect/>
          <a:stretch>
            <a:fillRect/>
          </a:stretch>
        </p:blipFill>
        <p:spPr bwMode="auto">
          <a:xfrm>
            <a:off x="381000" y="304800"/>
            <a:ext cx="4114800" cy="4114800"/>
          </a:xfrm>
          <a:prstGeom prst="rect">
            <a:avLst/>
          </a:prstGeom>
          <a:noFill/>
          <a:ln w="9525">
            <a:noFill/>
            <a:miter lim="800000"/>
            <a:headEnd/>
            <a:tailEnd/>
          </a:ln>
        </p:spPr>
      </p:pic>
      <p:pic>
        <p:nvPicPr>
          <p:cNvPr id="178179" name="Picture 3"/>
          <p:cNvPicPr>
            <a:picLocks noChangeAspect="1" noChangeArrowheads="1"/>
          </p:cNvPicPr>
          <p:nvPr/>
        </p:nvPicPr>
        <p:blipFill>
          <a:blip r:embed="rId3" cstate="print"/>
          <a:srcRect/>
          <a:stretch>
            <a:fillRect/>
          </a:stretch>
        </p:blipFill>
        <p:spPr bwMode="auto">
          <a:xfrm>
            <a:off x="4724400" y="304800"/>
            <a:ext cx="4076700" cy="4076700"/>
          </a:xfrm>
          <a:prstGeom prst="rect">
            <a:avLst/>
          </a:prstGeom>
          <a:noFill/>
          <a:ln w="9525">
            <a:noFill/>
            <a:miter lim="800000"/>
            <a:headEnd/>
            <a:tailEnd/>
          </a:ln>
        </p:spPr>
      </p:pic>
      <p:sp>
        <p:nvSpPr>
          <p:cNvPr id="178180" name="Oval 4"/>
          <p:cNvSpPr>
            <a:spLocks noChangeArrowheads="1"/>
          </p:cNvSpPr>
          <p:nvPr/>
        </p:nvSpPr>
        <p:spPr bwMode="auto">
          <a:xfrm>
            <a:off x="1295400" y="2895600"/>
            <a:ext cx="1066800" cy="9144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178181" name="Oval 5"/>
          <p:cNvSpPr>
            <a:spLocks noChangeArrowheads="1"/>
          </p:cNvSpPr>
          <p:nvPr/>
        </p:nvSpPr>
        <p:spPr bwMode="auto">
          <a:xfrm>
            <a:off x="5562600" y="2819400"/>
            <a:ext cx="1066800" cy="9144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178182" name="Text Box 6"/>
          <p:cNvSpPr txBox="1">
            <a:spLocks noChangeArrowheads="1"/>
          </p:cNvSpPr>
          <p:nvPr/>
        </p:nvSpPr>
        <p:spPr bwMode="auto">
          <a:xfrm>
            <a:off x="746125" y="4710113"/>
            <a:ext cx="8016875" cy="1187450"/>
          </a:xfrm>
          <a:prstGeom prst="rect">
            <a:avLst/>
          </a:prstGeom>
          <a:noFill/>
          <a:ln w="9525">
            <a:noFill/>
            <a:miter lim="800000"/>
            <a:headEnd/>
            <a:tailEnd/>
          </a:ln>
        </p:spPr>
        <p:txBody>
          <a:bodyPr>
            <a:spAutoFit/>
          </a:bodyPr>
          <a:lstStyle/>
          <a:p>
            <a:r>
              <a:rPr lang="en-US" sz="2400">
                <a:latin typeface="Calibri" pitchFamily="34" charset="0"/>
              </a:rPr>
              <a:t>Low clouds indicating moderate turbulence over southern Pennsylvania are evident on the Visual shot, but not the Infrared shot.</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Ferrel Cell</a:t>
            </a:r>
          </a:p>
        </p:txBody>
      </p:sp>
      <p:sp>
        <p:nvSpPr>
          <p:cNvPr id="3" name="Content Placeholder 2"/>
          <p:cNvSpPr>
            <a:spLocks noGrp="1"/>
          </p:cNvSpPr>
          <p:nvPr>
            <p:ph idx="1"/>
          </p:nvPr>
        </p:nvSpPr>
        <p:spPr/>
        <p:txBody>
          <a:bodyPr>
            <a:normAutofit fontScale="92500" lnSpcReduction="10000"/>
          </a:bodyPr>
          <a:lstStyle/>
          <a:p>
            <a:pPr>
              <a:defRPr/>
            </a:pPr>
            <a:r>
              <a:rPr lang="en-US" dirty="0" smtClean="0"/>
              <a:t>The Hadley Cell induces a downward flow near 30° and the polar cell induces an upward flow near 60° latitude.</a:t>
            </a:r>
          </a:p>
          <a:p>
            <a:pPr>
              <a:defRPr/>
            </a:pPr>
            <a:r>
              <a:rPr lang="en-US" dirty="0" smtClean="0"/>
              <a:t>A south to north circulation is induced at the surface in the northern hemisphere.</a:t>
            </a:r>
          </a:p>
          <a:p>
            <a:pPr>
              <a:defRPr/>
            </a:pPr>
            <a:r>
              <a:rPr lang="en-US" dirty="0" smtClean="0"/>
              <a:t>The Coriolis effect deflects the air eastward.</a:t>
            </a:r>
          </a:p>
          <a:p>
            <a:pPr>
              <a:defRPr/>
            </a:pPr>
            <a:r>
              <a:rPr lang="en-US" dirty="0" smtClean="0"/>
              <a:t>Winds will be generally westerly both at the surface and aloft.</a:t>
            </a:r>
          </a:p>
          <a:p>
            <a:pPr>
              <a:defRPr/>
            </a:pPr>
            <a:r>
              <a:rPr lang="en-US" dirty="0" smtClean="0"/>
              <a:t>Transient weather systems disrupt the flow. </a:t>
            </a:r>
          </a:p>
          <a:p>
            <a:pPr>
              <a:defRPr/>
            </a:pPr>
            <a:endParaRPr lang="en-US" dirty="0" smtClean="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cstate="print"/>
          <a:srcRect/>
          <a:stretch>
            <a:fillRect/>
          </a:stretch>
        </p:blipFill>
        <p:spPr bwMode="auto">
          <a:xfrm>
            <a:off x="381000" y="304800"/>
            <a:ext cx="4114800" cy="4114800"/>
          </a:xfrm>
          <a:prstGeom prst="rect">
            <a:avLst/>
          </a:prstGeom>
          <a:noFill/>
          <a:ln w="9525">
            <a:noFill/>
            <a:miter lim="800000"/>
            <a:headEnd/>
            <a:tailEnd/>
          </a:ln>
        </p:spPr>
      </p:pic>
      <p:pic>
        <p:nvPicPr>
          <p:cNvPr id="179203" name="Picture 3"/>
          <p:cNvPicPr>
            <a:picLocks noChangeAspect="1" noChangeArrowheads="1"/>
          </p:cNvPicPr>
          <p:nvPr/>
        </p:nvPicPr>
        <p:blipFill>
          <a:blip r:embed="rId3" cstate="print"/>
          <a:srcRect/>
          <a:stretch>
            <a:fillRect/>
          </a:stretch>
        </p:blipFill>
        <p:spPr bwMode="auto">
          <a:xfrm>
            <a:off x="4724400" y="304800"/>
            <a:ext cx="4076700" cy="4076700"/>
          </a:xfrm>
          <a:prstGeom prst="rect">
            <a:avLst/>
          </a:prstGeom>
          <a:noFill/>
          <a:ln w="9525">
            <a:noFill/>
            <a:miter lim="800000"/>
            <a:headEnd/>
            <a:tailEnd/>
          </a:ln>
        </p:spPr>
      </p:pic>
      <p:sp>
        <p:nvSpPr>
          <p:cNvPr id="179204" name="Oval 4"/>
          <p:cNvSpPr>
            <a:spLocks noChangeArrowheads="1"/>
          </p:cNvSpPr>
          <p:nvPr/>
        </p:nvSpPr>
        <p:spPr bwMode="auto">
          <a:xfrm>
            <a:off x="1066800" y="1981200"/>
            <a:ext cx="1066800" cy="9144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179205" name="Oval 5"/>
          <p:cNvSpPr>
            <a:spLocks noChangeArrowheads="1"/>
          </p:cNvSpPr>
          <p:nvPr/>
        </p:nvSpPr>
        <p:spPr bwMode="auto">
          <a:xfrm>
            <a:off x="5410200" y="1905000"/>
            <a:ext cx="1066800" cy="9144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179206" name="Text Box 6"/>
          <p:cNvSpPr txBox="1">
            <a:spLocks noChangeArrowheads="1"/>
          </p:cNvSpPr>
          <p:nvPr/>
        </p:nvSpPr>
        <p:spPr bwMode="auto">
          <a:xfrm>
            <a:off x="746125" y="4710113"/>
            <a:ext cx="8016875" cy="822325"/>
          </a:xfrm>
          <a:prstGeom prst="rect">
            <a:avLst/>
          </a:prstGeom>
          <a:noFill/>
          <a:ln w="9525">
            <a:noFill/>
            <a:miter lim="800000"/>
            <a:headEnd/>
            <a:tailEnd/>
          </a:ln>
        </p:spPr>
        <p:txBody>
          <a:bodyPr>
            <a:spAutoFit/>
          </a:bodyPr>
          <a:lstStyle/>
          <a:p>
            <a:r>
              <a:rPr lang="en-US" sz="2400">
                <a:latin typeface="Calibri" pitchFamily="34" charset="0"/>
              </a:rPr>
              <a:t>The thunderstorm top over Western New York is more obvious on the Infrared shot than the visual shot.</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cstate="print"/>
          <a:srcRect/>
          <a:stretch>
            <a:fillRect/>
          </a:stretch>
        </p:blipFill>
        <p:spPr bwMode="auto">
          <a:xfrm>
            <a:off x="381000" y="304800"/>
            <a:ext cx="4114800" cy="4114800"/>
          </a:xfrm>
          <a:prstGeom prst="rect">
            <a:avLst/>
          </a:prstGeom>
          <a:noFill/>
          <a:ln w="9525">
            <a:noFill/>
            <a:miter lim="800000"/>
            <a:headEnd/>
            <a:tailEnd/>
          </a:ln>
        </p:spPr>
      </p:pic>
      <p:pic>
        <p:nvPicPr>
          <p:cNvPr id="180227" name="Picture 3"/>
          <p:cNvPicPr>
            <a:picLocks noChangeAspect="1" noChangeArrowheads="1"/>
          </p:cNvPicPr>
          <p:nvPr/>
        </p:nvPicPr>
        <p:blipFill>
          <a:blip r:embed="rId3" cstate="print"/>
          <a:srcRect/>
          <a:stretch>
            <a:fillRect/>
          </a:stretch>
        </p:blipFill>
        <p:spPr bwMode="auto">
          <a:xfrm>
            <a:off x="4724400" y="304800"/>
            <a:ext cx="4076700" cy="4076700"/>
          </a:xfrm>
          <a:prstGeom prst="rect">
            <a:avLst/>
          </a:prstGeom>
          <a:noFill/>
          <a:ln w="9525">
            <a:noFill/>
            <a:miter lim="800000"/>
            <a:headEnd/>
            <a:tailEnd/>
          </a:ln>
        </p:spPr>
      </p:pic>
      <p:sp>
        <p:nvSpPr>
          <p:cNvPr id="180228" name="Oval 4"/>
          <p:cNvSpPr>
            <a:spLocks noChangeArrowheads="1"/>
          </p:cNvSpPr>
          <p:nvPr/>
        </p:nvSpPr>
        <p:spPr bwMode="auto">
          <a:xfrm>
            <a:off x="2133600" y="2590800"/>
            <a:ext cx="1066800" cy="9144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180229" name="Oval 5"/>
          <p:cNvSpPr>
            <a:spLocks noChangeArrowheads="1"/>
          </p:cNvSpPr>
          <p:nvPr/>
        </p:nvSpPr>
        <p:spPr bwMode="auto">
          <a:xfrm>
            <a:off x="6400800" y="2514600"/>
            <a:ext cx="1066800" cy="9144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180230" name="Text Box 6"/>
          <p:cNvSpPr txBox="1">
            <a:spLocks noChangeArrowheads="1"/>
          </p:cNvSpPr>
          <p:nvPr/>
        </p:nvSpPr>
        <p:spPr bwMode="auto">
          <a:xfrm>
            <a:off x="746125" y="4710113"/>
            <a:ext cx="8016875" cy="1187450"/>
          </a:xfrm>
          <a:prstGeom prst="rect">
            <a:avLst/>
          </a:prstGeom>
          <a:noFill/>
          <a:ln w="9525">
            <a:noFill/>
            <a:miter lim="800000"/>
            <a:headEnd/>
            <a:tailEnd/>
          </a:ln>
        </p:spPr>
        <p:txBody>
          <a:bodyPr>
            <a:spAutoFit/>
          </a:bodyPr>
          <a:lstStyle/>
          <a:p>
            <a:r>
              <a:rPr lang="en-US" sz="2400">
                <a:latin typeface="Calibri" pitchFamily="34" charset="0"/>
              </a:rPr>
              <a:t>An area of cloudiness on the Visual shot that looks cloud-free on the Infrared shot indicates low clouds or fog.  In this case, ceilings were 1,500 to 2,000 feet in northern New Jersey.</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ttp://www.aviationweather.gov/adds/data/satellite/latest_AUS_vis.jpg">
            <a:hlinkClick r:id="rId2"/>
          </p:cNvPr>
          <p:cNvPicPr>
            <a:picLocks noChangeAspect="1" noChangeArrowheads="1"/>
          </p:cNvPicPr>
          <p:nvPr/>
        </p:nvPicPr>
        <p:blipFill>
          <a:blip r:embed="rId3" cstate="print"/>
          <a:srcRect l="14117" t="32941" r="27058" b="8235"/>
          <a:stretch>
            <a:fillRect/>
          </a:stretch>
        </p:blipFill>
        <p:spPr bwMode="auto">
          <a:xfrm>
            <a:off x="0" y="2286000"/>
            <a:ext cx="4572000" cy="4572000"/>
          </a:xfrm>
          <a:prstGeom prst="rect">
            <a:avLst/>
          </a:prstGeom>
          <a:noFill/>
          <a:ln w="9525">
            <a:noFill/>
            <a:miter lim="800000"/>
            <a:headEnd/>
            <a:tailEnd/>
          </a:ln>
        </p:spPr>
      </p:pic>
      <p:sp>
        <p:nvSpPr>
          <p:cNvPr id="3" name="Down Arrow 2"/>
          <p:cNvSpPr/>
          <p:nvPr/>
        </p:nvSpPr>
        <p:spPr>
          <a:xfrm rot="18687833">
            <a:off x="1576388" y="4222750"/>
            <a:ext cx="533400" cy="990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252" name="TextBox 3"/>
          <p:cNvSpPr txBox="1">
            <a:spLocks noChangeArrowheads="1"/>
          </p:cNvSpPr>
          <p:nvPr/>
        </p:nvSpPr>
        <p:spPr bwMode="auto">
          <a:xfrm>
            <a:off x="838200" y="1143000"/>
            <a:ext cx="7620000" cy="954088"/>
          </a:xfrm>
          <a:prstGeom prst="rect">
            <a:avLst/>
          </a:prstGeom>
          <a:noFill/>
          <a:ln w="9525">
            <a:noFill/>
            <a:miter lim="800000"/>
            <a:headEnd/>
            <a:tailEnd/>
          </a:ln>
        </p:spPr>
        <p:txBody>
          <a:bodyPr>
            <a:spAutoFit/>
          </a:bodyPr>
          <a:lstStyle/>
          <a:p>
            <a:r>
              <a:rPr lang="en-US" sz="2800"/>
              <a:t>The top of a thunderstorm building through the anvil can be seen in the visual satellite image. </a:t>
            </a:r>
          </a:p>
        </p:txBody>
      </p:sp>
      <p:pic>
        <p:nvPicPr>
          <p:cNvPr id="181253" name="Picture 4" descr="http://www.aviationweather.gov/adds/data/satellite/latest_AUS_irbw.jpg">
            <a:hlinkClick r:id="rId2"/>
          </p:cNvPr>
          <p:cNvPicPr>
            <a:picLocks noChangeAspect="1" noChangeArrowheads="1"/>
          </p:cNvPicPr>
          <p:nvPr/>
        </p:nvPicPr>
        <p:blipFill>
          <a:blip r:embed="rId4" cstate="print"/>
          <a:srcRect l="14117" t="32297" r="27058" b="7768"/>
          <a:stretch>
            <a:fillRect/>
          </a:stretch>
        </p:blipFill>
        <p:spPr bwMode="auto">
          <a:xfrm>
            <a:off x="4648200" y="2278063"/>
            <a:ext cx="4495800" cy="4579937"/>
          </a:xfrm>
          <a:prstGeom prst="rect">
            <a:avLst/>
          </a:prstGeom>
          <a:noFill/>
          <a:ln w="9525">
            <a:noFill/>
            <a:miter lim="800000"/>
            <a:headEnd/>
            <a:tailEnd/>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Visible satellite image for EVV valid at 1631 UTC Fri 22 Nov 2013"/>
          <p:cNvPicPr>
            <a:picLocks noChangeAspect="1" noChangeArrowheads="1"/>
          </p:cNvPicPr>
          <p:nvPr/>
        </p:nvPicPr>
        <p:blipFill>
          <a:blip r:embed="rId2" cstate="print"/>
          <a:srcRect r="37646" b="49413"/>
          <a:stretch>
            <a:fillRect/>
          </a:stretch>
        </p:blipFill>
        <p:spPr bwMode="auto">
          <a:xfrm>
            <a:off x="0" y="3209925"/>
            <a:ext cx="4495800" cy="3648075"/>
          </a:xfrm>
          <a:prstGeom prst="rect">
            <a:avLst/>
          </a:prstGeom>
          <a:noFill/>
          <a:ln w="9525">
            <a:noFill/>
            <a:miter lim="800000"/>
            <a:headEnd/>
            <a:tailEnd/>
          </a:ln>
        </p:spPr>
      </p:pic>
      <p:pic>
        <p:nvPicPr>
          <p:cNvPr id="182275" name="Picture 4" descr="IR satellite image for EVV valid at 1631 UTC Fri 22 Nov 2013"/>
          <p:cNvPicPr>
            <a:picLocks noChangeAspect="1" noChangeArrowheads="1"/>
          </p:cNvPicPr>
          <p:nvPr/>
        </p:nvPicPr>
        <p:blipFill>
          <a:blip r:embed="rId3" cstate="print"/>
          <a:srcRect r="37646" b="49413"/>
          <a:stretch>
            <a:fillRect/>
          </a:stretch>
        </p:blipFill>
        <p:spPr bwMode="auto">
          <a:xfrm>
            <a:off x="4635500" y="3200400"/>
            <a:ext cx="4508500" cy="3657600"/>
          </a:xfrm>
          <a:prstGeom prst="rect">
            <a:avLst/>
          </a:prstGeom>
          <a:noFill/>
          <a:ln w="9525">
            <a:noFill/>
            <a:miter lim="800000"/>
            <a:headEnd/>
            <a:tailEnd/>
          </a:ln>
        </p:spPr>
      </p:pic>
      <p:sp>
        <p:nvSpPr>
          <p:cNvPr id="182276" name="TextBox 3"/>
          <p:cNvSpPr txBox="1">
            <a:spLocks noChangeArrowheads="1"/>
          </p:cNvSpPr>
          <p:nvPr/>
        </p:nvSpPr>
        <p:spPr bwMode="auto">
          <a:xfrm>
            <a:off x="685800" y="685800"/>
            <a:ext cx="8001000" cy="1816100"/>
          </a:xfrm>
          <a:prstGeom prst="rect">
            <a:avLst/>
          </a:prstGeom>
          <a:noFill/>
          <a:ln w="9525">
            <a:noFill/>
            <a:miter lim="800000"/>
            <a:headEnd/>
            <a:tailEnd/>
          </a:ln>
        </p:spPr>
        <p:txBody>
          <a:bodyPr>
            <a:spAutoFit/>
          </a:bodyPr>
          <a:lstStyle/>
          <a:p>
            <a:r>
              <a:rPr lang="en-US" sz="2800"/>
              <a:t>The visible lakes and rivers in Minnesota, Iowa, and Wisconsin show us that the light colors on the visual shot in those places is snow, not low clouds or fog.</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95B3D7"/>
        </a:solidFill>
        <a:effectLst/>
      </p:bgPr>
    </p:bg>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066800" y="1128713"/>
            <a:ext cx="7391400" cy="1189037"/>
          </a:xfrm>
          <a:prstGeom prst="rect">
            <a:avLst/>
          </a:prstGeom>
          <a:noFill/>
          <a:ln w="9525">
            <a:noFill/>
            <a:miter lim="800000"/>
            <a:headEnd/>
            <a:tailEnd/>
          </a:ln>
        </p:spPr>
        <p:txBody>
          <a:bodyPr>
            <a:spAutoFit/>
          </a:bodyPr>
          <a:lstStyle/>
          <a:p>
            <a:pPr algn="ctr"/>
            <a:r>
              <a:rPr lang="en-US" sz="7200">
                <a:latin typeface="Calibri" pitchFamily="34" charset="0"/>
              </a:rPr>
              <a:t>Upper Air Reports </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828800" y="914400"/>
            <a:ext cx="5486400" cy="5486400"/>
          </a:xfrm>
          <a:prstGeom prst="rect">
            <a:avLst/>
          </a:prstGeom>
          <a:noFill/>
          <a:ln w="9525">
            <a:noFill/>
            <a:miter lim="800000"/>
            <a:headEnd/>
            <a:tailEnd/>
          </a:ln>
        </p:spPr>
      </p:pic>
      <p:sp>
        <p:nvSpPr>
          <p:cNvPr id="184323" name="Text Box 3"/>
          <p:cNvSpPr txBox="1">
            <a:spLocks noChangeArrowheads="1"/>
          </p:cNvSpPr>
          <p:nvPr/>
        </p:nvSpPr>
        <p:spPr bwMode="auto">
          <a:xfrm>
            <a:off x="838200" y="228600"/>
            <a:ext cx="7104063" cy="336550"/>
          </a:xfrm>
          <a:prstGeom prst="rect">
            <a:avLst/>
          </a:prstGeom>
          <a:noFill/>
          <a:ln w="9525">
            <a:noFill/>
            <a:miter lim="800000"/>
            <a:headEnd/>
            <a:tailEnd/>
          </a:ln>
        </p:spPr>
        <p:txBody>
          <a:bodyPr wrap="none">
            <a:spAutoFit/>
          </a:bodyPr>
          <a:lstStyle/>
          <a:p>
            <a:r>
              <a:rPr lang="en-US">
                <a:latin typeface="Calibri" pitchFamily="34" charset="0"/>
              </a:rPr>
              <a:t>Constant Pressure Charts are plotted using the Mandatory Levels from the soundings</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l="30556" t="41075" r="41811" b="21609"/>
          <a:stretch>
            <a:fillRect/>
          </a:stretch>
        </p:blipFill>
        <p:spPr bwMode="auto">
          <a:xfrm>
            <a:off x="5181600" y="838200"/>
            <a:ext cx="3554413" cy="4800600"/>
          </a:xfrm>
          <a:prstGeom prst="rect">
            <a:avLst/>
          </a:prstGeom>
          <a:noFill/>
          <a:ln w="9525">
            <a:noFill/>
            <a:miter lim="800000"/>
            <a:headEnd/>
            <a:tailEnd/>
          </a:ln>
        </p:spPr>
      </p:pic>
      <p:sp>
        <p:nvSpPr>
          <p:cNvPr id="185347" name="Text Box 4"/>
          <p:cNvSpPr txBox="1">
            <a:spLocks noChangeArrowheads="1"/>
          </p:cNvSpPr>
          <p:nvPr/>
        </p:nvSpPr>
        <p:spPr bwMode="auto">
          <a:xfrm>
            <a:off x="517525" y="671513"/>
            <a:ext cx="4283075" cy="1920875"/>
          </a:xfrm>
          <a:prstGeom prst="rect">
            <a:avLst/>
          </a:prstGeom>
          <a:noFill/>
          <a:ln w="9525">
            <a:noFill/>
            <a:miter lim="800000"/>
            <a:headEnd/>
            <a:tailEnd/>
          </a:ln>
        </p:spPr>
        <p:txBody>
          <a:bodyPr>
            <a:spAutoFit/>
          </a:bodyPr>
          <a:lstStyle/>
          <a:p>
            <a:r>
              <a:rPr lang="en-US" sz="2000" b="1">
                <a:latin typeface="Calibri" pitchFamily="34" charset="0"/>
              </a:rPr>
              <a:t>The plots on the constant pressure charts contain information from the soundings, including height of that pressure, wind speed and direction, and temperature and dew point depression.</a:t>
            </a:r>
            <a:endParaRPr lang="en-US">
              <a:latin typeface="Calibri" pitchFamily="34" charset="0"/>
            </a:endParaRPr>
          </a:p>
        </p:txBody>
      </p:sp>
      <p:sp>
        <p:nvSpPr>
          <p:cNvPr id="185348" name="AutoShape 5"/>
          <p:cNvSpPr>
            <a:spLocks noChangeArrowheads="1"/>
          </p:cNvSpPr>
          <p:nvPr/>
        </p:nvSpPr>
        <p:spPr bwMode="auto">
          <a:xfrm>
            <a:off x="5486400" y="2743200"/>
            <a:ext cx="990600" cy="609600"/>
          </a:xfrm>
          <a:prstGeom prst="roundRect">
            <a:avLst>
              <a:gd name="adj" fmla="val 16667"/>
            </a:avLst>
          </a:prstGeom>
          <a:noFill/>
          <a:ln w="38100">
            <a:solidFill>
              <a:srgbClr val="FF0000"/>
            </a:solidFill>
            <a:round/>
            <a:headEnd/>
            <a:tailEnd/>
          </a:ln>
        </p:spPr>
        <p:txBody>
          <a:bodyPr wrap="none" anchor="ctr"/>
          <a:lstStyle/>
          <a:p>
            <a:endParaRPr lang="en-US">
              <a:latin typeface="Calibri" pitchFamily="34" charset="0"/>
            </a:endParaRPr>
          </a:p>
        </p:txBody>
      </p:sp>
      <p:sp>
        <p:nvSpPr>
          <p:cNvPr id="185349" name="Text Box 6"/>
          <p:cNvSpPr txBox="1">
            <a:spLocks noChangeArrowheads="1"/>
          </p:cNvSpPr>
          <p:nvPr/>
        </p:nvSpPr>
        <p:spPr bwMode="auto">
          <a:xfrm>
            <a:off x="533400" y="3048000"/>
            <a:ext cx="4038600" cy="2225675"/>
          </a:xfrm>
          <a:prstGeom prst="rect">
            <a:avLst/>
          </a:prstGeom>
          <a:noFill/>
          <a:ln w="9525">
            <a:noFill/>
            <a:miter lim="800000"/>
            <a:headEnd/>
            <a:tailEnd/>
          </a:ln>
        </p:spPr>
        <p:txBody>
          <a:bodyPr>
            <a:spAutoFit/>
          </a:bodyPr>
          <a:lstStyle/>
          <a:p>
            <a:r>
              <a:rPr lang="en-US" sz="2000" b="1">
                <a:solidFill>
                  <a:srgbClr val="C20000"/>
                </a:solidFill>
                <a:latin typeface="Calibri" pitchFamily="34" charset="0"/>
              </a:rPr>
              <a:t>On this 300mb chart, the height of the 300mb level over KABQ is 9220 meters, the temperature is -46°C, the dew point depression is 22°C, making the dew point - 68°C, and winds are from approximately 240° true at 60 knots.</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066800" y="533400"/>
            <a:ext cx="7162800" cy="1187450"/>
          </a:xfrm>
          <a:prstGeom prst="rect">
            <a:avLst/>
          </a:prstGeom>
          <a:noFill/>
          <a:ln w="9525">
            <a:noFill/>
            <a:miter lim="800000"/>
            <a:headEnd/>
            <a:tailEnd/>
          </a:ln>
        </p:spPr>
        <p:txBody>
          <a:bodyPr>
            <a:spAutoFit/>
          </a:bodyPr>
          <a:lstStyle/>
          <a:p>
            <a:r>
              <a:rPr lang="en-US" sz="2400">
                <a:latin typeface="Calibri" pitchFamily="34" charset="0"/>
              </a:rPr>
              <a:t>Skew-T values are based on pressure.  For calculations not requiring precision, the table below can be used for altitude approximation:</a:t>
            </a:r>
          </a:p>
        </p:txBody>
      </p:sp>
      <p:graphicFrame>
        <p:nvGraphicFramePr>
          <p:cNvPr id="2050" name="Object 4"/>
          <p:cNvGraphicFramePr>
            <a:graphicFrameLocks noChangeAspect="1"/>
          </p:cNvGraphicFramePr>
          <p:nvPr/>
        </p:nvGraphicFramePr>
        <p:xfrm>
          <a:off x="2895600" y="1938338"/>
          <a:ext cx="3352800" cy="2981325"/>
        </p:xfrm>
        <a:graphic>
          <a:graphicData uri="http://schemas.openxmlformats.org/presentationml/2006/ole">
            <p:oleObj spid="_x0000_s2050" name="Worksheet" r:id="rId3" imgW="3353070" imgH="2981505" progId="Excel.Sheet.8">
              <p:embed/>
            </p:oleObj>
          </a:graphicData>
        </a:graphic>
      </p:graphicFrame>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cstate="print"/>
          <a:srcRect/>
          <a:stretch>
            <a:fillRect/>
          </a:stretch>
        </p:blipFill>
        <p:spPr bwMode="auto">
          <a:xfrm>
            <a:off x="1905000" y="914400"/>
            <a:ext cx="5791200" cy="5791200"/>
          </a:xfrm>
          <a:prstGeom prst="rect">
            <a:avLst/>
          </a:prstGeom>
          <a:noFill/>
          <a:ln w="9525">
            <a:noFill/>
            <a:miter lim="800000"/>
            <a:headEnd/>
            <a:tailEnd/>
          </a:ln>
        </p:spPr>
      </p:pic>
      <p:sp>
        <p:nvSpPr>
          <p:cNvPr id="186371" name="Text Box 3"/>
          <p:cNvSpPr txBox="1">
            <a:spLocks noChangeArrowheads="1"/>
          </p:cNvSpPr>
          <p:nvPr/>
        </p:nvSpPr>
        <p:spPr bwMode="auto">
          <a:xfrm>
            <a:off x="7239000" y="914400"/>
            <a:ext cx="1752600" cy="1477963"/>
          </a:xfrm>
          <a:prstGeom prst="rect">
            <a:avLst/>
          </a:prstGeom>
          <a:noFill/>
          <a:ln w="9525">
            <a:solidFill>
              <a:srgbClr val="F40000"/>
            </a:solidFill>
            <a:miter lim="800000"/>
            <a:headEnd/>
            <a:tailEnd/>
          </a:ln>
        </p:spPr>
        <p:txBody>
          <a:bodyPr>
            <a:spAutoFit/>
          </a:bodyPr>
          <a:lstStyle/>
          <a:p>
            <a:pPr algn="ctr"/>
            <a:r>
              <a:rPr lang="en-US">
                <a:latin typeface="Calibri" pitchFamily="34" charset="0"/>
              </a:rPr>
              <a:t>The </a:t>
            </a:r>
            <a:r>
              <a:rPr lang="en-US">
                <a:solidFill>
                  <a:srgbClr val="F40000"/>
                </a:solidFill>
                <a:latin typeface="Calibri" pitchFamily="34" charset="0"/>
              </a:rPr>
              <a:t>RED</a:t>
            </a:r>
            <a:r>
              <a:rPr lang="en-US">
                <a:latin typeface="Calibri" pitchFamily="34" charset="0"/>
              </a:rPr>
              <a:t> plotted line represents the temperature at a given pressure level</a:t>
            </a:r>
          </a:p>
        </p:txBody>
      </p:sp>
      <p:sp>
        <p:nvSpPr>
          <p:cNvPr id="186372" name="Line 4"/>
          <p:cNvSpPr>
            <a:spLocks noChangeShapeType="1"/>
          </p:cNvSpPr>
          <p:nvPr/>
        </p:nvSpPr>
        <p:spPr bwMode="auto">
          <a:xfrm flipH="1">
            <a:off x="4876800" y="2362200"/>
            <a:ext cx="3048000" cy="2286000"/>
          </a:xfrm>
          <a:prstGeom prst="line">
            <a:avLst/>
          </a:prstGeom>
          <a:noFill/>
          <a:ln w="28575">
            <a:solidFill>
              <a:srgbClr val="F40000"/>
            </a:solidFill>
            <a:round/>
            <a:headEnd/>
            <a:tailEnd type="triangle" w="med" len="med"/>
          </a:ln>
        </p:spPr>
        <p:txBody>
          <a:bodyPr wrap="none" anchor="ctr"/>
          <a:lstStyle/>
          <a:p>
            <a:endParaRPr lang="en-US"/>
          </a:p>
        </p:txBody>
      </p:sp>
      <p:sp>
        <p:nvSpPr>
          <p:cNvPr id="186373" name="Line 5"/>
          <p:cNvSpPr>
            <a:spLocks noChangeShapeType="1"/>
          </p:cNvSpPr>
          <p:nvPr/>
        </p:nvSpPr>
        <p:spPr bwMode="auto">
          <a:xfrm flipH="1">
            <a:off x="4191000" y="2362200"/>
            <a:ext cx="3276600" cy="1066800"/>
          </a:xfrm>
          <a:prstGeom prst="line">
            <a:avLst/>
          </a:prstGeom>
          <a:noFill/>
          <a:ln w="28575">
            <a:solidFill>
              <a:srgbClr val="F40000"/>
            </a:solidFill>
            <a:round/>
            <a:headEnd/>
            <a:tailEnd type="triangle" w="med" len="med"/>
          </a:ln>
        </p:spPr>
        <p:txBody>
          <a:bodyPr wrap="none" anchor="ctr"/>
          <a:lstStyle/>
          <a:p>
            <a:endParaRPr lang="en-US"/>
          </a:p>
        </p:txBody>
      </p:sp>
      <p:sp>
        <p:nvSpPr>
          <p:cNvPr id="186374" name="Line 6"/>
          <p:cNvSpPr>
            <a:spLocks noChangeShapeType="1"/>
          </p:cNvSpPr>
          <p:nvPr/>
        </p:nvSpPr>
        <p:spPr bwMode="auto">
          <a:xfrm flipH="1">
            <a:off x="5486400" y="2362200"/>
            <a:ext cx="2971800" cy="3276600"/>
          </a:xfrm>
          <a:prstGeom prst="line">
            <a:avLst/>
          </a:prstGeom>
          <a:noFill/>
          <a:ln w="28575">
            <a:solidFill>
              <a:srgbClr val="F40000"/>
            </a:solidFill>
            <a:round/>
            <a:headEnd/>
            <a:tailEnd type="triangle" w="med" len="med"/>
          </a:ln>
        </p:spPr>
        <p:txBody>
          <a:bodyPr wrap="none" anchor="ctr"/>
          <a:lstStyle/>
          <a:p>
            <a:endParaRPr lang="en-US"/>
          </a:p>
        </p:txBody>
      </p:sp>
      <p:sp>
        <p:nvSpPr>
          <p:cNvPr id="186375" name="Text Box 7"/>
          <p:cNvSpPr txBox="1">
            <a:spLocks noChangeArrowheads="1"/>
          </p:cNvSpPr>
          <p:nvPr/>
        </p:nvSpPr>
        <p:spPr bwMode="auto">
          <a:xfrm>
            <a:off x="304800" y="1295400"/>
            <a:ext cx="1676400" cy="1754188"/>
          </a:xfrm>
          <a:prstGeom prst="rect">
            <a:avLst/>
          </a:prstGeom>
          <a:noFill/>
          <a:ln w="9525">
            <a:solidFill>
              <a:srgbClr val="00E400"/>
            </a:solidFill>
            <a:miter lim="800000"/>
            <a:headEnd/>
            <a:tailEnd/>
          </a:ln>
        </p:spPr>
        <p:txBody>
          <a:bodyPr>
            <a:spAutoFit/>
          </a:bodyPr>
          <a:lstStyle/>
          <a:p>
            <a:pPr algn="ctr"/>
            <a:r>
              <a:rPr lang="en-US">
                <a:latin typeface="Calibri" pitchFamily="34" charset="0"/>
              </a:rPr>
              <a:t>The </a:t>
            </a:r>
            <a:r>
              <a:rPr lang="en-US">
                <a:solidFill>
                  <a:srgbClr val="00E400"/>
                </a:solidFill>
                <a:latin typeface="Calibri" pitchFamily="34" charset="0"/>
              </a:rPr>
              <a:t>Green </a:t>
            </a:r>
            <a:r>
              <a:rPr lang="en-US">
                <a:latin typeface="Calibri" pitchFamily="34" charset="0"/>
              </a:rPr>
              <a:t>plotted line represents the dew point at a given pressure level.</a:t>
            </a:r>
          </a:p>
        </p:txBody>
      </p:sp>
      <p:sp>
        <p:nvSpPr>
          <p:cNvPr id="186376" name="Line 8"/>
          <p:cNvSpPr>
            <a:spLocks noChangeShapeType="1"/>
          </p:cNvSpPr>
          <p:nvPr/>
        </p:nvSpPr>
        <p:spPr bwMode="auto">
          <a:xfrm>
            <a:off x="1524000" y="3048000"/>
            <a:ext cx="1905000" cy="304800"/>
          </a:xfrm>
          <a:prstGeom prst="line">
            <a:avLst/>
          </a:prstGeom>
          <a:noFill/>
          <a:ln w="28575">
            <a:solidFill>
              <a:srgbClr val="00E400"/>
            </a:solidFill>
            <a:round/>
            <a:headEnd/>
            <a:tailEnd type="triangle" w="med" len="med"/>
          </a:ln>
        </p:spPr>
        <p:txBody>
          <a:bodyPr wrap="none" anchor="ctr"/>
          <a:lstStyle/>
          <a:p>
            <a:endParaRPr lang="en-US"/>
          </a:p>
        </p:txBody>
      </p:sp>
      <p:sp>
        <p:nvSpPr>
          <p:cNvPr id="186377" name="Line 9"/>
          <p:cNvSpPr>
            <a:spLocks noChangeShapeType="1"/>
          </p:cNvSpPr>
          <p:nvPr/>
        </p:nvSpPr>
        <p:spPr bwMode="auto">
          <a:xfrm>
            <a:off x="1219200" y="3048000"/>
            <a:ext cx="2667000" cy="1295400"/>
          </a:xfrm>
          <a:prstGeom prst="line">
            <a:avLst/>
          </a:prstGeom>
          <a:noFill/>
          <a:ln w="28575">
            <a:solidFill>
              <a:srgbClr val="00E400"/>
            </a:solidFill>
            <a:round/>
            <a:headEnd/>
            <a:tailEnd type="triangle" w="med" len="med"/>
          </a:ln>
        </p:spPr>
        <p:txBody>
          <a:bodyPr wrap="none" anchor="ctr"/>
          <a:lstStyle/>
          <a:p>
            <a:endParaRPr lang="en-US"/>
          </a:p>
        </p:txBody>
      </p:sp>
      <p:sp>
        <p:nvSpPr>
          <p:cNvPr id="186378" name="Line 10"/>
          <p:cNvSpPr>
            <a:spLocks noChangeShapeType="1"/>
          </p:cNvSpPr>
          <p:nvPr/>
        </p:nvSpPr>
        <p:spPr bwMode="auto">
          <a:xfrm>
            <a:off x="990600" y="3048000"/>
            <a:ext cx="2590800" cy="2514600"/>
          </a:xfrm>
          <a:prstGeom prst="line">
            <a:avLst/>
          </a:prstGeom>
          <a:noFill/>
          <a:ln w="28575">
            <a:solidFill>
              <a:srgbClr val="00E400"/>
            </a:solidFill>
            <a:round/>
            <a:headEnd/>
            <a:tailEnd type="triangle" w="med" len="med"/>
          </a:ln>
        </p:spPr>
        <p:txBody>
          <a:bodyPr wrap="none" anchor="ctr"/>
          <a:lstStyle/>
          <a:p>
            <a:endParaRPr lang="en-US"/>
          </a:p>
        </p:txBody>
      </p:sp>
      <p:sp>
        <p:nvSpPr>
          <p:cNvPr id="186379" name="Line 11"/>
          <p:cNvSpPr>
            <a:spLocks noChangeShapeType="1"/>
          </p:cNvSpPr>
          <p:nvPr/>
        </p:nvSpPr>
        <p:spPr bwMode="auto">
          <a:xfrm>
            <a:off x="609600" y="3048000"/>
            <a:ext cx="2362200" cy="2819400"/>
          </a:xfrm>
          <a:prstGeom prst="line">
            <a:avLst/>
          </a:prstGeom>
          <a:noFill/>
          <a:ln w="28575">
            <a:solidFill>
              <a:srgbClr val="00E4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srcRect/>
          <a:stretch>
            <a:fillRect/>
          </a:stretch>
        </p:blipFill>
        <p:spPr bwMode="auto">
          <a:xfrm>
            <a:off x="1905000" y="914400"/>
            <a:ext cx="5791200" cy="5791200"/>
          </a:xfrm>
          <a:prstGeom prst="rect">
            <a:avLst/>
          </a:prstGeom>
          <a:noFill/>
          <a:ln w="9525">
            <a:noFill/>
            <a:miter lim="800000"/>
            <a:headEnd/>
            <a:tailEnd/>
          </a:ln>
        </p:spPr>
      </p:pic>
      <p:sp>
        <p:nvSpPr>
          <p:cNvPr id="187395" name="Text Box 4"/>
          <p:cNvSpPr txBox="1">
            <a:spLocks noChangeArrowheads="1"/>
          </p:cNvSpPr>
          <p:nvPr/>
        </p:nvSpPr>
        <p:spPr bwMode="auto">
          <a:xfrm>
            <a:off x="7239000" y="2667000"/>
            <a:ext cx="1752600" cy="1477963"/>
          </a:xfrm>
          <a:prstGeom prst="rect">
            <a:avLst/>
          </a:prstGeom>
          <a:noFill/>
          <a:ln w="9525">
            <a:noFill/>
            <a:miter lim="800000"/>
            <a:headEnd/>
            <a:tailEnd/>
          </a:ln>
        </p:spPr>
        <p:txBody>
          <a:bodyPr>
            <a:spAutoFit/>
          </a:bodyPr>
          <a:lstStyle/>
          <a:p>
            <a:pPr algn="ctr"/>
            <a:r>
              <a:rPr lang="en-US">
                <a:latin typeface="Calibri" pitchFamily="34" charset="0"/>
              </a:rPr>
              <a:t>The freezing level is where the temperature plot crosses the 0° Celsius line.</a:t>
            </a:r>
          </a:p>
        </p:txBody>
      </p:sp>
      <p:sp>
        <p:nvSpPr>
          <p:cNvPr id="187396" name="Line 5"/>
          <p:cNvSpPr>
            <a:spLocks noChangeShapeType="1"/>
          </p:cNvSpPr>
          <p:nvPr/>
        </p:nvSpPr>
        <p:spPr bwMode="auto">
          <a:xfrm flipH="1">
            <a:off x="5410200" y="4038600"/>
            <a:ext cx="2514600" cy="1143000"/>
          </a:xfrm>
          <a:prstGeom prst="line">
            <a:avLst/>
          </a:prstGeom>
          <a:noFill/>
          <a:ln w="38100">
            <a:solidFill>
              <a:schemeClr val="tx1"/>
            </a:solidFill>
            <a:round/>
            <a:headEnd/>
            <a:tailEnd type="triangle" w="med" len="med"/>
          </a:ln>
        </p:spPr>
        <p:txBody>
          <a:bodyPr wrap="none" anchor="ctr"/>
          <a:lstStyle/>
          <a:p>
            <a:endParaRPr lang="en-US"/>
          </a:p>
        </p:txBody>
      </p:sp>
      <p:sp>
        <p:nvSpPr>
          <p:cNvPr id="187397" name="Text Box 6"/>
          <p:cNvSpPr txBox="1">
            <a:spLocks noChangeArrowheads="1"/>
          </p:cNvSpPr>
          <p:nvPr/>
        </p:nvSpPr>
        <p:spPr bwMode="auto">
          <a:xfrm>
            <a:off x="152400" y="3733800"/>
            <a:ext cx="1905000" cy="1314450"/>
          </a:xfrm>
          <a:prstGeom prst="rect">
            <a:avLst/>
          </a:prstGeom>
          <a:noFill/>
          <a:ln w="9525">
            <a:noFill/>
            <a:miter lim="800000"/>
            <a:headEnd/>
            <a:tailEnd/>
          </a:ln>
        </p:spPr>
        <p:txBody>
          <a:bodyPr>
            <a:spAutoFit/>
          </a:bodyPr>
          <a:lstStyle/>
          <a:p>
            <a:pPr algn="ctr"/>
            <a:r>
              <a:rPr lang="en-US">
                <a:latin typeface="Calibri" pitchFamily="34" charset="0"/>
              </a:rPr>
              <a:t>Clouds may be found where the dew point and temperature plots are close.</a:t>
            </a:r>
          </a:p>
        </p:txBody>
      </p:sp>
      <p:sp>
        <p:nvSpPr>
          <p:cNvPr id="187398" name="Line 7"/>
          <p:cNvSpPr>
            <a:spLocks noChangeShapeType="1"/>
          </p:cNvSpPr>
          <p:nvPr/>
        </p:nvSpPr>
        <p:spPr bwMode="auto">
          <a:xfrm>
            <a:off x="1676400" y="4953000"/>
            <a:ext cx="3276600" cy="533400"/>
          </a:xfrm>
          <a:prstGeom prst="line">
            <a:avLst/>
          </a:prstGeom>
          <a:noFill/>
          <a:ln w="28575">
            <a:solidFill>
              <a:schemeClr val="tx1"/>
            </a:solidFill>
            <a:round/>
            <a:headEnd/>
            <a:tailEnd type="triangle" w="med" len="med"/>
          </a:ln>
        </p:spPr>
        <p:txBody>
          <a:bodyPr wrap="none" anchor="ctr"/>
          <a:lstStyle/>
          <a:p>
            <a:endParaRPr lang="en-US"/>
          </a:p>
        </p:txBody>
      </p:sp>
      <p:sp>
        <p:nvSpPr>
          <p:cNvPr id="187399" name="Text Box 8"/>
          <p:cNvSpPr txBox="1">
            <a:spLocks noChangeArrowheads="1"/>
          </p:cNvSpPr>
          <p:nvPr/>
        </p:nvSpPr>
        <p:spPr bwMode="auto">
          <a:xfrm>
            <a:off x="304800" y="976313"/>
            <a:ext cx="1676400" cy="1739900"/>
          </a:xfrm>
          <a:prstGeom prst="rect">
            <a:avLst/>
          </a:prstGeom>
          <a:noFill/>
          <a:ln w="9525">
            <a:noFill/>
            <a:miter lim="800000"/>
            <a:headEnd/>
            <a:tailEnd/>
          </a:ln>
        </p:spPr>
        <p:txBody>
          <a:bodyPr>
            <a:spAutoFit/>
          </a:bodyPr>
          <a:lstStyle/>
          <a:p>
            <a:pPr algn="ctr"/>
            <a:r>
              <a:rPr lang="en-US">
                <a:latin typeface="Calibri" pitchFamily="34" charset="0"/>
              </a:rPr>
              <a:t>The temperature stops decreasing with height at the tropopause</a:t>
            </a:r>
          </a:p>
        </p:txBody>
      </p:sp>
      <p:sp>
        <p:nvSpPr>
          <p:cNvPr id="187400" name="Line 9"/>
          <p:cNvSpPr>
            <a:spLocks noChangeShapeType="1"/>
          </p:cNvSpPr>
          <p:nvPr/>
        </p:nvSpPr>
        <p:spPr bwMode="auto">
          <a:xfrm>
            <a:off x="1752600" y="1828800"/>
            <a:ext cx="1828800" cy="685800"/>
          </a:xfrm>
          <a:prstGeom prst="line">
            <a:avLst/>
          </a:prstGeom>
          <a:noFill/>
          <a:ln w="2857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Three Cell Theory</a:t>
            </a:r>
          </a:p>
        </p:txBody>
      </p:sp>
      <p:sp>
        <p:nvSpPr>
          <p:cNvPr id="3" name="Content Placeholder 2"/>
          <p:cNvSpPr>
            <a:spLocks noGrp="1"/>
          </p:cNvSpPr>
          <p:nvPr>
            <p:ph idx="1"/>
          </p:nvPr>
        </p:nvSpPr>
        <p:spPr/>
        <p:txBody>
          <a:bodyPr>
            <a:normAutofit lnSpcReduction="10000"/>
          </a:bodyPr>
          <a:lstStyle/>
          <a:p>
            <a:pPr>
              <a:defRPr/>
            </a:pPr>
            <a:r>
              <a:rPr lang="en-US" dirty="0" smtClean="0"/>
              <a:t>Rising air at the Inter-Tropical Convergence Zone results in low surface pressure near the equator.</a:t>
            </a:r>
          </a:p>
          <a:p>
            <a:pPr>
              <a:defRPr/>
            </a:pPr>
            <a:r>
              <a:rPr lang="en-US" dirty="0" smtClean="0"/>
              <a:t>Descending air near 30° latitude results in a surface subtropical high.</a:t>
            </a:r>
          </a:p>
          <a:p>
            <a:pPr>
              <a:defRPr/>
            </a:pPr>
            <a:r>
              <a:rPr lang="en-US" dirty="0" smtClean="0"/>
              <a:t>Rising air near 60° latitude results in low pressure at the surface.</a:t>
            </a:r>
          </a:p>
          <a:p>
            <a:pPr>
              <a:defRPr/>
            </a:pPr>
            <a:r>
              <a:rPr lang="en-US" dirty="0" smtClean="0"/>
              <a:t>Descending air at the poles results in high pressure.</a:t>
            </a:r>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2514600" y="838200"/>
            <a:ext cx="5715000" cy="5715000"/>
          </a:xfrm>
          <a:prstGeom prst="rect">
            <a:avLst/>
          </a:prstGeom>
          <a:noFill/>
          <a:ln w="9525">
            <a:noFill/>
            <a:miter lim="800000"/>
            <a:headEnd/>
            <a:tailEnd/>
          </a:ln>
        </p:spPr>
      </p:pic>
      <p:sp>
        <p:nvSpPr>
          <p:cNvPr id="188419" name="Text Box 3"/>
          <p:cNvSpPr txBox="1">
            <a:spLocks noChangeArrowheads="1"/>
          </p:cNvSpPr>
          <p:nvPr/>
        </p:nvSpPr>
        <p:spPr bwMode="auto">
          <a:xfrm>
            <a:off x="228600" y="1357313"/>
            <a:ext cx="2424113" cy="1314450"/>
          </a:xfrm>
          <a:prstGeom prst="rect">
            <a:avLst/>
          </a:prstGeom>
          <a:noFill/>
          <a:ln w="9525">
            <a:noFill/>
            <a:miter lim="800000"/>
            <a:headEnd/>
            <a:tailEnd/>
          </a:ln>
        </p:spPr>
        <p:txBody>
          <a:bodyPr>
            <a:spAutoFit/>
          </a:bodyPr>
          <a:lstStyle/>
          <a:p>
            <a:pPr algn="ctr"/>
            <a:r>
              <a:rPr lang="en-US">
                <a:latin typeface="Calibri" pitchFamily="34" charset="0"/>
              </a:rPr>
              <a:t>If the temperature and dew point are close and the temperature is less than 0° Celsius, icing becomes a concern</a:t>
            </a:r>
          </a:p>
        </p:txBody>
      </p:sp>
      <p:sp>
        <p:nvSpPr>
          <p:cNvPr id="188420" name="Line 4"/>
          <p:cNvSpPr>
            <a:spLocks noChangeShapeType="1"/>
          </p:cNvSpPr>
          <p:nvPr/>
        </p:nvSpPr>
        <p:spPr bwMode="auto">
          <a:xfrm>
            <a:off x="2209800" y="2438400"/>
            <a:ext cx="3048000" cy="2209800"/>
          </a:xfrm>
          <a:prstGeom prst="line">
            <a:avLst/>
          </a:prstGeom>
          <a:noFill/>
          <a:ln w="38100">
            <a:solidFill>
              <a:schemeClr val="tx1"/>
            </a:solidFill>
            <a:round/>
            <a:headEnd/>
            <a:tailEnd type="triangle" w="med" len="med"/>
          </a:ln>
        </p:spPr>
        <p:txBody>
          <a:bodyPr wrap="none" anchor="ctr"/>
          <a:lstStyle/>
          <a:p>
            <a:endParaRPr lang="en-US"/>
          </a:p>
        </p:txBody>
      </p:sp>
      <p:sp>
        <p:nvSpPr>
          <p:cNvPr id="188421" name="Text Box 5"/>
          <p:cNvSpPr txBox="1">
            <a:spLocks noChangeArrowheads="1"/>
          </p:cNvSpPr>
          <p:nvPr/>
        </p:nvSpPr>
        <p:spPr bwMode="auto">
          <a:xfrm>
            <a:off x="533400" y="4953000"/>
            <a:ext cx="1411288" cy="336550"/>
          </a:xfrm>
          <a:prstGeom prst="rect">
            <a:avLst/>
          </a:prstGeom>
          <a:noFill/>
          <a:ln w="9525">
            <a:noFill/>
            <a:miter lim="800000"/>
            <a:headEnd/>
            <a:tailEnd/>
          </a:ln>
        </p:spPr>
        <p:txBody>
          <a:bodyPr wrap="none">
            <a:spAutoFit/>
          </a:bodyPr>
          <a:lstStyle/>
          <a:p>
            <a:pPr algn="ctr"/>
            <a:r>
              <a:rPr lang="en-US">
                <a:latin typeface="Calibri" pitchFamily="34" charset="0"/>
              </a:rPr>
              <a:t>Freezing Level</a:t>
            </a:r>
          </a:p>
        </p:txBody>
      </p:sp>
      <p:sp>
        <p:nvSpPr>
          <p:cNvPr id="188422" name="Line 6"/>
          <p:cNvSpPr>
            <a:spLocks noChangeShapeType="1"/>
          </p:cNvSpPr>
          <p:nvPr/>
        </p:nvSpPr>
        <p:spPr bwMode="auto">
          <a:xfrm>
            <a:off x="1981200" y="5105400"/>
            <a:ext cx="3581400" cy="152400"/>
          </a:xfrm>
          <a:prstGeom prst="line">
            <a:avLst/>
          </a:prstGeom>
          <a:noFill/>
          <a:ln w="2857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95B3D7"/>
        </a:solidFill>
        <a:effectLst/>
      </p:bgPr>
    </p:bg>
    <p:spTree>
      <p:nvGrpSpPr>
        <p:cNvPr id="1" name=""/>
        <p:cNvGrpSpPr/>
        <p:nvPr/>
      </p:nvGrpSpPr>
      <p:grpSpPr>
        <a:xfrm>
          <a:off x="0" y="0"/>
          <a:ext cx="0" cy="0"/>
          <a:chOff x="0" y="0"/>
          <a:chExt cx="0" cy="0"/>
        </a:xfrm>
      </p:grpSpPr>
      <p:sp>
        <p:nvSpPr>
          <p:cNvPr id="189442" name="Title 1"/>
          <p:cNvSpPr>
            <a:spLocks noGrp="1"/>
          </p:cNvSpPr>
          <p:nvPr>
            <p:ph type="ctrTitle" idx="4294967295"/>
          </p:nvPr>
        </p:nvSpPr>
        <p:spPr>
          <a:xfrm>
            <a:off x="685800" y="2130425"/>
            <a:ext cx="7772400" cy="1470025"/>
          </a:xfrm>
        </p:spPr>
        <p:txBody>
          <a:bodyPr/>
          <a:lstStyle/>
          <a:p>
            <a:pPr eaLnBrk="1" hangingPunct="1"/>
            <a:r>
              <a:rPr lang="en-US" smtClean="0"/>
              <a:t>Icing and Turbulence</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Box 1"/>
          <p:cNvSpPr txBox="1">
            <a:spLocks noChangeArrowheads="1"/>
          </p:cNvSpPr>
          <p:nvPr/>
        </p:nvSpPr>
        <p:spPr bwMode="auto">
          <a:xfrm>
            <a:off x="533400" y="609600"/>
            <a:ext cx="5486400" cy="5632450"/>
          </a:xfrm>
          <a:prstGeom prst="rect">
            <a:avLst/>
          </a:prstGeom>
          <a:noFill/>
          <a:ln w="9525">
            <a:noFill/>
            <a:miter lim="800000"/>
            <a:headEnd/>
            <a:tailEnd/>
          </a:ln>
        </p:spPr>
        <p:txBody>
          <a:bodyPr>
            <a:spAutoFit/>
          </a:bodyPr>
          <a:lstStyle/>
          <a:p>
            <a:r>
              <a:rPr lang="en-US" sz="3600">
                <a:latin typeface="Calibri" pitchFamily="34" charset="0"/>
              </a:rPr>
              <a:t>Icing occurs when super-cooled water droplets come into contact with a solid, and freeze on that surface.   Super-cooled water can only exist between 0 and -40 degrees Celsius, so icing does not need to be considered outside of that temperature range.</a:t>
            </a:r>
          </a:p>
        </p:txBody>
      </p:sp>
      <p:sp>
        <p:nvSpPr>
          <p:cNvPr id="4" name="Oval 3"/>
          <p:cNvSpPr/>
          <p:nvPr/>
        </p:nvSpPr>
        <p:spPr>
          <a:xfrm>
            <a:off x="7772400" y="51816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848600" y="3733800"/>
            <a:ext cx="152400" cy="1600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7848600" y="2209800"/>
            <a:ext cx="1524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848600" y="23622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flipV="1">
            <a:off x="7848600" y="2438400"/>
            <a:ext cx="0" cy="2819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001000" y="236220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0473" name="TextBox 12"/>
          <p:cNvSpPr txBox="1">
            <a:spLocks noChangeArrowheads="1"/>
          </p:cNvSpPr>
          <p:nvPr/>
        </p:nvSpPr>
        <p:spPr bwMode="auto">
          <a:xfrm>
            <a:off x="8001000" y="3048000"/>
            <a:ext cx="457200" cy="338138"/>
          </a:xfrm>
          <a:prstGeom prst="rect">
            <a:avLst/>
          </a:prstGeom>
          <a:noFill/>
          <a:ln w="9525">
            <a:noFill/>
            <a:miter lim="800000"/>
            <a:headEnd/>
            <a:tailEnd/>
          </a:ln>
        </p:spPr>
        <p:txBody>
          <a:bodyPr>
            <a:spAutoFit/>
          </a:bodyPr>
          <a:lstStyle/>
          <a:p>
            <a:r>
              <a:rPr lang="en-US" sz="1600">
                <a:latin typeface="Calibri" pitchFamily="34" charset="0"/>
              </a:rPr>
              <a:t>20</a:t>
            </a:r>
          </a:p>
        </p:txBody>
      </p:sp>
      <p:cxnSp>
        <p:nvCxnSpPr>
          <p:cNvPr id="14" name="Straight Connector 13"/>
          <p:cNvCxnSpPr/>
          <p:nvPr/>
        </p:nvCxnSpPr>
        <p:spPr>
          <a:xfrm flipV="1">
            <a:off x="7848600" y="236220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0475" name="TextBox 14"/>
          <p:cNvSpPr txBox="1">
            <a:spLocks noChangeArrowheads="1"/>
          </p:cNvSpPr>
          <p:nvPr/>
        </p:nvSpPr>
        <p:spPr bwMode="auto">
          <a:xfrm>
            <a:off x="8001000" y="4648200"/>
            <a:ext cx="457200" cy="338138"/>
          </a:xfrm>
          <a:prstGeom prst="rect">
            <a:avLst/>
          </a:prstGeom>
          <a:noFill/>
          <a:ln w="9525">
            <a:noFill/>
            <a:miter lim="800000"/>
            <a:headEnd/>
            <a:tailEnd/>
          </a:ln>
        </p:spPr>
        <p:txBody>
          <a:bodyPr>
            <a:spAutoFit/>
          </a:bodyPr>
          <a:lstStyle/>
          <a:p>
            <a:r>
              <a:rPr lang="en-US" sz="1600">
                <a:latin typeface="Calibri" pitchFamily="34" charset="0"/>
              </a:rPr>
              <a:t>-40</a:t>
            </a:r>
          </a:p>
        </p:txBody>
      </p:sp>
      <p:sp>
        <p:nvSpPr>
          <p:cNvPr id="190476" name="TextBox 15"/>
          <p:cNvSpPr txBox="1">
            <a:spLocks noChangeArrowheads="1"/>
          </p:cNvSpPr>
          <p:nvPr/>
        </p:nvSpPr>
        <p:spPr bwMode="auto">
          <a:xfrm>
            <a:off x="8001000" y="4038600"/>
            <a:ext cx="457200" cy="338138"/>
          </a:xfrm>
          <a:prstGeom prst="rect">
            <a:avLst/>
          </a:prstGeom>
          <a:noFill/>
          <a:ln w="9525">
            <a:noFill/>
            <a:miter lim="800000"/>
            <a:headEnd/>
            <a:tailEnd/>
          </a:ln>
        </p:spPr>
        <p:txBody>
          <a:bodyPr>
            <a:spAutoFit/>
          </a:bodyPr>
          <a:lstStyle/>
          <a:p>
            <a:r>
              <a:rPr lang="en-US" sz="1600">
                <a:latin typeface="Calibri" pitchFamily="34" charset="0"/>
              </a:rPr>
              <a:t>-20</a:t>
            </a:r>
          </a:p>
        </p:txBody>
      </p:sp>
      <p:sp>
        <p:nvSpPr>
          <p:cNvPr id="190477" name="TextBox 16"/>
          <p:cNvSpPr txBox="1">
            <a:spLocks noChangeArrowheads="1"/>
          </p:cNvSpPr>
          <p:nvPr/>
        </p:nvSpPr>
        <p:spPr bwMode="auto">
          <a:xfrm>
            <a:off x="8077200" y="3505200"/>
            <a:ext cx="457200" cy="338138"/>
          </a:xfrm>
          <a:prstGeom prst="rect">
            <a:avLst/>
          </a:prstGeom>
          <a:noFill/>
          <a:ln w="9525">
            <a:noFill/>
            <a:miter lim="800000"/>
            <a:headEnd/>
            <a:tailEnd/>
          </a:ln>
        </p:spPr>
        <p:txBody>
          <a:bodyPr>
            <a:spAutoFit/>
          </a:bodyPr>
          <a:lstStyle/>
          <a:p>
            <a:r>
              <a:rPr lang="en-US" sz="1600">
                <a:latin typeface="Calibri" pitchFamily="34" charset="0"/>
              </a:rPr>
              <a:t>0</a:t>
            </a:r>
          </a:p>
        </p:txBody>
      </p:sp>
      <p:sp>
        <p:nvSpPr>
          <p:cNvPr id="190478" name="TextBox 17"/>
          <p:cNvSpPr txBox="1">
            <a:spLocks noChangeArrowheads="1"/>
          </p:cNvSpPr>
          <p:nvPr/>
        </p:nvSpPr>
        <p:spPr bwMode="auto">
          <a:xfrm>
            <a:off x="8001000" y="2514600"/>
            <a:ext cx="457200" cy="338138"/>
          </a:xfrm>
          <a:prstGeom prst="rect">
            <a:avLst/>
          </a:prstGeom>
          <a:noFill/>
          <a:ln w="9525">
            <a:noFill/>
            <a:miter lim="800000"/>
            <a:headEnd/>
            <a:tailEnd/>
          </a:ln>
        </p:spPr>
        <p:txBody>
          <a:bodyPr>
            <a:spAutoFit/>
          </a:bodyPr>
          <a:lstStyle/>
          <a:p>
            <a:r>
              <a:rPr lang="en-US" sz="1600">
                <a:latin typeface="Calibri" pitchFamily="34" charset="0"/>
              </a:rPr>
              <a:t>40</a:t>
            </a:r>
          </a:p>
        </p:txBody>
      </p:sp>
      <p:sp>
        <p:nvSpPr>
          <p:cNvPr id="19" name="Left Brace 18"/>
          <p:cNvSpPr/>
          <p:nvPr/>
        </p:nvSpPr>
        <p:spPr>
          <a:xfrm>
            <a:off x="7315200" y="3733800"/>
            <a:ext cx="304800" cy="1066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Left Brace 19"/>
          <p:cNvSpPr/>
          <p:nvPr/>
        </p:nvSpPr>
        <p:spPr>
          <a:xfrm>
            <a:off x="7315200" y="4800600"/>
            <a:ext cx="304800" cy="4572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 name="Left Brace 20"/>
          <p:cNvSpPr/>
          <p:nvPr/>
        </p:nvSpPr>
        <p:spPr>
          <a:xfrm>
            <a:off x="7315200" y="2286000"/>
            <a:ext cx="304800" cy="1447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0482" name="TextBox 23"/>
          <p:cNvSpPr txBox="1">
            <a:spLocks noChangeArrowheads="1"/>
          </p:cNvSpPr>
          <p:nvPr/>
        </p:nvSpPr>
        <p:spPr bwMode="auto">
          <a:xfrm>
            <a:off x="6781800" y="2743200"/>
            <a:ext cx="685800" cy="646113"/>
          </a:xfrm>
          <a:prstGeom prst="rect">
            <a:avLst/>
          </a:prstGeom>
          <a:noFill/>
          <a:ln w="9525">
            <a:noFill/>
            <a:miter lim="800000"/>
            <a:headEnd/>
            <a:tailEnd/>
          </a:ln>
        </p:spPr>
        <p:txBody>
          <a:bodyPr>
            <a:spAutoFit/>
          </a:bodyPr>
          <a:lstStyle/>
          <a:p>
            <a:r>
              <a:rPr lang="en-US">
                <a:latin typeface="Calibri" pitchFamily="34" charset="0"/>
              </a:rPr>
              <a:t>No Icing</a:t>
            </a:r>
          </a:p>
        </p:txBody>
      </p:sp>
      <p:sp>
        <p:nvSpPr>
          <p:cNvPr id="190483" name="TextBox 24"/>
          <p:cNvSpPr txBox="1">
            <a:spLocks noChangeArrowheads="1"/>
          </p:cNvSpPr>
          <p:nvPr/>
        </p:nvSpPr>
        <p:spPr bwMode="auto">
          <a:xfrm>
            <a:off x="6781800" y="4724400"/>
            <a:ext cx="685800" cy="646113"/>
          </a:xfrm>
          <a:prstGeom prst="rect">
            <a:avLst/>
          </a:prstGeom>
          <a:noFill/>
          <a:ln w="9525">
            <a:noFill/>
            <a:miter lim="800000"/>
            <a:headEnd/>
            <a:tailEnd/>
          </a:ln>
        </p:spPr>
        <p:txBody>
          <a:bodyPr>
            <a:spAutoFit/>
          </a:bodyPr>
          <a:lstStyle/>
          <a:p>
            <a:r>
              <a:rPr lang="en-US">
                <a:latin typeface="Calibri" pitchFamily="34" charset="0"/>
              </a:rPr>
              <a:t>No Icing</a:t>
            </a:r>
          </a:p>
        </p:txBody>
      </p:sp>
      <p:sp>
        <p:nvSpPr>
          <p:cNvPr id="190484" name="TextBox 25"/>
          <p:cNvSpPr txBox="1">
            <a:spLocks noChangeArrowheads="1"/>
          </p:cNvSpPr>
          <p:nvPr/>
        </p:nvSpPr>
        <p:spPr bwMode="auto">
          <a:xfrm>
            <a:off x="6477000" y="3962400"/>
            <a:ext cx="990600" cy="646113"/>
          </a:xfrm>
          <a:prstGeom prst="rect">
            <a:avLst/>
          </a:prstGeom>
          <a:noFill/>
          <a:ln w="9525">
            <a:noFill/>
            <a:miter lim="800000"/>
            <a:headEnd/>
            <a:tailEnd/>
          </a:ln>
        </p:spPr>
        <p:txBody>
          <a:bodyPr>
            <a:spAutoFit/>
          </a:bodyPr>
          <a:lstStyle/>
          <a:p>
            <a:r>
              <a:rPr lang="en-US">
                <a:latin typeface="Calibri" pitchFamily="34" charset="0"/>
              </a:rPr>
              <a:t>Possible Icing</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Box 1"/>
          <p:cNvSpPr txBox="1">
            <a:spLocks noChangeArrowheads="1"/>
          </p:cNvSpPr>
          <p:nvPr/>
        </p:nvSpPr>
        <p:spPr bwMode="auto">
          <a:xfrm>
            <a:off x="609600" y="2362200"/>
            <a:ext cx="4572000" cy="2862263"/>
          </a:xfrm>
          <a:prstGeom prst="rect">
            <a:avLst/>
          </a:prstGeom>
          <a:noFill/>
          <a:ln w="9525">
            <a:noFill/>
            <a:miter lim="800000"/>
            <a:headEnd/>
            <a:tailEnd/>
          </a:ln>
        </p:spPr>
        <p:txBody>
          <a:bodyPr>
            <a:spAutoFit/>
          </a:bodyPr>
          <a:lstStyle/>
          <a:p>
            <a:r>
              <a:rPr lang="en-US" sz="3600">
                <a:latin typeface="Calibri" pitchFamily="34" charset="0"/>
              </a:rPr>
              <a:t>Icing is most likely when the temperature is between 0 degrees Celsius and -20 degrees Celsius.</a:t>
            </a:r>
          </a:p>
        </p:txBody>
      </p:sp>
      <p:sp>
        <p:nvSpPr>
          <p:cNvPr id="4" name="Oval 3"/>
          <p:cNvSpPr/>
          <p:nvPr/>
        </p:nvSpPr>
        <p:spPr>
          <a:xfrm>
            <a:off x="7772400" y="51816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848600" y="3733800"/>
            <a:ext cx="152400" cy="1600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7848600" y="2209800"/>
            <a:ext cx="1524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848600" y="23622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flipV="1">
            <a:off x="7848600" y="2438400"/>
            <a:ext cx="0" cy="2819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001000" y="236220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1497" name="TextBox 12"/>
          <p:cNvSpPr txBox="1">
            <a:spLocks noChangeArrowheads="1"/>
          </p:cNvSpPr>
          <p:nvPr/>
        </p:nvSpPr>
        <p:spPr bwMode="auto">
          <a:xfrm>
            <a:off x="8001000" y="3048000"/>
            <a:ext cx="457200" cy="338138"/>
          </a:xfrm>
          <a:prstGeom prst="rect">
            <a:avLst/>
          </a:prstGeom>
          <a:noFill/>
          <a:ln w="9525">
            <a:noFill/>
            <a:miter lim="800000"/>
            <a:headEnd/>
            <a:tailEnd/>
          </a:ln>
        </p:spPr>
        <p:txBody>
          <a:bodyPr>
            <a:spAutoFit/>
          </a:bodyPr>
          <a:lstStyle/>
          <a:p>
            <a:r>
              <a:rPr lang="en-US" sz="1600">
                <a:latin typeface="Calibri" pitchFamily="34" charset="0"/>
              </a:rPr>
              <a:t>20</a:t>
            </a:r>
          </a:p>
        </p:txBody>
      </p:sp>
      <p:cxnSp>
        <p:nvCxnSpPr>
          <p:cNvPr id="14" name="Straight Connector 13"/>
          <p:cNvCxnSpPr/>
          <p:nvPr/>
        </p:nvCxnSpPr>
        <p:spPr>
          <a:xfrm flipV="1">
            <a:off x="7848600" y="236220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1499" name="TextBox 14"/>
          <p:cNvSpPr txBox="1">
            <a:spLocks noChangeArrowheads="1"/>
          </p:cNvSpPr>
          <p:nvPr/>
        </p:nvSpPr>
        <p:spPr bwMode="auto">
          <a:xfrm>
            <a:off x="8001000" y="4648200"/>
            <a:ext cx="457200" cy="338138"/>
          </a:xfrm>
          <a:prstGeom prst="rect">
            <a:avLst/>
          </a:prstGeom>
          <a:noFill/>
          <a:ln w="9525">
            <a:noFill/>
            <a:miter lim="800000"/>
            <a:headEnd/>
            <a:tailEnd/>
          </a:ln>
        </p:spPr>
        <p:txBody>
          <a:bodyPr>
            <a:spAutoFit/>
          </a:bodyPr>
          <a:lstStyle/>
          <a:p>
            <a:r>
              <a:rPr lang="en-US" sz="1600">
                <a:latin typeface="Calibri" pitchFamily="34" charset="0"/>
              </a:rPr>
              <a:t>-40</a:t>
            </a:r>
          </a:p>
        </p:txBody>
      </p:sp>
      <p:sp>
        <p:nvSpPr>
          <p:cNvPr id="191500" name="TextBox 15"/>
          <p:cNvSpPr txBox="1">
            <a:spLocks noChangeArrowheads="1"/>
          </p:cNvSpPr>
          <p:nvPr/>
        </p:nvSpPr>
        <p:spPr bwMode="auto">
          <a:xfrm>
            <a:off x="8001000" y="4038600"/>
            <a:ext cx="457200" cy="338138"/>
          </a:xfrm>
          <a:prstGeom prst="rect">
            <a:avLst/>
          </a:prstGeom>
          <a:noFill/>
          <a:ln w="9525">
            <a:noFill/>
            <a:miter lim="800000"/>
            <a:headEnd/>
            <a:tailEnd/>
          </a:ln>
        </p:spPr>
        <p:txBody>
          <a:bodyPr>
            <a:spAutoFit/>
          </a:bodyPr>
          <a:lstStyle/>
          <a:p>
            <a:r>
              <a:rPr lang="en-US" sz="1600">
                <a:latin typeface="Calibri" pitchFamily="34" charset="0"/>
              </a:rPr>
              <a:t>-20</a:t>
            </a:r>
          </a:p>
        </p:txBody>
      </p:sp>
      <p:sp>
        <p:nvSpPr>
          <p:cNvPr id="191501" name="TextBox 16"/>
          <p:cNvSpPr txBox="1">
            <a:spLocks noChangeArrowheads="1"/>
          </p:cNvSpPr>
          <p:nvPr/>
        </p:nvSpPr>
        <p:spPr bwMode="auto">
          <a:xfrm>
            <a:off x="8077200" y="3505200"/>
            <a:ext cx="457200" cy="338138"/>
          </a:xfrm>
          <a:prstGeom prst="rect">
            <a:avLst/>
          </a:prstGeom>
          <a:noFill/>
          <a:ln w="9525">
            <a:noFill/>
            <a:miter lim="800000"/>
            <a:headEnd/>
            <a:tailEnd/>
          </a:ln>
        </p:spPr>
        <p:txBody>
          <a:bodyPr>
            <a:spAutoFit/>
          </a:bodyPr>
          <a:lstStyle/>
          <a:p>
            <a:r>
              <a:rPr lang="en-US" sz="1600">
                <a:latin typeface="Calibri" pitchFamily="34" charset="0"/>
              </a:rPr>
              <a:t>0</a:t>
            </a:r>
          </a:p>
        </p:txBody>
      </p:sp>
      <p:sp>
        <p:nvSpPr>
          <p:cNvPr id="191502" name="TextBox 17"/>
          <p:cNvSpPr txBox="1">
            <a:spLocks noChangeArrowheads="1"/>
          </p:cNvSpPr>
          <p:nvPr/>
        </p:nvSpPr>
        <p:spPr bwMode="auto">
          <a:xfrm>
            <a:off x="8001000" y="2514600"/>
            <a:ext cx="457200" cy="338138"/>
          </a:xfrm>
          <a:prstGeom prst="rect">
            <a:avLst/>
          </a:prstGeom>
          <a:noFill/>
          <a:ln w="9525">
            <a:noFill/>
            <a:miter lim="800000"/>
            <a:headEnd/>
            <a:tailEnd/>
          </a:ln>
        </p:spPr>
        <p:txBody>
          <a:bodyPr>
            <a:spAutoFit/>
          </a:bodyPr>
          <a:lstStyle/>
          <a:p>
            <a:r>
              <a:rPr lang="en-US" sz="1600">
                <a:latin typeface="Calibri" pitchFamily="34" charset="0"/>
              </a:rPr>
              <a:t>40</a:t>
            </a:r>
          </a:p>
        </p:txBody>
      </p:sp>
      <p:sp>
        <p:nvSpPr>
          <p:cNvPr id="19" name="Left Brace 18"/>
          <p:cNvSpPr/>
          <p:nvPr/>
        </p:nvSpPr>
        <p:spPr>
          <a:xfrm>
            <a:off x="7315200" y="4267200"/>
            <a:ext cx="304800" cy="533400"/>
          </a:xfrm>
          <a:prstGeom prst="leftBrace">
            <a:avLst>
              <a:gd name="adj1" fmla="val 23958"/>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Left Brace 19"/>
          <p:cNvSpPr/>
          <p:nvPr/>
        </p:nvSpPr>
        <p:spPr>
          <a:xfrm>
            <a:off x="7315200" y="4800600"/>
            <a:ext cx="304800" cy="4572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 name="Left Brace 20"/>
          <p:cNvSpPr/>
          <p:nvPr/>
        </p:nvSpPr>
        <p:spPr>
          <a:xfrm>
            <a:off x="7315200" y="2286000"/>
            <a:ext cx="304800" cy="1447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1506" name="TextBox 23"/>
          <p:cNvSpPr txBox="1">
            <a:spLocks noChangeArrowheads="1"/>
          </p:cNvSpPr>
          <p:nvPr/>
        </p:nvSpPr>
        <p:spPr bwMode="auto">
          <a:xfrm>
            <a:off x="6324600" y="2819400"/>
            <a:ext cx="1143000" cy="369888"/>
          </a:xfrm>
          <a:prstGeom prst="rect">
            <a:avLst/>
          </a:prstGeom>
          <a:noFill/>
          <a:ln w="9525">
            <a:noFill/>
            <a:miter lim="800000"/>
            <a:headEnd/>
            <a:tailEnd/>
          </a:ln>
        </p:spPr>
        <p:txBody>
          <a:bodyPr>
            <a:spAutoFit/>
          </a:bodyPr>
          <a:lstStyle/>
          <a:p>
            <a:r>
              <a:rPr lang="en-US">
                <a:latin typeface="Calibri" pitchFamily="34" charset="0"/>
              </a:rPr>
              <a:t>No Icing</a:t>
            </a:r>
          </a:p>
        </p:txBody>
      </p:sp>
      <p:sp>
        <p:nvSpPr>
          <p:cNvPr id="191507" name="TextBox 24"/>
          <p:cNvSpPr txBox="1">
            <a:spLocks noChangeArrowheads="1"/>
          </p:cNvSpPr>
          <p:nvPr/>
        </p:nvSpPr>
        <p:spPr bwMode="auto">
          <a:xfrm>
            <a:off x="6400800" y="4800600"/>
            <a:ext cx="1066800" cy="369888"/>
          </a:xfrm>
          <a:prstGeom prst="rect">
            <a:avLst/>
          </a:prstGeom>
          <a:noFill/>
          <a:ln w="9525">
            <a:noFill/>
            <a:miter lim="800000"/>
            <a:headEnd/>
            <a:tailEnd/>
          </a:ln>
        </p:spPr>
        <p:txBody>
          <a:bodyPr>
            <a:spAutoFit/>
          </a:bodyPr>
          <a:lstStyle/>
          <a:p>
            <a:r>
              <a:rPr lang="en-US">
                <a:latin typeface="Calibri" pitchFamily="34" charset="0"/>
              </a:rPr>
              <a:t>No Icing</a:t>
            </a:r>
          </a:p>
        </p:txBody>
      </p:sp>
      <p:sp>
        <p:nvSpPr>
          <p:cNvPr id="191508" name="TextBox 25"/>
          <p:cNvSpPr txBox="1">
            <a:spLocks noChangeArrowheads="1"/>
          </p:cNvSpPr>
          <p:nvPr/>
        </p:nvSpPr>
        <p:spPr bwMode="auto">
          <a:xfrm>
            <a:off x="5791200" y="4343400"/>
            <a:ext cx="1600200" cy="369888"/>
          </a:xfrm>
          <a:prstGeom prst="rect">
            <a:avLst/>
          </a:prstGeom>
          <a:noFill/>
          <a:ln w="9525">
            <a:noFill/>
            <a:miter lim="800000"/>
            <a:headEnd/>
            <a:tailEnd/>
          </a:ln>
        </p:spPr>
        <p:txBody>
          <a:bodyPr>
            <a:spAutoFit/>
          </a:bodyPr>
          <a:lstStyle/>
          <a:p>
            <a:r>
              <a:rPr lang="en-US">
                <a:latin typeface="Calibri" pitchFamily="34" charset="0"/>
              </a:rPr>
              <a:t>Possible Icing</a:t>
            </a:r>
          </a:p>
        </p:txBody>
      </p:sp>
      <p:sp>
        <p:nvSpPr>
          <p:cNvPr id="22" name="Left Brace 21"/>
          <p:cNvSpPr/>
          <p:nvPr/>
        </p:nvSpPr>
        <p:spPr>
          <a:xfrm>
            <a:off x="7315200" y="3733800"/>
            <a:ext cx="304800" cy="533400"/>
          </a:xfrm>
          <a:prstGeom prst="leftBrace">
            <a:avLst>
              <a:gd name="adj1" fmla="val 23958"/>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1510" name="TextBox 22"/>
          <p:cNvSpPr txBox="1">
            <a:spLocks noChangeArrowheads="1"/>
          </p:cNvSpPr>
          <p:nvPr/>
        </p:nvSpPr>
        <p:spPr bwMode="auto">
          <a:xfrm>
            <a:off x="5486400" y="3810000"/>
            <a:ext cx="1905000" cy="369888"/>
          </a:xfrm>
          <a:prstGeom prst="rect">
            <a:avLst/>
          </a:prstGeom>
          <a:noFill/>
          <a:ln w="9525">
            <a:noFill/>
            <a:miter lim="800000"/>
            <a:headEnd/>
            <a:tailEnd/>
          </a:ln>
        </p:spPr>
        <p:txBody>
          <a:bodyPr>
            <a:spAutoFit/>
          </a:bodyPr>
          <a:lstStyle/>
          <a:p>
            <a:r>
              <a:rPr lang="en-US">
                <a:latin typeface="Calibri" pitchFamily="34" charset="0"/>
              </a:rPr>
              <a:t>Icing most likely</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1" descr="skewt_1_1_lg.png"/>
          <p:cNvPicPr>
            <a:picLocks noChangeAspect="1"/>
          </p:cNvPicPr>
          <p:nvPr/>
        </p:nvPicPr>
        <p:blipFill>
          <a:blip r:embed="rId2" cstate="print"/>
          <a:srcRect t="2852"/>
          <a:stretch>
            <a:fillRect/>
          </a:stretch>
        </p:blipFill>
        <p:spPr bwMode="auto">
          <a:xfrm>
            <a:off x="3581400" y="1868488"/>
            <a:ext cx="4648200" cy="4827587"/>
          </a:xfrm>
          <a:prstGeom prst="rect">
            <a:avLst/>
          </a:prstGeom>
          <a:noFill/>
          <a:ln w="9525">
            <a:noFill/>
            <a:miter lim="800000"/>
            <a:headEnd/>
            <a:tailEnd/>
          </a:ln>
        </p:spPr>
      </p:pic>
      <p:sp>
        <p:nvSpPr>
          <p:cNvPr id="4" name="Parallelogram 3"/>
          <p:cNvSpPr/>
          <p:nvPr/>
        </p:nvSpPr>
        <p:spPr>
          <a:xfrm rot="18652229">
            <a:off x="4736306" y="4282282"/>
            <a:ext cx="3629025" cy="804862"/>
          </a:xfrm>
          <a:prstGeom prst="parallelogram">
            <a:avLst>
              <a:gd name="adj" fmla="val 1200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arallelogram 4"/>
          <p:cNvSpPr/>
          <p:nvPr/>
        </p:nvSpPr>
        <p:spPr>
          <a:xfrm rot="18676547" flipV="1">
            <a:off x="4326731" y="4910932"/>
            <a:ext cx="3357563" cy="825500"/>
          </a:xfrm>
          <a:prstGeom prst="parallelogram">
            <a:avLst>
              <a:gd name="adj" fmla="val 862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arallelogram 5"/>
          <p:cNvSpPr/>
          <p:nvPr/>
        </p:nvSpPr>
        <p:spPr>
          <a:xfrm rot="18686534">
            <a:off x="4741069" y="3239294"/>
            <a:ext cx="3530600" cy="703262"/>
          </a:xfrm>
          <a:prstGeom prst="parallelogram">
            <a:avLst>
              <a:gd name="adj" fmla="val 11212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rot="18699630">
            <a:off x="3722688" y="4441825"/>
            <a:ext cx="3430588" cy="6937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Triangle 8"/>
          <p:cNvSpPr/>
          <p:nvPr/>
        </p:nvSpPr>
        <p:spPr>
          <a:xfrm>
            <a:off x="4038600" y="5791200"/>
            <a:ext cx="533400" cy="533400"/>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886200" y="5943600"/>
            <a:ext cx="1524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Triangle 10"/>
          <p:cNvSpPr/>
          <p:nvPr/>
        </p:nvSpPr>
        <p:spPr>
          <a:xfrm flipH="1">
            <a:off x="3886200" y="5791200"/>
            <a:ext cx="152400" cy="152400"/>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522" name="TextBox 11"/>
          <p:cNvSpPr txBox="1">
            <a:spLocks noChangeArrowheads="1"/>
          </p:cNvSpPr>
          <p:nvPr/>
        </p:nvSpPr>
        <p:spPr bwMode="auto">
          <a:xfrm>
            <a:off x="457200" y="762000"/>
            <a:ext cx="2895600" cy="4832350"/>
          </a:xfrm>
          <a:prstGeom prst="rect">
            <a:avLst/>
          </a:prstGeom>
          <a:noFill/>
          <a:ln w="9525">
            <a:noFill/>
            <a:miter lim="800000"/>
            <a:headEnd/>
            <a:tailEnd/>
          </a:ln>
        </p:spPr>
        <p:txBody>
          <a:bodyPr>
            <a:spAutoFit/>
          </a:bodyPr>
          <a:lstStyle/>
          <a:p>
            <a:r>
              <a:rPr lang="en-US" sz="2800" b="1">
                <a:latin typeface="Calibri" pitchFamily="34" charset="0"/>
              </a:rPr>
              <a:t>As you can see, the areas where icing is </a:t>
            </a:r>
            <a:r>
              <a:rPr lang="en-US" sz="2800" b="1">
                <a:solidFill>
                  <a:srgbClr val="FF0000"/>
                </a:solidFill>
                <a:latin typeface="Calibri" pitchFamily="34" charset="0"/>
              </a:rPr>
              <a:t>probable</a:t>
            </a:r>
            <a:r>
              <a:rPr lang="en-US" sz="2800" b="1">
                <a:latin typeface="Calibri" pitchFamily="34" charset="0"/>
              </a:rPr>
              <a:t> and icing is </a:t>
            </a:r>
            <a:r>
              <a:rPr lang="en-US" sz="2800" b="1">
                <a:solidFill>
                  <a:srgbClr val="FFFF00"/>
                </a:solidFill>
                <a:latin typeface="Calibri" pitchFamily="34" charset="0"/>
              </a:rPr>
              <a:t>possible</a:t>
            </a:r>
            <a:r>
              <a:rPr lang="en-US" sz="2800" b="1">
                <a:latin typeface="Calibri" pitchFamily="34" charset="0"/>
              </a:rPr>
              <a:t>, given sufficient moisture, cover a significant area of the Skew-T.</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Box 1"/>
          <p:cNvSpPr txBox="1">
            <a:spLocks noChangeArrowheads="1"/>
          </p:cNvSpPr>
          <p:nvPr/>
        </p:nvSpPr>
        <p:spPr bwMode="auto">
          <a:xfrm>
            <a:off x="685800" y="609600"/>
            <a:ext cx="7848600" cy="5453063"/>
          </a:xfrm>
          <a:prstGeom prst="rect">
            <a:avLst/>
          </a:prstGeom>
          <a:noFill/>
          <a:ln w="9525">
            <a:noFill/>
            <a:miter lim="800000"/>
            <a:headEnd/>
            <a:tailEnd/>
          </a:ln>
        </p:spPr>
        <p:txBody>
          <a:bodyPr>
            <a:spAutoFit/>
          </a:bodyPr>
          <a:lstStyle/>
          <a:p>
            <a:r>
              <a:rPr lang="en-US" sz="3200">
                <a:latin typeface="Calibri" pitchFamily="34" charset="0"/>
              </a:rPr>
              <a:t>For super-cooled water droplets to exist in sufficient quantities to be of concern, the moisture must be visible in most cases.</a:t>
            </a:r>
          </a:p>
          <a:p>
            <a:pPr>
              <a:buFontTx/>
              <a:buChar char="•"/>
            </a:pPr>
            <a:r>
              <a:rPr lang="en-US" sz="3200">
                <a:latin typeface="Calibri" pitchFamily="34" charset="0"/>
              </a:rPr>
              <a:t>Clouds are visible moisture.</a:t>
            </a:r>
          </a:p>
          <a:p>
            <a:pPr>
              <a:buFontTx/>
              <a:buChar char="•"/>
            </a:pPr>
            <a:r>
              <a:rPr lang="en-US" sz="3200">
                <a:latin typeface="Calibri" pitchFamily="34" charset="0"/>
              </a:rPr>
              <a:t>Fog is visible moisture.</a:t>
            </a:r>
          </a:p>
          <a:p>
            <a:pPr>
              <a:buFontTx/>
              <a:buChar char="•"/>
            </a:pPr>
            <a:r>
              <a:rPr lang="en-US" sz="3200">
                <a:latin typeface="Calibri" pitchFamily="34" charset="0"/>
              </a:rPr>
              <a:t>Rain is visible moisture.</a:t>
            </a:r>
          </a:p>
          <a:p>
            <a:pPr>
              <a:buFontTx/>
              <a:buChar char="•"/>
            </a:pPr>
            <a:r>
              <a:rPr lang="en-US" sz="3200">
                <a:latin typeface="Calibri" pitchFamily="34" charset="0"/>
              </a:rPr>
              <a:t>Drizzle is visible moisture.</a:t>
            </a:r>
          </a:p>
          <a:p>
            <a:pPr>
              <a:buFontTx/>
              <a:buChar char="•"/>
            </a:pPr>
            <a:r>
              <a:rPr lang="en-US" sz="3200">
                <a:latin typeface="Calibri" pitchFamily="34" charset="0"/>
              </a:rPr>
              <a:t>Snow is NOT visible moisture.</a:t>
            </a:r>
          </a:p>
          <a:p>
            <a:pPr>
              <a:buFontTx/>
              <a:buChar char="•"/>
            </a:pPr>
            <a:r>
              <a:rPr lang="en-US" sz="3200">
                <a:latin typeface="Calibri" pitchFamily="34" charset="0"/>
              </a:rPr>
              <a:t>Ice Pellets are not visible moisture, but super-cooled water drops must exist above for it to occur.</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Box 1"/>
          <p:cNvSpPr txBox="1">
            <a:spLocks noChangeArrowheads="1"/>
          </p:cNvSpPr>
          <p:nvPr/>
        </p:nvSpPr>
        <p:spPr bwMode="auto">
          <a:xfrm>
            <a:off x="685800" y="1295400"/>
            <a:ext cx="7848600" cy="3540125"/>
          </a:xfrm>
          <a:prstGeom prst="rect">
            <a:avLst/>
          </a:prstGeom>
          <a:noFill/>
          <a:ln w="9525">
            <a:noFill/>
            <a:miter lim="800000"/>
            <a:headEnd/>
            <a:tailEnd/>
          </a:ln>
        </p:spPr>
        <p:txBody>
          <a:bodyPr>
            <a:spAutoFit/>
          </a:bodyPr>
          <a:lstStyle/>
          <a:p>
            <a:r>
              <a:rPr lang="en-US" sz="3200">
                <a:latin typeface="Calibri" pitchFamily="34" charset="0"/>
              </a:rPr>
              <a:t>If the air is </a:t>
            </a:r>
            <a:r>
              <a:rPr lang="en-US" sz="3200" b="1">
                <a:latin typeface="Calibri" pitchFamily="34" charset="0"/>
              </a:rPr>
              <a:t>calm</a:t>
            </a:r>
            <a:r>
              <a:rPr lang="en-US" sz="3200">
                <a:latin typeface="Calibri" pitchFamily="34" charset="0"/>
              </a:rPr>
              <a:t>, it is possible for the air to be super-saturated without the moisture being visible.  If the air is calm, super-saturated, and temperatures are below freezing,</a:t>
            </a:r>
          </a:p>
          <a:p>
            <a:pPr>
              <a:buFontTx/>
              <a:buChar char="•"/>
            </a:pPr>
            <a:r>
              <a:rPr lang="en-US" sz="3200">
                <a:latin typeface="Calibri" pitchFamily="34" charset="0"/>
              </a:rPr>
              <a:t>Frost will form on stationary objects.</a:t>
            </a:r>
          </a:p>
          <a:p>
            <a:pPr>
              <a:buFontTx/>
              <a:buChar char="•"/>
            </a:pPr>
            <a:r>
              <a:rPr lang="en-US" sz="3200">
                <a:latin typeface="Calibri" pitchFamily="34" charset="0"/>
              </a:rPr>
              <a:t>Movement through the air will result in moisture freezing on objects.</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Box 1"/>
          <p:cNvSpPr txBox="1">
            <a:spLocks noChangeArrowheads="1"/>
          </p:cNvSpPr>
          <p:nvPr/>
        </p:nvSpPr>
        <p:spPr bwMode="auto">
          <a:xfrm>
            <a:off x="762000" y="762000"/>
            <a:ext cx="7315200" cy="4965700"/>
          </a:xfrm>
          <a:prstGeom prst="rect">
            <a:avLst/>
          </a:prstGeom>
          <a:noFill/>
          <a:ln w="9525">
            <a:noFill/>
            <a:miter lim="800000"/>
            <a:headEnd/>
            <a:tailEnd/>
          </a:ln>
        </p:spPr>
        <p:txBody>
          <a:bodyPr>
            <a:spAutoFit/>
          </a:bodyPr>
          <a:lstStyle/>
          <a:p>
            <a:r>
              <a:rPr lang="en-US" sz="3200">
                <a:latin typeface="Calibri" pitchFamily="34" charset="0"/>
              </a:rPr>
              <a:t>Icing can affect aircraft in many ways:</a:t>
            </a:r>
          </a:p>
          <a:p>
            <a:pPr>
              <a:buFontTx/>
              <a:buChar char="•"/>
            </a:pPr>
            <a:r>
              <a:rPr lang="en-US" sz="3200">
                <a:latin typeface="Calibri" pitchFamily="34" charset="0"/>
              </a:rPr>
              <a:t>Adds weight.</a:t>
            </a:r>
          </a:p>
          <a:p>
            <a:pPr>
              <a:buFontTx/>
              <a:buChar char="•"/>
            </a:pPr>
            <a:r>
              <a:rPr lang="en-US" sz="3200">
                <a:latin typeface="Calibri" pitchFamily="34" charset="0"/>
              </a:rPr>
              <a:t>Clogs intakes and inlets, reducing engine efficiency.</a:t>
            </a:r>
          </a:p>
          <a:p>
            <a:pPr>
              <a:buFontTx/>
              <a:buChar char="•"/>
            </a:pPr>
            <a:r>
              <a:rPr lang="en-US" sz="3200">
                <a:latin typeface="Calibri" pitchFamily="34" charset="0"/>
              </a:rPr>
              <a:t>Changes airfoil shape, reducing aerodynamic efficiency.</a:t>
            </a:r>
          </a:p>
          <a:p>
            <a:pPr>
              <a:buFontTx/>
              <a:buChar char="•"/>
            </a:pPr>
            <a:r>
              <a:rPr lang="en-US" sz="3200">
                <a:latin typeface="Calibri" pitchFamily="34" charset="0"/>
              </a:rPr>
              <a:t>Reduces visibility through the windshield and windows.</a:t>
            </a:r>
          </a:p>
          <a:p>
            <a:pPr>
              <a:buFontTx/>
              <a:buChar char="•"/>
            </a:pPr>
            <a:r>
              <a:rPr lang="en-US" sz="3200">
                <a:latin typeface="Calibri" pitchFamily="34" charset="0"/>
              </a:rPr>
              <a:t>Clogs pitot-static system, causing erroneous instrument readings.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Box 1"/>
          <p:cNvSpPr txBox="1">
            <a:spLocks noChangeArrowheads="1"/>
          </p:cNvSpPr>
          <p:nvPr/>
        </p:nvSpPr>
        <p:spPr bwMode="auto">
          <a:xfrm>
            <a:off x="838200" y="1219200"/>
            <a:ext cx="7696200" cy="2308324"/>
          </a:xfrm>
          <a:prstGeom prst="rect">
            <a:avLst/>
          </a:prstGeom>
          <a:noFill/>
          <a:ln w="9525">
            <a:noFill/>
            <a:miter lim="800000"/>
            <a:headEnd/>
            <a:tailEnd/>
          </a:ln>
        </p:spPr>
        <p:txBody>
          <a:bodyPr>
            <a:spAutoFit/>
          </a:bodyPr>
          <a:lstStyle/>
          <a:p>
            <a:r>
              <a:rPr lang="en-US" sz="3600" dirty="0">
                <a:latin typeface="Calibri" pitchFamily="34" charset="0"/>
              </a:rPr>
              <a:t>There are many MEL items that restrict the fixed wing aircraft from flying into known or forecast icing conditions, such as heaters and deice equipment. </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Box 2"/>
          <p:cNvSpPr txBox="1">
            <a:spLocks noChangeArrowheads="1"/>
          </p:cNvSpPr>
          <p:nvPr/>
        </p:nvSpPr>
        <p:spPr bwMode="auto">
          <a:xfrm>
            <a:off x="914400" y="1524000"/>
            <a:ext cx="7391400" cy="3540125"/>
          </a:xfrm>
          <a:prstGeom prst="rect">
            <a:avLst/>
          </a:prstGeom>
          <a:noFill/>
          <a:ln w="9525">
            <a:noFill/>
            <a:miter lim="800000"/>
            <a:headEnd/>
            <a:tailEnd/>
          </a:ln>
        </p:spPr>
        <p:txBody>
          <a:bodyPr>
            <a:spAutoFit/>
          </a:bodyPr>
          <a:lstStyle/>
          <a:p>
            <a:r>
              <a:rPr lang="en-US" sz="3200">
                <a:latin typeface="Calibri" pitchFamily="34" charset="0"/>
              </a:rPr>
              <a:t>During the winter months, low ceilings that prevent VFR flights may also cause icing, preventing IFR flights.  As the lowest IFR altitudes are 3,000 and 4,000 feet, icing could be a factor even with surface temperatures above freezing.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9"/>
          <p:cNvSpPr>
            <a:spLocks noChangeArrowheads="1"/>
          </p:cNvSpPr>
          <p:nvPr/>
        </p:nvSpPr>
        <p:spPr bwMode="auto">
          <a:xfrm>
            <a:off x="12192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79" name="AutoShape 10"/>
          <p:cNvSpPr>
            <a:spLocks noChangeArrowheads="1"/>
          </p:cNvSpPr>
          <p:nvPr/>
        </p:nvSpPr>
        <p:spPr bwMode="auto">
          <a:xfrm>
            <a:off x="28194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0" name="AutoShape 11"/>
          <p:cNvSpPr>
            <a:spLocks noChangeArrowheads="1"/>
          </p:cNvSpPr>
          <p:nvPr/>
        </p:nvSpPr>
        <p:spPr bwMode="auto">
          <a:xfrm>
            <a:off x="44196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1" name="AutoShape 12"/>
          <p:cNvSpPr>
            <a:spLocks noChangeArrowheads="1"/>
          </p:cNvSpPr>
          <p:nvPr/>
        </p:nvSpPr>
        <p:spPr bwMode="auto">
          <a:xfrm>
            <a:off x="60198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2" name="AutoShape 13"/>
          <p:cNvSpPr>
            <a:spLocks noChangeArrowheads="1"/>
          </p:cNvSpPr>
          <p:nvPr/>
        </p:nvSpPr>
        <p:spPr bwMode="auto">
          <a:xfrm>
            <a:off x="1219200" y="4114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3" name="AutoShape 14"/>
          <p:cNvSpPr>
            <a:spLocks noChangeArrowheads="1"/>
          </p:cNvSpPr>
          <p:nvPr/>
        </p:nvSpPr>
        <p:spPr bwMode="auto">
          <a:xfrm>
            <a:off x="2819400" y="4114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4" name="AutoShape 15"/>
          <p:cNvSpPr>
            <a:spLocks noChangeArrowheads="1"/>
          </p:cNvSpPr>
          <p:nvPr/>
        </p:nvSpPr>
        <p:spPr bwMode="auto">
          <a:xfrm>
            <a:off x="4419600" y="4114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5" name="AutoShape 16"/>
          <p:cNvSpPr>
            <a:spLocks noChangeArrowheads="1"/>
          </p:cNvSpPr>
          <p:nvPr/>
        </p:nvSpPr>
        <p:spPr bwMode="auto">
          <a:xfrm>
            <a:off x="6019800" y="4114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6" name="AutoShape 17"/>
          <p:cNvSpPr>
            <a:spLocks noChangeArrowheads="1"/>
          </p:cNvSpPr>
          <p:nvPr/>
        </p:nvSpPr>
        <p:spPr bwMode="auto">
          <a:xfrm>
            <a:off x="1295400" y="3352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7" name="AutoShape 18"/>
          <p:cNvSpPr>
            <a:spLocks noChangeArrowheads="1"/>
          </p:cNvSpPr>
          <p:nvPr/>
        </p:nvSpPr>
        <p:spPr bwMode="auto">
          <a:xfrm>
            <a:off x="2895600" y="3352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8" name="AutoShape 19"/>
          <p:cNvSpPr>
            <a:spLocks noChangeArrowheads="1"/>
          </p:cNvSpPr>
          <p:nvPr/>
        </p:nvSpPr>
        <p:spPr bwMode="auto">
          <a:xfrm>
            <a:off x="4495800" y="3352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89" name="AutoShape 20"/>
          <p:cNvSpPr>
            <a:spLocks noChangeArrowheads="1"/>
          </p:cNvSpPr>
          <p:nvPr/>
        </p:nvSpPr>
        <p:spPr bwMode="auto">
          <a:xfrm>
            <a:off x="6096000" y="3352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90" name="AutoShape 21"/>
          <p:cNvSpPr>
            <a:spLocks noChangeArrowheads="1"/>
          </p:cNvSpPr>
          <p:nvPr/>
        </p:nvSpPr>
        <p:spPr bwMode="auto">
          <a:xfrm>
            <a:off x="1295400" y="2590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91" name="AutoShape 22"/>
          <p:cNvSpPr>
            <a:spLocks noChangeArrowheads="1"/>
          </p:cNvSpPr>
          <p:nvPr/>
        </p:nvSpPr>
        <p:spPr bwMode="auto">
          <a:xfrm>
            <a:off x="2895600" y="2590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92" name="AutoShape 23"/>
          <p:cNvSpPr>
            <a:spLocks noChangeArrowheads="1"/>
          </p:cNvSpPr>
          <p:nvPr/>
        </p:nvSpPr>
        <p:spPr bwMode="auto">
          <a:xfrm>
            <a:off x="4495800" y="2590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93" name="AutoShape 24"/>
          <p:cNvSpPr>
            <a:spLocks noChangeArrowheads="1"/>
          </p:cNvSpPr>
          <p:nvPr/>
        </p:nvSpPr>
        <p:spPr bwMode="auto">
          <a:xfrm>
            <a:off x="6096000" y="2590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4594" name="Text Box 25"/>
          <p:cNvSpPr txBox="1">
            <a:spLocks noChangeArrowheads="1"/>
          </p:cNvSpPr>
          <p:nvPr/>
        </p:nvSpPr>
        <p:spPr bwMode="auto">
          <a:xfrm>
            <a:off x="457200" y="366713"/>
            <a:ext cx="8305800" cy="1200150"/>
          </a:xfrm>
          <a:prstGeom prst="rect">
            <a:avLst/>
          </a:prstGeom>
          <a:noFill/>
          <a:ln w="9525">
            <a:noFill/>
            <a:miter lim="800000"/>
            <a:headEnd/>
            <a:tailEnd/>
          </a:ln>
        </p:spPr>
        <p:txBody>
          <a:bodyPr>
            <a:spAutoFit/>
          </a:bodyPr>
          <a:lstStyle/>
          <a:p>
            <a:pPr eaLnBrk="0" hangingPunct="0"/>
            <a:r>
              <a:rPr lang="en-US" sz="2400"/>
              <a:t>If the Earth had a uniform composition, (or at least a uniform specific heat coefficient at the surface,) the airflow around the earth’s surface would be uniform at a given altitude.</a:t>
            </a:r>
          </a:p>
        </p:txBody>
      </p:sp>
      <p:sp>
        <p:nvSpPr>
          <p:cNvPr id="24595" name="Text Box 26"/>
          <p:cNvSpPr txBox="1">
            <a:spLocks noChangeArrowheads="1"/>
          </p:cNvSpPr>
          <p:nvPr/>
        </p:nvSpPr>
        <p:spPr bwMode="auto">
          <a:xfrm>
            <a:off x="3449638" y="5819775"/>
            <a:ext cx="1784350" cy="396875"/>
          </a:xfrm>
          <a:prstGeom prst="rect">
            <a:avLst/>
          </a:prstGeom>
          <a:noFill/>
          <a:ln w="9525">
            <a:noFill/>
            <a:miter lim="800000"/>
            <a:headEnd/>
            <a:tailEnd/>
          </a:ln>
        </p:spPr>
        <p:txBody>
          <a:bodyPr wrap="none">
            <a:spAutoFit/>
          </a:bodyPr>
          <a:lstStyle/>
          <a:p>
            <a:pPr algn="ctr" eaLnBrk="0" hangingPunct="0"/>
            <a:r>
              <a:rPr lang="en-US" sz="2400" b="1">
                <a:solidFill>
                  <a:srgbClr val="FF0000"/>
                </a:solidFill>
              </a:rPr>
              <a:t>Warm Tropics</a:t>
            </a:r>
            <a:endParaRPr lang="en-US"/>
          </a:p>
        </p:txBody>
      </p:sp>
      <p:sp>
        <p:nvSpPr>
          <p:cNvPr id="24596" name="Text Box 27"/>
          <p:cNvSpPr txBox="1">
            <a:spLocks noChangeArrowheads="1"/>
          </p:cNvSpPr>
          <p:nvPr/>
        </p:nvSpPr>
        <p:spPr bwMode="auto">
          <a:xfrm>
            <a:off x="3352800" y="1981200"/>
            <a:ext cx="2271713" cy="396875"/>
          </a:xfrm>
          <a:prstGeom prst="rect">
            <a:avLst/>
          </a:prstGeom>
          <a:noFill/>
          <a:ln w="9525">
            <a:noFill/>
            <a:miter lim="800000"/>
            <a:headEnd/>
            <a:tailEnd/>
          </a:ln>
        </p:spPr>
        <p:txBody>
          <a:bodyPr wrap="none">
            <a:spAutoFit/>
          </a:bodyPr>
          <a:lstStyle/>
          <a:p>
            <a:pPr algn="ctr" eaLnBrk="0" hangingPunct="0"/>
            <a:r>
              <a:rPr lang="en-US" sz="2400" b="1">
                <a:solidFill>
                  <a:srgbClr val="2323FF"/>
                </a:solidFill>
              </a:rPr>
              <a:t>Cool Polar Regions</a:t>
            </a:r>
            <a:endParaRPr lang="en-US" sz="2400" b="1"/>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O:\OCC\Blank Skew-T\BigSkewT.jpg"/>
          <p:cNvPicPr>
            <a:picLocks noChangeAspect="1" noChangeArrowheads="1"/>
          </p:cNvPicPr>
          <p:nvPr/>
        </p:nvPicPr>
        <p:blipFill>
          <a:blip r:embed="rId2" cstate="print"/>
          <a:srcRect t="38971"/>
          <a:stretch>
            <a:fillRect/>
          </a:stretch>
        </p:blipFill>
        <p:spPr bwMode="auto">
          <a:xfrm>
            <a:off x="0" y="3581400"/>
            <a:ext cx="9144000" cy="3276600"/>
          </a:xfrm>
          <a:prstGeom prst="rect">
            <a:avLst/>
          </a:prstGeom>
          <a:noFill/>
          <a:ln w="9525">
            <a:noFill/>
            <a:miter lim="800000"/>
            <a:headEnd/>
            <a:tailEnd/>
          </a:ln>
        </p:spPr>
      </p:pic>
      <p:cxnSp>
        <p:nvCxnSpPr>
          <p:cNvPr id="5" name="Straight Connector 4"/>
          <p:cNvCxnSpPr/>
          <p:nvPr/>
        </p:nvCxnSpPr>
        <p:spPr>
          <a:xfrm>
            <a:off x="5105400" y="5410200"/>
            <a:ext cx="152400" cy="6096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9684" name="TextBox 6"/>
          <p:cNvSpPr txBox="1">
            <a:spLocks noChangeArrowheads="1"/>
          </p:cNvSpPr>
          <p:nvPr/>
        </p:nvSpPr>
        <p:spPr bwMode="auto">
          <a:xfrm>
            <a:off x="914400" y="762000"/>
            <a:ext cx="7391400" cy="2554288"/>
          </a:xfrm>
          <a:prstGeom prst="rect">
            <a:avLst/>
          </a:prstGeom>
          <a:noFill/>
          <a:ln w="9525">
            <a:noFill/>
            <a:miter lim="800000"/>
            <a:headEnd/>
            <a:tailEnd/>
          </a:ln>
        </p:spPr>
        <p:txBody>
          <a:bodyPr>
            <a:spAutoFit/>
          </a:bodyPr>
          <a:lstStyle/>
          <a:p>
            <a:r>
              <a:rPr lang="en-US" sz="3200">
                <a:latin typeface="Calibri" pitchFamily="34" charset="0"/>
              </a:rPr>
              <a:t>Using a Skew-T diagram, we can see that temperatures at 4,000 feet could be at or below freezing with surface temperatures as warm as 6 degrees Celsius with a moist atmosphere.</a:t>
            </a:r>
          </a:p>
        </p:txBody>
      </p:sp>
      <p:sp>
        <p:nvSpPr>
          <p:cNvPr id="8" name="Right Arrow 7"/>
          <p:cNvSpPr/>
          <p:nvPr/>
        </p:nvSpPr>
        <p:spPr>
          <a:xfrm>
            <a:off x="4648200" y="5334000"/>
            <a:ext cx="304800" cy="15240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686" name="TextBox 8"/>
          <p:cNvSpPr txBox="1">
            <a:spLocks noChangeArrowheads="1"/>
          </p:cNvSpPr>
          <p:nvPr/>
        </p:nvSpPr>
        <p:spPr bwMode="auto">
          <a:xfrm>
            <a:off x="2057400" y="5257800"/>
            <a:ext cx="2354263" cy="366713"/>
          </a:xfrm>
          <a:prstGeom prst="rect">
            <a:avLst/>
          </a:prstGeom>
          <a:noFill/>
          <a:ln w="9525">
            <a:noFill/>
            <a:miter lim="800000"/>
            <a:headEnd/>
            <a:tailEnd/>
          </a:ln>
        </p:spPr>
        <p:txBody>
          <a:bodyPr wrap="none">
            <a:spAutoFit/>
          </a:bodyPr>
          <a:lstStyle/>
          <a:p>
            <a:r>
              <a:rPr lang="en-US">
                <a:latin typeface="Calibri" pitchFamily="34" charset="0"/>
              </a:rPr>
              <a:t>Freezing at 4,000 ft msl</a:t>
            </a:r>
          </a:p>
        </p:txBody>
      </p:sp>
      <p:sp>
        <p:nvSpPr>
          <p:cNvPr id="11" name="Right Arrow 10"/>
          <p:cNvSpPr/>
          <p:nvPr/>
        </p:nvSpPr>
        <p:spPr>
          <a:xfrm>
            <a:off x="4800600" y="5943600"/>
            <a:ext cx="381000" cy="15240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688" name="TextBox 11"/>
          <p:cNvSpPr txBox="1">
            <a:spLocks noChangeArrowheads="1"/>
          </p:cNvSpPr>
          <p:nvPr/>
        </p:nvSpPr>
        <p:spPr bwMode="auto">
          <a:xfrm>
            <a:off x="1981200" y="5791200"/>
            <a:ext cx="2479675" cy="366713"/>
          </a:xfrm>
          <a:prstGeom prst="rect">
            <a:avLst/>
          </a:prstGeom>
          <a:noFill/>
          <a:ln w="9525">
            <a:noFill/>
            <a:miter lim="800000"/>
            <a:headEnd/>
            <a:tailEnd/>
          </a:ln>
        </p:spPr>
        <p:txBody>
          <a:bodyPr wrap="none">
            <a:spAutoFit/>
          </a:bodyPr>
          <a:lstStyle/>
          <a:p>
            <a:r>
              <a:rPr lang="en-US">
                <a:latin typeface="Calibri" pitchFamily="34" charset="0"/>
              </a:rPr>
              <a:t>6 degrees C at 350 ft msl</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Box 1"/>
          <p:cNvSpPr txBox="1">
            <a:spLocks noChangeArrowheads="1"/>
          </p:cNvSpPr>
          <p:nvPr/>
        </p:nvSpPr>
        <p:spPr bwMode="auto">
          <a:xfrm>
            <a:off x="838200" y="685800"/>
            <a:ext cx="7467600" cy="1077913"/>
          </a:xfrm>
          <a:prstGeom prst="rect">
            <a:avLst/>
          </a:prstGeom>
          <a:noFill/>
          <a:ln w="9525">
            <a:noFill/>
            <a:miter lim="800000"/>
            <a:headEnd/>
            <a:tailEnd/>
          </a:ln>
        </p:spPr>
        <p:txBody>
          <a:bodyPr>
            <a:spAutoFit/>
          </a:bodyPr>
          <a:lstStyle/>
          <a:p>
            <a:r>
              <a:rPr lang="en-US" sz="3200" b="1">
                <a:latin typeface="Calibri" pitchFamily="34" charset="0"/>
              </a:rPr>
              <a:t>METAR observations may contain information showing observed icing.</a:t>
            </a:r>
          </a:p>
        </p:txBody>
      </p:sp>
      <p:sp>
        <p:nvSpPr>
          <p:cNvPr id="200707" name="TextBox 2"/>
          <p:cNvSpPr txBox="1">
            <a:spLocks noChangeArrowheads="1"/>
          </p:cNvSpPr>
          <p:nvPr/>
        </p:nvSpPr>
        <p:spPr bwMode="auto">
          <a:xfrm>
            <a:off x="838200" y="2209800"/>
            <a:ext cx="7543800" cy="3540125"/>
          </a:xfrm>
          <a:prstGeom prst="rect">
            <a:avLst/>
          </a:prstGeom>
          <a:noFill/>
          <a:ln w="9525">
            <a:noFill/>
            <a:miter lim="800000"/>
            <a:headEnd/>
            <a:tailEnd/>
          </a:ln>
        </p:spPr>
        <p:txBody>
          <a:bodyPr>
            <a:spAutoFit/>
          </a:bodyPr>
          <a:lstStyle/>
          <a:p>
            <a:pPr>
              <a:buFontTx/>
              <a:buChar char="•"/>
            </a:pPr>
            <a:r>
              <a:rPr lang="en-US" sz="2800" b="1">
                <a:latin typeface="Calibri" pitchFamily="34" charset="0"/>
              </a:rPr>
              <a:t>Freezing rain of any intensity (</a:t>
            </a:r>
            <a:r>
              <a:rPr lang="en-US" sz="2800" b="1">
                <a:solidFill>
                  <a:srgbClr val="FF0000"/>
                </a:solidFill>
                <a:latin typeface="Calibri" pitchFamily="34" charset="0"/>
              </a:rPr>
              <a:t>FZRA</a:t>
            </a:r>
            <a:r>
              <a:rPr lang="en-US" sz="2800" b="1">
                <a:latin typeface="Calibri" pitchFamily="34" charset="0"/>
              </a:rPr>
              <a:t>) implies </a:t>
            </a:r>
            <a:r>
              <a:rPr lang="en-US" sz="2800" b="1">
                <a:solidFill>
                  <a:srgbClr val="FF0000"/>
                </a:solidFill>
                <a:latin typeface="Calibri" pitchFamily="34" charset="0"/>
              </a:rPr>
              <a:t>severe</a:t>
            </a:r>
            <a:r>
              <a:rPr lang="en-US" sz="2800" b="1">
                <a:latin typeface="Calibri" pitchFamily="34" charset="0"/>
              </a:rPr>
              <a:t> icing.</a:t>
            </a:r>
          </a:p>
          <a:p>
            <a:pPr>
              <a:buFontTx/>
              <a:buChar char="•"/>
            </a:pPr>
            <a:endParaRPr lang="en-US" sz="2800" b="1">
              <a:latin typeface="Calibri" pitchFamily="34" charset="0"/>
            </a:endParaRPr>
          </a:p>
          <a:p>
            <a:pPr>
              <a:buFontTx/>
              <a:buChar char="•"/>
            </a:pPr>
            <a:r>
              <a:rPr lang="en-US" sz="2800" b="1">
                <a:latin typeface="Calibri" pitchFamily="34" charset="0"/>
              </a:rPr>
              <a:t>Unless it is very light, freezing drizzle (</a:t>
            </a:r>
            <a:r>
              <a:rPr lang="en-US" sz="2800" b="1">
                <a:solidFill>
                  <a:srgbClr val="FF0000"/>
                </a:solidFill>
                <a:latin typeface="Calibri" pitchFamily="34" charset="0"/>
              </a:rPr>
              <a:t>FZDZ</a:t>
            </a:r>
            <a:r>
              <a:rPr lang="en-US" sz="2800" b="1">
                <a:latin typeface="Calibri" pitchFamily="34" charset="0"/>
              </a:rPr>
              <a:t>) also implies </a:t>
            </a:r>
            <a:r>
              <a:rPr lang="en-US" sz="2800" b="1">
                <a:solidFill>
                  <a:srgbClr val="FF0000"/>
                </a:solidFill>
                <a:latin typeface="Calibri" pitchFamily="34" charset="0"/>
              </a:rPr>
              <a:t>severe</a:t>
            </a:r>
            <a:r>
              <a:rPr lang="en-US" sz="2800" b="1">
                <a:latin typeface="Calibri" pitchFamily="34" charset="0"/>
              </a:rPr>
              <a:t> icing.</a:t>
            </a:r>
          </a:p>
          <a:p>
            <a:pPr>
              <a:buFontTx/>
              <a:buChar char="•"/>
            </a:pPr>
            <a:endParaRPr lang="en-US" sz="2800" b="1">
              <a:latin typeface="Calibri" pitchFamily="34" charset="0"/>
            </a:endParaRPr>
          </a:p>
          <a:p>
            <a:pPr>
              <a:buFontTx/>
              <a:buChar char="•"/>
            </a:pPr>
            <a:r>
              <a:rPr lang="en-US" sz="2800" b="1">
                <a:latin typeface="Calibri" pitchFamily="34" charset="0"/>
              </a:rPr>
              <a:t>Freezing fog (</a:t>
            </a:r>
            <a:r>
              <a:rPr lang="en-US" sz="2800" b="1">
                <a:solidFill>
                  <a:srgbClr val="FF0000"/>
                </a:solidFill>
                <a:latin typeface="Calibri" pitchFamily="34" charset="0"/>
              </a:rPr>
              <a:t>FZFG</a:t>
            </a:r>
            <a:r>
              <a:rPr lang="en-US" sz="2800" b="1">
                <a:latin typeface="Calibri" pitchFamily="34" charset="0"/>
              </a:rPr>
              <a:t>) implies icing of unknown intensity.</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Box 1"/>
          <p:cNvSpPr txBox="1">
            <a:spLocks noChangeArrowheads="1"/>
          </p:cNvSpPr>
          <p:nvPr/>
        </p:nvSpPr>
        <p:spPr bwMode="auto">
          <a:xfrm>
            <a:off x="838200" y="1295400"/>
            <a:ext cx="7772400" cy="3786188"/>
          </a:xfrm>
          <a:prstGeom prst="rect">
            <a:avLst/>
          </a:prstGeom>
          <a:noFill/>
          <a:ln w="9525">
            <a:noFill/>
            <a:miter lim="800000"/>
            <a:headEnd/>
            <a:tailEnd/>
          </a:ln>
        </p:spPr>
        <p:txBody>
          <a:bodyPr>
            <a:spAutoFit/>
          </a:bodyPr>
          <a:lstStyle/>
          <a:p>
            <a:r>
              <a:rPr lang="en-US" sz="2400"/>
              <a:t>Snow is frozen water.  As it is already frozen, it will not freeze onto aircraft surfaces causing icing.</a:t>
            </a:r>
          </a:p>
          <a:p>
            <a:endParaRPr lang="en-US" sz="2400"/>
          </a:p>
          <a:p>
            <a:r>
              <a:rPr lang="en-US" sz="2400"/>
              <a:t>Air temperatures need to be above freezing to melt snow.  Thus, icing is not a hazard where snow is melting into rain as it falls.</a:t>
            </a:r>
          </a:p>
          <a:p>
            <a:endParaRPr lang="en-US" sz="2400"/>
          </a:p>
          <a:p>
            <a:r>
              <a:rPr lang="en-US" sz="2400"/>
              <a:t>Ice pellets are formed by refreezing rain.  Icing should be assumed in the layer where the ice pellets are forming.</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Box 1"/>
          <p:cNvSpPr txBox="1">
            <a:spLocks noChangeArrowheads="1"/>
          </p:cNvSpPr>
          <p:nvPr/>
        </p:nvSpPr>
        <p:spPr bwMode="auto">
          <a:xfrm>
            <a:off x="1066800" y="1371600"/>
            <a:ext cx="7391400" cy="3540125"/>
          </a:xfrm>
          <a:prstGeom prst="rect">
            <a:avLst/>
          </a:prstGeom>
          <a:noFill/>
          <a:ln w="9525">
            <a:noFill/>
            <a:miter lim="800000"/>
            <a:headEnd/>
            <a:tailEnd/>
          </a:ln>
        </p:spPr>
        <p:txBody>
          <a:bodyPr>
            <a:spAutoFit/>
          </a:bodyPr>
          <a:lstStyle/>
          <a:p>
            <a:r>
              <a:rPr lang="en-US" sz="3200" b="1">
                <a:latin typeface="Calibri" pitchFamily="34" charset="0"/>
              </a:rPr>
              <a:t>Although Snow does not imply icing, the aircraft must be free of frost, ice, and snow before beginning take-off.  This may be ascertained by direct observation, or by having de-icing fluid applied within the time given by the appropriate Hold Over Table.</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Box 3"/>
          <p:cNvSpPr txBox="1">
            <a:spLocks noChangeArrowheads="1"/>
          </p:cNvSpPr>
          <p:nvPr/>
        </p:nvSpPr>
        <p:spPr bwMode="auto">
          <a:xfrm>
            <a:off x="762000" y="838200"/>
            <a:ext cx="7620000" cy="4478338"/>
          </a:xfrm>
          <a:prstGeom prst="rect">
            <a:avLst/>
          </a:prstGeom>
          <a:noFill/>
          <a:ln w="9525">
            <a:noFill/>
            <a:miter lim="800000"/>
            <a:headEnd/>
            <a:tailEnd/>
          </a:ln>
        </p:spPr>
        <p:txBody>
          <a:bodyPr>
            <a:spAutoFit/>
          </a:bodyPr>
          <a:lstStyle/>
          <a:p>
            <a:r>
              <a:rPr lang="en-US" sz="3200">
                <a:latin typeface="Calibri" pitchFamily="34" charset="0"/>
              </a:rPr>
              <a:t>Turbulence is caused by the non-uniform movement of air.   </a:t>
            </a:r>
          </a:p>
          <a:p>
            <a:pPr>
              <a:buFontTx/>
              <a:buChar char="•"/>
            </a:pPr>
            <a:r>
              <a:rPr lang="en-US" sz="3200">
                <a:latin typeface="Calibri" pitchFamily="34" charset="0"/>
              </a:rPr>
              <a:t>Wind Shear occurs when winds of different speeds or directions flow next to each other.  </a:t>
            </a:r>
          </a:p>
          <a:p>
            <a:pPr>
              <a:buFontTx/>
              <a:buChar char="•"/>
            </a:pPr>
            <a:r>
              <a:rPr lang="en-US" sz="3200">
                <a:latin typeface="Calibri" pitchFamily="34" charset="0"/>
              </a:rPr>
              <a:t>Mechanical turbulence occurs when winds flow around obstructions.</a:t>
            </a:r>
          </a:p>
          <a:p>
            <a:pPr>
              <a:buFontTx/>
              <a:buChar char="•"/>
            </a:pPr>
            <a:r>
              <a:rPr lang="en-US" sz="3200">
                <a:latin typeface="Calibri" pitchFamily="34" charset="0"/>
              </a:rPr>
              <a:t>Convective turbulence occurs when pockets of air are heated at the surface and rise through the air mass.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1"/>
          <p:cNvSpPr txBox="1">
            <a:spLocks noChangeArrowheads="1"/>
          </p:cNvSpPr>
          <p:nvPr/>
        </p:nvSpPr>
        <p:spPr bwMode="auto">
          <a:xfrm>
            <a:off x="914400" y="1143000"/>
            <a:ext cx="7772400" cy="2838450"/>
          </a:xfrm>
          <a:prstGeom prst="rect">
            <a:avLst/>
          </a:prstGeom>
          <a:noFill/>
          <a:ln w="9525">
            <a:noFill/>
            <a:miter lim="800000"/>
            <a:headEnd/>
            <a:tailEnd/>
          </a:ln>
        </p:spPr>
        <p:txBody>
          <a:bodyPr>
            <a:spAutoFit/>
          </a:bodyPr>
          <a:lstStyle/>
          <a:p>
            <a:r>
              <a:rPr lang="en-US" sz="3600">
                <a:latin typeface="Calibri" pitchFamily="34" charset="0"/>
              </a:rPr>
              <a:t>Severe or extreme turbulence can damage or destroy airborne aircraft.  Low level wind shear can make landings and take-offs dangerous and unpredictable.</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2" cstate="print"/>
          <a:srcRect l="9412" r="29413" b="37059"/>
          <a:stretch>
            <a:fillRect/>
          </a:stretch>
        </p:blipFill>
        <p:spPr bwMode="auto">
          <a:xfrm>
            <a:off x="3440113" y="838200"/>
            <a:ext cx="5035550" cy="5181600"/>
          </a:xfrm>
          <a:prstGeom prst="rect">
            <a:avLst/>
          </a:prstGeom>
          <a:noFill/>
          <a:ln w="9525">
            <a:noFill/>
            <a:miter lim="800000"/>
            <a:headEnd/>
            <a:tailEnd/>
          </a:ln>
        </p:spPr>
      </p:pic>
      <p:sp>
        <p:nvSpPr>
          <p:cNvPr id="206851" name="Text Box 3"/>
          <p:cNvSpPr txBox="1">
            <a:spLocks noChangeArrowheads="1"/>
          </p:cNvSpPr>
          <p:nvPr/>
        </p:nvSpPr>
        <p:spPr bwMode="auto">
          <a:xfrm>
            <a:off x="304800" y="2362200"/>
            <a:ext cx="2378075" cy="1552575"/>
          </a:xfrm>
          <a:prstGeom prst="rect">
            <a:avLst/>
          </a:prstGeom>
          <a:noFill/>
          <a:ln w="9525">
            <a:noFill/>
            <a:miter lim="800000"/>
            <a:headEnd/>
            <a:tailEnd/>
          </a:ln>
        </p:spPr>
        <p:txBody>
          <a:bodyPr>
            <a:spAutoFit/>
          </a:bodyPr>
          <a:lstStyle/>
          <a:p>
            <a:r>
              <a:rPr lang="en-US" sz="2400"/>
              <a:t>Waves in cloud formations are indicators of turbulence.</a:t>
            </a:r>
            <a:r>
              <a:rPr lang="en-US"/>
              <a:t>  </a:t>
            </a:r>
          </a:p>
        </p:txBody>
      </p:sp>
      <p:sp>
        <p:nvSpPr>
          <p:cNvPr id="206852" name="Line 4"/>
          <p:cNvSpPr>
            <a:spLocks noChangeShapeType="1"/>
          </p:cNvSpPr>
          <p:nvPr/>
        </p:nvSpPr>
        <p:spPr bwMode="auto">
          <a:xfrm>
            <a:off x="2362200" y="2895600"/>
            <a:ext cx="3505200" cy="990600"/>
          </a:xfrm>
          <a:prstGeom prst="line">
            <a:avLst/>
          </a:prstGeom>
          <a:noFill/>
          <a:ln w="76200">
            <a:solidFill>
              <a:srgbClr val="FF0000"/>
            </a:solidFill>
            <a:round/>
            <a:headEnd/>
            <a:tailEnd type="triangle" w="med" len="med"/>
          </a:ln>
        </p:spPr>
        <p:txBody>
          <a:bodyPr wrap="none" anchor="ctr"/>
          <a:lstStyle/>
          <a:p>
            <a:endParaRPr lang="en-US"/>
          </a:p>
        </p:txBody>
      </p:sp>
      <p:sp>
        <p:nvSpPr>
          <p:cNvPr id="206853" name="Line 5"/>
          <p:cNvSpPr>
            <a:spLocks noChangeShapeType="1"/>
          </p:cNvSpPr>
          <p:nvPr/>
        </p:nvSpPr>
        <p:spPr bwMode="auto">
          <a:xfrm>
            <a:off x="2057400" y="3657600"/>
            <a:ext cx="4419600" cy="838200"/>
          </a:xfrm>
          <a:prstGeom prst="line">
            <a:avLst/>
          </a:prstGeom>
          <a:noFill/>
          <a:ln w="7620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0"/>
          <p:cNvGraphicFramePr>
            <a:graphicFrameLocks noChangeAspect="1"/>
          </p:cNvGraphicFramePr>
          <p:nvPr/>
        </p:nvGraphicFramePr>
        <p:xfrm>
          <a:off x="1066800" y="1662113"/>
          <a:ext cx="7239000" cy="4772025"/>
        </p:xfrm>
        <a:graphic>
          <a:graphicData uri="http://schemas.openxmlformats.org/presentationml/2006/ole">
            <p:oleObj spid="_x0000_s3074" name="Document" r:id="rId3" imgW="5020200" imgH="3309120" progId="Word.Document.8">
              <p:embed/>
            </p:oleObj>
          </a:graphicData>
        </a:graphic>
      </p:graphicFrame>
      <p:sp>
        <p:nvSpPr>
          <p:cNvPr id="3075" name="Text Box 3"/>
          <p:cNvSpPr txBox="1">
            <a:spLocks noChangeArrowheads="1"/>
          </p:cNvSpPr>
          <p:nvPr/>
        </p:nvSpPr>
        <p:spPr bwMode="auto">
          <a:xfrm>
            <a:off x="2970213" y="442913"/>
            <a:ext cx="2768600" cy="336550"/>
          </a:xfrm>
          <a:prstGeom prst="rect">
            <a:avLst/>
          </a:prstGeom>
          <a:noFill/>
          <a:ln w="9525">
            <a:noFill/>
            <a:miter lim="800000"/>
            <a:headEnd/>
            <a:tailEnd/>
          </a:ln>
        </p:spPr>
        <p:txBody>
          <a:bodyPr wrap="none">
            <a:spAutoFit/>
          </a:bodyPr>
          <a:lstStyle/>
          <a:p>
            <a:pPr algn="ctr"/>
            <a:r>
              <a:rPr lang="en-US"/>
              <a:t>USAF turbulence forecast chart</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58ED5"/>
            </a:gs>
            <a:gs pos="100000">
              <a:srgbClr val="9FC6FF"/>
            </a:gs>
          </a:gsLst>
          <a:lin ang="5400000" scaled="1"/>
        </a:gradFill>
        <a:effectLst/>
      </p:bgPr>
    </p:bg>
    <p:spTree>
      <p:nvGrpSpPr>
        <p:cNvPr id="1" name=""/>
        <p:cNvGrpSpPr/>
        <p:nvPr/>
      </p:nvGrpSpPr>
      <p:grpSpPr>
        <a:xfrm>
          <a:off x="0" y="0"/>
          <a:ext cx="0" cy="0"/>
          <a:chOff x="0" y="0"/>
          <a:chExt cx="0" cy="0"/>
        </a:xfrm>
      </p:grpSpPr>
      <p:sp>
        <p:nvSpPr>
          <p:cNvPr id="207874" name="Rectangle 3"/>
          <p:cNvSpPr>
            <a:spLocks noChangeArrowheads="1"/>
          </p:cNvSpPr>
          <p:nvPr/>
        </p:nvSpPr>
        <p:spPr bwMode="auto">
          <a:xfrm>
            <a:off x="0" y="4724400"/>
            <a:ext cx="9144000" cy="2133600"/>
          </a:xfrm>
          <a:prstGeom prst="rect">
            <a:avLst/>
          </a:prstGeom>
          <a:solidFill>
            <a:srgbClr val="D2A476"/>
          </a:solidFill>
          <a:ln w="9525">
            <a:solidFill>
              <a:srgbClr val="D2A476"/>
            </a:solidFill>
            <a:miter lim="800000"/>
            <a:headEnd/>
            <a:tailEnd/>
          </a:ln>
        </p:spPr>
        <p:txBody>
          <a:bodyPr wrap="none" anchor="ctr"/>
          <a:lstStyle/>
          <a:p>
            <a:endParaRPr lang="en-US"/>
          </a:p>
        </p:txBody>
      </p:sp>
      <p:sp>
        <p:nvSpPr>
          <p:cNvPr id="207875" name="Rectangle 5"/>
          <p:cNvSpPr>
            <a:spLocks noChangeArrowheads="1"/>
          </p:cNvSpPr>
          <p:nvPr/>
        </p:nvSpPr>
        <p:spPr bwMode="auto">
          <a:xfrm>
            <a:off x="2362200" y="2819400"/>
            <a:ext cx="6781800" cy="1905000"/>
          </a:xfrm>
          <a:prstGeom prst="rect">
            <a:avLst/>
          </a:prstGeom>
          <a:solidFill>
            <a:srgbClr val="7C75FF"/>
          </a:solidFill>
          <a:ln w="9525">
            <a:solidFill>
              <a:srgbClr val="7A73FF"/>
            </a:solidFill>
            <a:miter lim="800000"/>
            <a:headEnd/>
            <a:tailEnd/>
          </a:ln>
        </p:spPr>
        <p:txBody>
          <a:bodyPr wrap="none" anchor="ctr"/>
          <a:lstStyle/>
          <a:p>
            <a:pPr algn="ctr"/>
            <a:r>
              <a:rPr lang="en-US"/>
              <a:t>Colder, Calmer, Air</a:t>
            </a:r>
          </a:p>
        </p:txBody>
      </p:sp>
      <p:sp>
        <p:nvSpPr>
          <p:cNvPr id="207876" name="AutoShape 4"/>
          <p:cNvSpPr>
            <a:spLocks noChangeArrowheads="1"/>
          </p:cNvSpPr>
          <p:nvPr/>
        </p:nvSpPr>
        <p:spPr bwMode="auto">
          <a:xfrm>
            <a:off x="1066800" y="2743200"/>
            <a:ext cx="2667000" cy="1981200"/>
          </a:xfrm>
          <a:prstGeom prst="triangle">
            <a:avLst>
              <a:gd name="adj" fmla="val 50000"/>
            </a:avLst>
          </a:prstGeom>
          <a:gradFill rotWithShape="0">
            <a:gsLst>
              <a:gs pos="0">
                <a:srgbClr val="926130"/>
              </a:gs>
              <a:gs pos="100000">
                <a:srgbClr val="D2A476"/>
              </a:gs>
            </a:gsLst>
            <a:lin ang="5400000" scaled="1"/>
          </a:gradFill>
          <a:ln w="9525">
            <a:solidFill>
              <a:srgbClr val="D2A476"/>
            </a:solidFill>
            <a:miter lim="800000"/>
            <a:headEnd/>
            <a:tailEnd/>
          </a:ln>
        </p:spPr>
        <p:txBody>
          <a:bodyPr wrap="none" anchor="ctr"/>
          <a:lstStyle/>
          <a:p>
            <a:endParaRPr lang="en-US"/>
          </a:p>
        </p:txBody>
      </p:sp>
      <p:sp>
        <p:nvSpPr>
          <p:cNvPr id="207877" name="Text Box 7"/>
          <p:cNvSpPr txBox="1">
            <a:spLocks noChangeArrowheads="1"/>
          </p:cNvSpPr>
          <p:nvPr/>
        </p:nvSpPr>
        <p:spPr bwMode="auto">
          <a:xfrm>
            <a:off x="152400" y="76200"/>
            <a:ext cx="8839200" cy="1314450"/>
          </a:xfrm>
          <a:prstGeom prst="rect">
            <a:avLst/>
          </a:prstGeom>
          <a:noFill/>
          <a:ln w="9525">
            <a:noFill/>
            <a:miter lim="800000"/>
            <a:headEnd/>
            <a:tailEnd/>
          </a:ln>
        </p:spPr>
        <p:txBody>
          <a:bodyPr>
            <a:spAutoFit/>
          </a:bodyPr>
          <a:lstStyle/>
          <a:p>
            <a:pPr algn="ctr"/>
            <a:r>
              <a:rPr lang="en-US"/>
              <a:t>Mountain Wave Turbulence is frequently reported when strong winds at mountain top level (&gt;35 knot vector perpendicular to the mountain range) flow over a colder layer on the downwind side of the mountain range.</a:t>
            </a:r>
          </a:p>
          <a:p>
            <a:pPr algn="ctr"/>
            <a:r>
              <a:rPr lang="en-US"/>
              <a:t>Mountain Wave turbulence is dangerous, not only in its intensity, but in the unpredictability of the airflow.</a:t>
            </a:r>
          </a:p>
        </p:txBody>
      </p:sp>
      <p:sp>
        <p:nvSpPr>
          <p:cNvPr id="207878" name="Line 8"/>
          <p:cNvSpPr>
            <a:spLocks noChangeShapeType="1"/>
          </p:cNvSpPr>
          <p:nvPr/>
        </p:nvSpPr>
        <p:spPr bwMode="auto">
          <a:xfrm>
            <a:off x="533400" y="2438400"/>
            <a:ext cx="1219200" cy="0"/>
          </a:xfrm>
          <a:prstGeom prst="line">
            <a:avLst/>
          </a:prstGeom>
          <a:noFill/>
          <a:ln w="57150">
            <a:solidFill>
              <a:schemeClr val="tx1"/>
            </a:solidFill>
            <a:round/>
            <a:headEnd/>
            <a:tailEnd type="triangle" w="med" len="med"/>
          </a:ln>
        </p:spPr>
        <p:txBody>
          <a:bodyPr wrap="none" anchor="ctr"/>
          <a:lstStyle/>
          <a:p>
            <a:endParaRPr lang="en-US"/>
          </a:p>
        </p:txBody>
      </p:sp>
      <p:sp>
        <p:nvSpPr>
          <p:cNvPr id="207879" name="Line 9"/>
          <p:cNvSpPr>
            <a:spLocks noChangeShapeType="1"/>
          </p:cNvSpPr>
          <p:nvPr/>
        </p:nvSpPr>
        <p:spPr bwMode="auto">
          <a:xfrm flipH="1" flipV="1">
            <a:off x="381000" y="2057400"/>
            <a:ext cx="152400" cy="381000"/>
          </a:xfrm>
          <a:prstGeom prst="line">
            <a:avLst/>
          </a:prstGeom>
          <a:noFill/>
          <a:ln w="57150">
            <a:solidFill>
              <a:schemeClr val="tx1"/>
            </a:solidFill>
            <a:round/>
            <a:headEnd/>
            <a:tailEnd/>
          </a:ln>
        </p:spPr>
        <p:txBody>
          <a:bodyPr wrap="none" anchor="ctr"/>
          <a:lstStyle/>
          <a:p>
            <a:endParaRPr lang="en-US"/>
          </a:p>
        </p:txBody>
      </p:sp>
      <p:sp>
        <p:nvSpPr>
          <p:cNvPr id="207880" name="Line 10"/>
          <p:cNvSpPr>
            <a:spLocks noChangeShapeType="1"/>
          </p:cNvSpPr>
          <p:nvPr/>
        </p:nvSpPr>
        <p:spPr bwMode="auto">
          <a:xfrm flipH="1" flipV="1">
            <a:off x="533400" y="2057400"/>
            <a:ext cx="152400" cy="381000"/>
          </a:xfrm>
          <a:prstGeom prst="line">
            <a:avLst/>
          </a:prstGeom>
          <a:noFill/>
          <a:ln w="57150">
            <a:solidFill>
              <a:schemeClr val="tx1"/>
            </a:solidFill>
            <a:round/>
            <a:headEnd/>
            <a:tailEnd/>
          </a:ln>
        </p:spPr>
        <p:txBody>
          <a:bodyPr wrap="none" anchor="ctr"/>
          <a:lstStyle/>
          <a:p>
            <a:endParaRPr lang="en-US"/>
          </a:p>
        </p:txBody>
      </p:sp>
      <p:sp>
        <p:nvSpPr>
          <p:cNvPr id="207881" name="Line 11"/>
          <p:cNvSpPr>
            <a:spLocks noChangeShapeType="1"/>
          </p:cNvSpPr>
          <p:nvPr/>
        </p:nvSpPr>
        <p:spPr bwMode="auto">
          <a:xfrm flipH="1" flipV="1">
            <a:off x="685800" y="2057400"/>
            <a:ext cx="152400" cy="381000"/>
          </a:xfrm>
          <a:prstGeom prst="line">
            <a:avLst/>
          </a:prstGeom>
          <a:noFill/>
          <a:ln w="57150">
            <a:solidFill>
              <a:schemeClr val="tx1"/>
            </a:solidFill>
            <a:round/>
            <a:headEnd/>
            <a:tailEnd/>
          </a:ln>
        </p:spPr>
        <p:txBody>
          <a:bodyPr wrap="none" anchor="ctr"/>
          <a:lstStyle/>
          <a:p>
            <a:endParaRPr lang="en-US"/>
          </a:p>
        </p:txBody>
      </p:sp>
      <p:sp>
        <p:nvSpPr>
          <p:cNvPr id="207882" name="Line 12"/>
          <p:cNvSpPr>
            <a:spLocks noChangeShapeType="1"/>
          </p:cNvSpPr>
          <p:nvPr/>
        </p:nvSpPr>
        <p:spPr bwMode="auto">
          <a:xfrm flipH="1" flipV="1">
            <a:off x="914400" y="2209800"/>
            <a:ext cx="76200" cy="228600"/>
          </a:xfrm>
          <a:prstGeom prst="line">
            <a:avLst/>
          </a:prstGeom>
          <a:noFill/>
          <a:ln w="571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58ED5"/>
            </a:gs>
            <a:gs pos="100000">
              <a:srgbClr val="9FC6FF"/>
            </a:gs>
          </a:gsLst>
          <a:lin ang="5400000" scaled="1"/>
        </a:gradFill>
        <a:effectLst/>
      </p:bgPr>
    </p:bg>
    <p:spTree>
      <p:nvGrpSpPr>
        <p:cNvPr id="1" name=""/>
        <p:cNvGrpSpPr/>
        <p:nvPr/>
      </p:nvGrpSpPr>
      <p:grpSpPr>
        <a:xfrm>
          <a:off x="0" y="0"/>
          <a:ext cx="0" cy="0"/>
          <a:chOff x="0" y="0"/>
          <a:chExt cx="0" cy="0"/>
        </a:xfrm>
      </p:grpSpPr>
      <p:sp>
        <p:nvSpPr>
          <p:cNvPr id="208898" name="AutoShape 32"/>
          <p:cNvSpPr>
            <a:spLocks noChangeArrowheads="1"/>
          </p:cNvSpPr>
          <p:nvPr/>
        </p:nvSpPr>
        <p:spPr bwMode="auto">
          <a:xfrm>
            <a:off x="2438400" y="2438400"/>
            <a:ext cx="6705600" cy="3581400"/>
          </a:xfrm>
          <a:prstGeom prst="flowChartPunchedTape">
            <a:avLst/>
          </a:prstGeom>
          <a:solidFill>
            <a:srgbClr val="7C75FF"/>
          </a:solidFill>
          <a:ln w="9525">
            <a:solidFill>
              <a:srgbClr val="7A73FF"/>
            </a:solidFill>
            <a:miter lim="800000"/>
            <a:headEnd/>
            <a:tailEnd/>
          </a:ln>
        </p:spPr>
        <p:txBody>
          <a:bodyPr wrap="none" anchor="ctr"/>
          <a:lstStyle/>
          <a:p>
            <a:pPr algn="ctr"/>
            <a:endParaRPr lang="en-US"/>
          </a:p>
        </p:txBody>
      </p:sp>
      <p:sp>
        <p:nvSpPr>
          <p:cNvPr id="208899" name="Rectangle 2"/>
          <p:cNvSpPr>
            <a:spLocks noChangeArrowheads="1"/>
          </p:cNvSpPr>
          <p:nvPr/>
        </p:nvSpPr>
        <p:spPr bwMode="auto">
          <a:xfrm>
            <a:off x="0" y="4724400"/>
            <a:ext cx="9144000" cy="2133600"/>
          </a:xfrm>
          <a:prstGeom prst="rect">
            <a:avLst/>
          </a:prstGeom>
          <a:solidFill>
            <a:srgbClr val="D2A476"/>
          </a:solidFill>
          <a:ln w="9525">
            <a:solidFill>
              <a:srgbClr val="D2A476"/>
            </a:solidFill>
            <a:miter lim="800000"/>
            <a:headEnd/>
            <a:tailEnd/>
          </a:ln>
        </p:spPr>
        <p:txBody>
          <a:bodyPr wrap="none" anchor="ctr"/>
          <a:lstStyle/>
          <a:p>
            <a:endParaRPr lang="en-US"/>
          </a:p>
        </p:txBody>
      </p:sp>
      <p:sp>
        <p:nvSpPr>
          <p:cNvPr id="208900" name="Text Box 5"/>
          <p:cNvSpPr txBox="1">
            <a:spLocks noChangeArrowheads="1"/>
          </p:cNvSpPr>
          <p:nvPr/>
        </p:nvSpPr>
        <p:spPr bwMode="auto">
          <a:xfrm>
            <a:off x="152400" y="76200"/>
            <a:ext cx="8839200" cy="1069975"/>
          </a:xfrm>
          <a:prstGeom prst="rect">
            <a:avLst/>
          </a:prstGeom>
          <a:noFill/>
          <a:ln w="9525">
            <a:noFill/>
            <a:miter lim="800000"/>
            <a:headEnd/>
            <a:tailEnd/>
          </a:ln>
        </p:spPr>
        <p:txBody>
          <a:bodyPr>
            <a:spAutoFit/>
          </a:bodyPr>
          <a:lstStyle/>
          <a:p>
            <a:pPr algn="ctr"/>
            <a:r>
              <a:rPr lang="en-US"/>
              <a:t>Friction along the inversion boundary causes waves, disrupting airflow patterns downwind of the range. Air flowing through passes and air deflected into the colder air mass can wreak havoc with the expected air flow.  Although 35 knots of wind near the surface is not usually considered enough for severe turbulence, in Mountain Wave conditions the turbulence can be strong enough to cause a loss of control.</a:t>
            </a:r>
          </a:p>
        </p:txBody>
      </p:sp>
      <p:sp>
        <p:nvSpPr>
          <p:cNvPr id="208901" name="Line 6"/>
          <p:cNvSpPr>
            <a:spLocks noChangeShapeType="1"/>
          </p:cNvSpPr>
          <p:nvPr/>
        </p:nvSpPr>
        <p:spPr bwMode="auto">
          <a:xfrm>
            <a:off x="533400" y="2438400"/>
            <a:ext cx="1219200" cy="0"/>
          </a:xfrm>
          <a:prstGeom prst="line">
            <a:avLst/>
          </a:prstGeom>
          <a:noFill/>
          <a:ln w="57150">
            <a:solidFill>
              <a:schemeClr val="tx1"/>
            </a:solidFill>
            <a:round/>
            <a:headEnd/>
            <a:tailEnd type="triangle" w="med" len="med"/>
          </a:ln>
        </p:spPr>
        <p:txBody>
          <a:bodyPr wrap="none" anchor="ctr"/>
          <a:lstStyle/>
          <a:p>
            <a:endParaRPr lang="en-US"/>
          </a:p>
        </p:txBody>
      </p:sp>
      <p:sp>
        <p:nvSpPr>
          <p:cNvPr id="208902" name="Line 7"/>
          <p:cNvSpPr>
            <a:spLocks noChangeShapeType="1"/>
          </p:cNvSpPr>
          <p:nvPr/>
        </p:nvSpPr>
        <p:spPr bwMode="auto">
          <a:xfrm flipH="1" flipV="1">
            <a:off x="381000" y="2057400"/>
            <a:ext cx="152400" cy="381000"/>
          </a:xfrm>
          <a:prstGeom prst="line">
            <a:avLst/>
          </a:prstGeom>
          <a:noFill/>
          <a:ln w="57150">
            <a:solidFill>
              <a:schemeClr val="tx1"/>
            </a:solidFill>
            <a:round/>
            <a:headEnd/>
            <a:tailEnd/>
          </a:ln>
        </p:spPr>
        <p:txBody>
          <a:bodyPr wrap="none" anchor="ctr"/>
          <a:lstStyle/>
          <a:p>
            <a:endParaRPr lang="en-US"/>
          </a:p>
        </p:txBody>
      </p:sp>
      <p:sp>
        <p:nvSpPr>
          <p:cNvPr id="208903" name="Line 8"/>
          <p:cNvSpPr>
            <a:spLocks noChangeShapeType="1"/>
          </p:cNvSpPr>
          <p:nvPr/>
        </p:nvSpPr>
        <p:spPr bwMode="auto">
          <a:xfrm flipH="1" flipV="1">
            <a:off x="533400" y="2057400"/>
            <a:ext cx="152400" cy="381000"/>
          </a:xfrm>
          <a:prstGeom prst="line">
            <a:avLst/>
          </a:prstGeom>
          <a:noFill/>
          <a:ln w="57150">
            <a:solidFill>
              <a:schemeClr val="tx1"/>
            </a:solidFill>
            <a:round/>
            <a:headEnd/>
            <a:tailEnd/>
          </a:ln>
        </p:spPr>
        <p:txBody>
          <a:bodyPr wrap="none" anchor="ctr"/>
          <a:lstStyle/>
          <a:p>
            <a:endParaRPr lang="en-US"/>
          </a:p>
        </p:txBody>
      </p:sp>
      <p:sp>
        <p:nvSpPr>
          <p:cNvPr id="208904" name="Line 11"/>
          <p:cNvSpPr>
            <a:spLocks noChangeShapeType="1"/>
          </p:cNvSpPr>
          <p:nvPr/>
        </p:nvSpPr>
        <p:spPr bwMode="auto">
          <a:xfrm>
            <a:off x="1676400" y="3048000"/>
            <a:ext cx="1524000" cy="152400"/>
          </a:xfrm>
          <a:prstGeom prst="line">
            <a:avLst/>
          </a:prstGeom>
          <a:noFill/>
          <a:ln w="57150">
            <a:solidFill>
              <a:schemeClr val="tx1"/>
            </a:solidFill>
            <a:round/>
            <a:headEnd/>
            <a:tailEnd type="triangle" w="med" len="med"/>
          </a:ln>
        </p:spPr>
        <p:txBody>
          <a:bodyPr wrap="none" anchor="ctr"/>
          <a:lstStyle/>
          <a:p>
            <a:endParaRPr lang="en-US"/>
          </a:p>
        </p:txBody>
      </p:sp>
      <p:sp>
        <p:nvSpPr>
          <p:cNvPr id="208905" name="Line 9"/>
          <p:cNvSpPr>
            <a:spLocks noChangeShapeType="1"/>
          </p:cNvSpPr>
          <p:nvPr/>
        </p:nvSpPr>
        <p:spPr bwMode="auto">
          <a:xfrm flipH="1" flipV="1">
            <a:off x="685800" y="2057400"/>
            <a:ext cx="152400" cy="381000"/>
          </a:xfrm>
          <a:prstGeom prst="line">
            <a:avLst/>
          </a:prstGeom>
          <a:noFill/>
          <a:ln w="57150">
            <a:solidFill>
              <a:schemeClr val="tx1"/>
            </a:solidFill>
            <a:round/>
            <a:headEnd/>
            <a:tailEnd/>
          </a:ln>
        </p:spPr>
        <p:txBody>
          <a:bodyPr wrap="none" anchor="ctr"/>
          <a:lstStyle/>
          <a:p>
            <a:endParaRPr lang="en-US"/>
          </a:p>
        </p:txBody>
      </p:sp>
      <p:sp>
        <p:nvSpPr>
          <p:cNvPr id="208906" name="Line 10"/>
          <p:cNvSpPr>
            <a:spLocks noChangeShapeType="1"/>
          </p:cNvSpPr>
          <p:nvPr/>
        </p:nvSpPr>
        <p:spPr bwMode="auto">
          <a:xfrm flipH="1" flipV="1">
            <a:off x="914400" y="2209800"/>
            <a:ext cx="76200" cy="228600"/>
          </a:xfrm>
          <a:prstGeom prst="line">
            <a:avLst/>
          </a:prstGeom>
          <a:noFill/>
          <a:ln w="57150">
            <a:solidFill>
              <a:schemeClr val="tx1"/>
            </a:solidFill>
            <a:round/>
            <a:headEnd/>
            <a:tailEnd/>
          </a:ln>
        </p:spPr>
        <p:txBody>
          <a:bodyPr wrap="none" anchor="ctr"/>
          <a:lstStyle/>
          <a:p>
            <a:endParaRPr lang="en-US"/>
          </a:p>
        </p:txBody>
      </p:sp>
      <p:sp>
        <p:nvSpPr>
          <p:cNvPr id="208907" name="AutoShape 4"/>
          <p:cNvSpPr>
            <a:spLocks noChangeArrowheads="1"/>
          </p:cNvSpPr>
          <p:nvPr/>
        </p:nvSpPr>
        <p:spPr bwMode="auto">
          <a:xfrm>
            <a:off x="1066800" y="2743200"/>
            <a:ext cx="2667000" cy="1981200"/>
          </a:xfrm>
          <a:prstGeom prst="triangle">
            <a:avLst>
              <a:gd name="adj" fmla="val 50000"/>
            </a:avLst>
          </a:prstGeom>
          <a:gradFill rotWithShape="0">
            <a:gsLst>
              <a:gs pos="0">
                <a:srgbClr val="926130"/>
              </a:gs>
              <a:gs pos="100000">
                <a:srgbClr val="D2A476"/>
              </a:gs>
            </a:gsLst>
            <a:lin ang="5400000" scaled="1"/>
          </a:gradFill>
          <a:ln w="9525">
            <a:solidFill>
              <a:srgbClr val="D2A476"/>
            </a:solidFill>
            <a:miter lim="800000"/>
            <a:headEnd/>
            <a:tailEnd/>
          </a:ln>
        </p:spPr>
        <p:txBody>
          <a:bodyPr wrap="none" anchor="ctr"/>
          <a:lstStyle/>
          <a:p>
            <a:endParaRPr lang="en-US"/>
          </a:p>
        </p:txBody>
      </p:sp>
      <p:sp>
        <p:nvSpPr>
          <p:cNvPr id="208908" name="Line 14"/>
          <p:cNvSpPr>
            <a:spLocks noChangeShapeType="1"/>
          </p:cNvSpPr>
          <p:nvPr/>
        </p:nvSpPr>
        <p:spPr bwMode="auto">
          <a:xfrm>
            <a:off x="3276600" y="3200400"/>
            <a:ext cx="609600" cy="152400"/>
          </a:xfrm>
          <a:prstGeom prst="line">
            <a:avLst/>
          </a:prstGeom>
          <a:noFill/>
          <a:ln w="38100">
            <a:solidFill>
              <a:schemeClr val="tx1"/>
            </a:solidFill>
            <a:round/>
            <a:headEnd/>
            <a:tailEnd type="triangle" w="med" len="med"/>
          </a:ln>
        </p:spPr>
        <p:txBody>
          <a:bodyPr wrap="none" anchor="ctr"/>
          <a:lstStyle/>
          <a:p>
            <a:endParaRPr lang="en-US"/>
          </a:p>
        </p:txBody>
      </p:sp>
      <p:sp>
        <p:nvSpPr>
          <p:cNvPr id="208909" name="Line 15"/>
          <p:cNvSpPr>
            <a:spLocks noChangeShapeType="1"/>
          </p:cNvSpPr>
          <p:nvPr/>
        </p:nvSpPr>
        <p:spPr bwMode="auto">
          <a:xfrm>
            <a:off x="4038600" y="3352800"/>
            <a:ext cx="304800" cy="228600"/>
          </a:xfrm>
          <a:prstGeom prst="line">
            <a:avLst/>
          </a:prstGeom>
          <a:noFill/>
          <a:ln w="38100">
            <a:solidFill>
              <a:schemeClr val="tx1"/>
            </a:solidFill>
            <a:round/>
            <a:headEnd/>
            <a:tailEnd type="triangle" w="med" len="med"/>
          </a:ln>
        </p:spPr>
        <p:txBody>
          <a:bodyPr wrap="none" anchor="ctr"/>
          <a:lstStyle/>
          <a:p>
            <a:endParaRPr lang="en-US"/>
          </a:p>
        </p:txBody>
      </p:sp>
      <p:sp>
        <p:nvSpPr>
          <p:cNvPr id="208910" name="Line 16"/>
          <p:cNvSpPr>
            <a:spLocks noChangeShapeType="1"/>
          </p:cNvSpPr>
          <p:nvPr/>
        </p:nvSpPr>
        <p:spPr bwMode="auto">
          <a:xfrm flipV="1">
            <a:off x="6172200" y="4038600"/>
            <a:ext cx="304800" cy="381000"/>
          </a:xfrm>
          <a:prstGeom prst="line">
            <a:avLst/>
          </a:prstGeom>
          <a:noFill/>
          <a:ln w="38100">
            <a:solidFill>
              <a:schemeClr val="tx1"/>
            </a:solidFill>
            <a:round/>
            <a:headEnd/>
            <a:tailEnd type="triangle" w="med" len="med"/>
          </a:ln>
        </p:spPr>
        <p:txBody>
          <a:bodyPr wrap="none" anchor="ctr"/>
          <a:lstStyle/>
          <a:p>
            <a:endParaRPr lang="en-US"/>
          </a:p>
        </p:txBody>
      </p:sp>
      <p:sp>
        <p:nvSpPr>
          <p:cNvPr id="208911" name="Line 17"/>
          <p:cNvSpPr>
            <a:spLocks noChangeShapeType="1"/>
          </p:cNvSpPr>
          <p:nvPr/>
        </p:nvSpPr>
        <p:spPr bwMode="auto">
          <a:xfrm>
            <a:off x="4419600" y="3657600"/>
            <a:ext cx="152400" cy="304800"/>
          </a:xfrm>
          <a:prstGeom prst="line">
            <a:avLst/>
          </a:prstGeom>
          <a:noFill/>
          <a:ln w="38100">
            <a:solidFill>
              <a:schemeClr val="tx1"/>
            </a:solidFill>
            <a:round/>
            <a:headEnd/>
            <a:tailEnd type="triangle" w="med" len="med"/>
          </a:ln>
        </p:spPr>
        <p:txBody>
          <a:bodyPr wrap="none" anchor="ctr"/>
          <a:lstStyle/>
          <a:p>
            <a:endParaRPr lang="en-US"/>
          </a:p>
        </p:txBody>
      </p:sp>
      <p:sp>
        <p:nvSpPr>
          <p:cNvPr id="208912" name="Line 18"/>
          <p:cNvSpPr>
            <a:spLocks noChangeShapeType="1"/>
          </p:cNvSpPr>
          <p:nvPr/>
        </p:nvSpPr>
        <p:spPr bwMode="auto">
          <a:xfrm flipH="1">
            <a:off x="4495800" y="4038600"/>
            <a:ext cx="76200" cy="304800"/>
          </a:xfrm>
          <a:prstGeom prst="line">
            <a:avLst/>
          </a:prstGeom>
          <a:noFill/>
          <a:ln w="38100">
            <a:solidFill>
              <a:schemeClr val="tx1"/>
            </a:solidFill>
            <a:round/>
            <a:headEnd/>
            <a:tailEnd type="triangle" w="med" len="med"/>
          </a:ln>
        </p:spPr>
        <p:txBody>
          <a:bodyPr wrap="none" anchor="ctr"/>
          <a:lstStyle/>
          <a:p>
            <a:endParaRPr lang="en-US"/>
          </a:p>
        </p:txBody>
      </p:sp>
      <p:sp>
        <p:nvSpPr>
          <p:cNvPr id="208913" name="Line 19"/>
          <p:cNvSpPr>
            <a:spLocks noChangeShapeType="1"/>
          </p:cNvSpPr>
          <p:nvPr/>
        </p:nvSpPr>
        <p:spPr bwMode="auto">
          <a:xfrm flipH="1">
            <a:off x="4191000" y="4419600"/>
            <a:ext cx="228600" cy="152400"/>
          </a:xfrm>
          <a:prstGeom prst="line">
            <a:avLst/>
          </a:prstGeom>
          <a:noFill/>
          <a:ln w="38100">
            <a:solidFill>
              <a:schemeClr val="tx1"/>
            </a:solidFill>
            <a:round/>
            <a:headEnd/>
            <a:tailEnd type="triangle" w="med" len="med"/>
          </a:ln>
        </p:spPr>
        <p:txBody>
          <a:bodyPr wrap="none" anchor="ctr"/>
          <a:lstStyle/>
          <a:p>
            <a:endParaRPr lang="en-US"/>
          </a:p>
        </p:txBody>
      </p:sp>
      <p:sp>
        <p:nvSpPr>
          <p:cNvPr id="208914" name="Line 20"/>
          <p:cNvSpPr>
            <a:spLocks noChangeShapeType="1"/>
          </p:cNvSpPr>
          <p:nvPr/>
        </p:nvSpPr>
        <p:spPr bwMode="auto">
          <a:xfrm>
            <a:off x="4648200" y="4038600"/>
            <a:ext cx="304800" cy="304800"/>
          </a:xfrm>
          <a:prstGeom prst="line">
            <a:avLst/>
          </a:prstGeom>
          <a:noFill/>
          <a:ln w="38100">
            <a:solidFill>
              <a:schemeClr val="tx1"/>
            </a:solidFill>
            <a:round/>
            <a:headEnd/>
            <a:tailEnd type="triangle" w="med" len="med"/>
          </a:ln>
        </p:spPr>
        <p:txBody>
          <a:bodyPr wrap="none" anchor="ctr"/>
          <a:lstStyle/>
          <a:p>
            <a:endParaRPr lang="en-US"/>
          </a:p>
        </p:txBody>
      </p:sp>
      <p:sp>
        <p:nvSpPr>
          <p:cNvPr id="208915" name="Line 21"/>
          <p:cNvSpPr>
            <a:spLocks noChangeShapeType="1"/>
          </p:cNvSpPr>
          <p:nvPr/>
        </p:nvSpPr>
        <p:spPr bwMode="auto">
          <a:xfrm>
            <a:off x="5029200" y="4343400"/>
            <a:ext cx="381000" cy="228600"/>
          </a:xfrm>
          <a:prstGeom prst="line">
            <a:avLst/>
          </a:prstGeom>
          <a:noFill/>
          <a:ln w="38100">
            <a:solidFill>
              <a:schemeClr val="tx1"/>
            </a:solidFill>
            <a:round/>
            <a:headEnd/>
            <a:tailEnd type="triangle" w="med" len="med"/>
          </a:ln>
        </p:spPr>
        <p:txBody>
          <a:bodyPr wrap="none" anchor="ctr"/>
          <a:lstStyle/>
          <a:p>
            <a:endParaRPr lang="en-US"/>
          </a:p>
        </p:txBody>
      </p:sp>
      <p:sp>
        <p:nvSpPr>
          <p:cNvPr id="208916" name="Line 22"/>
          <p:cNvSpPr>
            <a:spLocks noChangeShapeType="1"/>
          </p:cNvSpPr>
          <p:nvPr/>
        </p:nvSpPr>
        <p:spPr bwMode="auto">
          <a:xfrm flipV="1">
            <a:off x="5562600" y="4495800"/>
            <a:ext cx="457200" cy="76200"/>
          </a:xfrm>
          <a:prstGeom prst="line">
            <a:avLst/>
          </a:prstGeom>
          <a:noFill/>
          <a:ln w="38100">
            <a:solidFill>
              <a:schemeClr val="tx1"/>
            </a:solidFill>
            <a:round/>
            <a:headEnd/>
            <a:tailEnd type="triangle" w="med" len="med"/>
          </a:ln>
        </p:spPr>
        <p:txBody>
          <a:bodyPr wrap="none" anchor="ctr"/>
          <a:lstStyle/>
          <a:p>
            <a:endParaRPr lang="en-US"/>
          </a:p>
        </p:txBody>
      </p:sp>
      <p:sp>
        <p:nvSpPr>
          <p:cNvPr id="208917" name="Line 24"/>
          <p:cNvSpPr>
            <a:spLocks noChangeShapeType="1"/>
          </p:cNvSpPr>
          <p:nvPr/>
        </p:nvSpPr>
        <p:spPr bwMode="auto">
          <a:xfrm>
            <a:off x="2209800" y="2438400"/>
            <a:ext cx="762000" cy="0"/>
          </a:xfrm>
          <a:prstGeom prst="line">
            <a:avLst/>
          </a:prstGeom>
          <a:noFill/>
          <a:ln w="38100">
            <a:solidFill>
              <a:schemeClr val="tx1"/>
            </a:solidFill>
            <a:round/>
            <a:headEnd/>
            <a:tailEnd type="triangle" w="med" len="med"/>
          </a:ln>
        </p:spPr>
        <p:txBody>
          <a:bodyPr wrap="none" anchor="ctr"/>
          <a:lstStyle/>
          <a:p>
            <a:endParaRPr lang="en-US"/>
          </a:p>
        </p:txBody>
      </p:sp>
      <p:sp>
        <p:nvSpPr>
          <p:cNvPr id="208918" name="Line 25"/>
          <p:cNvSpPr>
            <a:spLocks noChangeShapeType="1"/>
          </p:cNvSpPr>
          <p:nvPr/>
        </p:nvSpPr>
        <p:spPr bwMode="auto">
          <a:xfrm>
            <a:off x="3581400" y="2438400"/>
            <a:ext cx="609600" cy="152400"/>
          </a:xfrm>
          <a:prstGeom prst="line">
            <a:avLst/>
          </a:prstGeom>
          <a:noFill/>
          <a:ln w="38100">
            <a:solidFill>
              <a:schemeClr val="tx1"/>
            </a:solidFill>
            <a:round/>
            <a:headEnd/>
            <a:tailEnd type="triangle" w="med" len="med"/>
          </a:ln>
        </p:spPr>
        <p:txBody>
          <a:bodyPr wrap="none" anchor="ctr"/>
          <a:lstStyle/>
          <a:p>
            <a:endParaRPr lang="en-US"/>
          </a:p>
        </p:txBody>
      </p:sp>
      <p:sp>
        <p:nvSpPr>
          <p:cNvPr id="208919" name="Line 26"/>
          <p:cNvSpPr>
            <a:spLocks noChangeShapeType="1"/>
          </p:cNvSpPr>
          <p:nvPr/>
        </p:nvSpPr>
        <p:spPr bwMode="auto">
          <a:xfrm>
            <a:off x="4495800" y="2743200"/>
            <a:ext cx="304800" cy="228600"/>
          </a:xfrm>
          <a:prstGeom prst="line">
            <a:avLst/>
          </a:prstGeom>
          <a:noFill/>
          <a:ln w="38100">
            <a:solidFill>
              <a:schemeClr val="tx1"/>
            </a:solidFill>
            <a:round/>
            <a:headEnd/>
            <a:tailEnd type="triangle" w="med" len="med"/>
          </a:ln>
        </p:spPr>
        <p:txBody>
          <a:bodyPr wrap="none" anchor="ctr"/>
          <a:lstStyle/>
          <a:p>
            <a:endParaRPr lang="en-US"/>
          </a:p>
        </p:txBody>
      </p:sp>
      <p:sp>
        <p:nvSpPr>
          <p:cNvPr id="208920" name="Line 27"/>
          <p:cNvSpPr>
            <a:spLocks noChangeShapeType="1"/>
          </p:cNvSpPr>
          <p:nvPr/>
        </p:nvSpPr>
        <p:spPr bwMode="auto">
          <a:xfrm>
            <a:off x="4953000" y="3124200"/>
            <a:ext cx="152400" cy="228600"/>
          </a:xfrm>
          <a:prstGeom prst="line">
            <a:avLst/>
          </a:prstGeom>
          <a:noFill/>
          <a:ln w="38100">
            <a:solidFill>
              <a:schemeClr val="tx1"/>
            </a:solidFill>
            <a:round/>
            <a:headEnd/>
            <a:tailEnd type="triangle" w="med" len="med"/>
          </a:ln>
        </p:spPr>
        <p:txBody>
          <a:bodyPr wrap="none" anchor="ctr"/>
          <a:lstStyle/>
          <a:p>
            <a:endParaRPr lang="en-US"/>
          </a:p>
        </p:txBody>
      </p:sp>
      <p:sp>
        <p:nvSpPr>
          <p:cNvPr id="208921" name="Line 28"/>
          <p:cNvSpPr>
            <a:spLocks noChangeShapeType="1"/>
          </p:cNvSpPr>
          <p:nvPr/>
        </p:nvSpPr>
        <p:spPr bwMode="auto">
          <a:xfrm>
            <a:off x="5181600" y="3352800"/>
            <a:ext cx="304800" cy="152400"/>
          </a:xfrm>
          <a:prstGeom prst="line">
            <a:avLst/>
          </a:prstGeom>
          <a:noFill/>
          <a:ln w="38100">
            <a:solidFill>
              <a:schemeClr val="tx1"/>
            </a:solidFill>
            <a:round/>
            <a:headEnd/>
            <a:tailEnd type="triangle" w="med" len="med"/>
          </a:ln>
        </p:spPr>
        <p:txBody>
          <a:bodyPr wrap="none" anchor="ctr"/>
          <a:lstStyle/>
          <a:p>
            <a:endParaRPr lang="en-US"/>
          </a:p>
        </p:txBody>
      </p:sp>
      <p:sp>
        <p:nvSpPr>
          <p:cNvPr id="208922" name="Line 29"/>
          <p:cNvSpPr>
            <a:spLocks noChangeShapeType="1"/>
          </p:cNvSpPr>
          <p:nvPr/>
        </p:nvSpPr>
        <p:spPr bwMode="auto">
          <a:xfrm flipV="1">
            <a:off x="5638800" y="3352800"/>
            <a:ext cx="304800" cy="152400"/>
          </a:xfrm>
          <a:prstGeom prst="line">
            <a:avLst/>
          </a:prstGeom>
          <a:noFill/>
          <a:ln w="38100">
            <a:solidFill>
              <a:schemeClr val="tx1"/>
            </a:solidFill>
            <a:round/>
            <a:headEnd/>
            <a:tailEnd type="triangle" w="med" len="med"/>
          </a:ln>
        </p:spPr>
        <p:txBody>
          <a:bodyPr wrap="none" anchor="ctr"/>
          <a:lstStyle/>
          <a:p>
            <a:endParaRPr lang="en-US"/>
          </a:p>
        </p:txBody>
      </p:sp>
      <p:sp>
        <p:nvSpPr>
          <p:cNvPr id="208923" name="Line 30"/>
          <p:cNvSpPr>
            <a:spLocks noChangeShapeType="1"/>
          </p:cNvSpPr>
          <p:nvPr/>
        </p:nvSpPr>
        <p:spPr bwMode="auto">
          <a:xfrm flipV="1">
            <a:off x="6096000" y="2819400"/>
            <a:ext cx="304800" cy="381000"/>
          </a:xfrm>
          <a:prstGeom prst="line">
            <a:avLst/>
          </a:prstGeom>
          <a:noFill/>
          <a:ln w="38100">
            <a:solidFill>
              <a:schemeClr val="tx1"/>
            </a:solidFill>
            <a:round/>
            <a:headEnd/>
            <a:tailEnd type="triangle" w="med" len="med"/>
          </a:ln>
        </p:spPr>
        <p:txBody>
          <a:bodyPr wrap="none" anchor="ctr"/>
          <a:lstStyle/>
          <a:p>
            <a:endParaRPr lang="en-US"/>
          </a:p>
        </p:txBody>
      </p:sp>
      <p:sp>
        <p:nvSpPr>
          <p:cNvPr id="208924" name="Line 33"/>
          <p:cNvSpPr>
            <a:spLocks noChangeShapeType="1"/>
          </p:cNvSpPr>
          <p:nvPr/>
        </p:nvSpPr>
        <p:spPr bwMode="auto">
          <a:xfrm flipV="1">
            <a:off x="6553200" y="2667000"/>
            <a:ext cx="304800" cy="152400"/>
          </a:xfrm>
          <a:prstGeom prst="line">
            <a:avLst/>
          </a:prstGeom>
          <a:noFill/>
          <a:ln w="38100">
            <a:solidFill>
              <a:schemeClr val="tx1"/>
            </a:solidFill>
            <a:round/>
            <a:headEnd/>
            <a:tailEnd type="triangle" w="med" len="med"/>
          </a:ln>
        </p:spPr>
        <p:txBody>
          <a:bodyPr wrap="none" anchor="ctr"/>
          <a:lstStyle/>
          <a:p>
            <a:endParaRPr lang="en-US"/>
          </a:p>
        </p:txBody>
      </p:sp>
      <p:sp>
        <p:nvSpPr>
          <p:cNvPr id="208925" name="Line 36"/>
          <p:cNvSpPr>
            <a:spLocks noChangeShapeType="1"/>
          </p:cNvSpPr>
          <p:nvPr/>
        </p:nvSpPr>
        <p:spPr bwMode="auto">
          <a:xfrm>
            <a:off x="7010400" y="2590800"/>
            <a:ext cx="457200" cy="0"/>
          </a:xfrm>
          <a:prstGeom prst="line">
            <a:avLst/>
          </a:prstGeom>
          <a:noFill/>
          <a:ln w="38100">
            <a:solidFill>
              <a:schemeClr val="tx1"/>
            </a:solidFill>
            <a:round/>
            <a:headEnd/>
            <a:tailEnd type="triangle" w="med" len="med"/>
          </a:ln>
        </p:spPr>
        <p:txBody>
          <a:bodyPr wrap="none" anchor="ctr"/>
          <a:lstStyle/>
          <a:p>
            <a:endParaRPr lang="en-US"/>
          </a:p>
        </p:txBody>
      </p:sp>
      <p:sp>
        <p:nvSpPr>
          <p:cNvPr id="208926" name="Line 37"/>
          <p:cNvSpPr>
            <a:spLocks noChangeShapeType="1"/>
          </p:cNvSpPr>
          <p:nvPr/>
        </p:nvSpPr>
        <p:spPr bwMode="auto">
          <a:xfrm>
            <a:off x="7696200" y="2590800"/>
            <a:ext cx="685800" cy="152400"/>
          </a:xfrm>
          <a:prstGeom prst="line">
            <a:avLst/>
          </a:prstGeom>
          <a:noFill/>
          <a:ln w="38100">
            <a:solidFill>
              <a:schemeClr val="tx1"/>
            </a:solidFill>
            <a:round/>
            <a:headEnd/>
            <a:tailEnd type="triangle" w="med" len="med"/>
          </a:ln>
        </p:spPr>
        <p:txBody>
          <a:bodyPr wrap="none" anchor="ctr"/>
          <a:lstStyle/>
          <a:p>
            <a:endParaRPr lang="en-US"/>
          </a:p>
        </p:txBody>
      </p:sp>
      <p:sp>
        <p:nvSpPr>
          <p:cNvPr id="208927" name="Line 38"/>
          <p:cNvSpPr>
            <a:spLocks noChangeShapeType="1"/>
          </p:cNvSpPr>
          <p:nvPr/>
        </p:nvSpPr>
        <p:spPr bwMode="auto">
          <a:xfrm>
            <a:off x="8686800" y="2819400"/>
            <a:ext cx="304800" cy="152400"/>
          </a:xfrm>
          <a:prstGeom prst="line">
            <a:avLst/>
          </a:prstGeom>
          <a:noFill/>
          <a:ln w="38100">
            <a:solidFill>
              <a:schemeClr val="tx1"/>
            </a:solidFill>
            <a:round/>
            <a:headEnd/>
            <a:tailEnd type="triangle" w="med" len="med"/>
          </a:ln>
        </p:spPr>
        <p:txBody>
          <a:bodyPr wrap="none" anchor="ctr"/>
          <a:lstStyle/>
          <a:p>
            <a:endParaRPr lang="en-US"/>
          </a:p>
        </p:txBody>
      </p:sp>
      <p:sp>
        <p:nvSpPr>
          <p:cNvPr id="208928" name="Line 39"/>
          <p:cNvSpPr>
            <a:spLocks noChangeShapeType="1"/>
          </p:cNvSpPr>
          <p:nvPr/>
        </p:nvSpPr>
        <p:spPr bwMode="auto">
          <a:xfrm flipH="1" flipV="1">
            <a:off x="3733800" y="4419600"/>
            <a:ext cx="381000" cy="76200"/>
          </a:xfrm>
          <a:prstGeom prst="line">
            <a:avLst/>
          </a:prstGeom>
          <a:noFill/>
          <a:ln w="38100">
            <a:solidFill>
              <a:schemeClr val="tx1"/>
            </a:solidFill>
            <a:round/>
            <a:headEnd/>
            <a:tailEnd type="triangle" w="med" len="med"/>
          </a:ln>
        </p:spPr>
        <p:txBody>
          <a:bodyPr wrap="none" anchor="ctr"/>
          <a:lstStyle/>
          <a:p>
            <a:endParaRPr lang="en-US"/>
          </a:p>
        </p:txBody>
      </p:sp>
      <p:sp>
        <p:nvSpPr>
          <p:cNvPr id="208929" name="Line 40"/>
          <p:cNvSpPr>
            <a:spLocks noChangeShapeType="1"/>
          </p:cNvSpPr>
          <p:nvPr/>
        </p:nvSpPr>
        <p:spPr bwMode="auto">
          <a:xfrm flipV="1">
            <a:off x="6629400" y="3657600"/>
            <a:ext cx="381000" cy="304800"/>
          </a:xfrm>
          <a:prstGeom prst="line">
            <a:avLst/>
          </a:prstGeom>
          <a:noFill/>
          <a:ln w="38100">
            <a:solidFill>
              <a:schemeClr val="tx1"/>
            </a:solidFill>
            <a:round/>
            <a:headEnd/>
            <a:tailEnd type="triangle" w="med" len="med"/>
          </a:ln>
        </p:spPr>
        <p:txBody>
          <a:bodyPr wrap="none" anchor="ctr"/>
          <a:lstStyle/>
          <a:p>
            <a:endParaRPr lang="en-US"/>
          </a:p>
        </p:txBody>
      </p:sp>
      <p:sp>
        <p:nvSpPr>
          <p:cNvPr id="208930" name="Line 41"/>
          <p:cNvSpPr>
            <a:spLocks noChangeShapeType="1"/>
          </p:cNvSpPr>
          <p:nvPr/>
        </p:nvSpPr>
        <p:spPr bwMode="auto">
          <a:xfrm flipV="1">
            <a:off x="7162800" y="3429000"/>
            <a:ext cx="457200" cy="228600"/>
          </a:xfrm>
          <a:prstGeom prst="line">
            <a:avLst/>
          </a:prstGeom>
          <a:noFill/>
          <a:ln w="38100">
            <a:solidFill>
              <a:schemeClr val="tx1"/>
            </a:solidFill>
            <a:round/>
            <a:headEnd/>
            <a:tailEnd type="triangle" w="med" len="med"/>
          </a:ln>
        </p:spPr>
        <p:txBody>
          <a:bodyPr wrap="none" anchor="ctr"/>
          <a:lstStyle/>
          <a:p>
            <a:endParaRPr lang="en-US"/>
          </a:p>
        </p:txBody>
      </p:sp>
      <p:sp>
        <p:nvSpPr>
          <p:cNvPr id="208931" name="Line 42"/>
          <p:cNvSpPr>
            <a:spLocks noChangeShapeType="1"/>
          </p:cNvSpPr>
          <p:nvPr/>
        </p:nvSpPr>
        <p:spPr bwMode="auto">
          <a:xfrm flipH="1" flipV="1">
            <a:off x="3581400" y="4038600"/>
            <a:ext cx="76200" cy="228600"/>
          </a:xfrm>
          <a:prstGeom prst="line">
            <a:avLst/>
          </a:prstGeom>
          <a:noFill/>
          <a:ln w="38100">
            <a:solidFill>
              <a:schemeClr val="tx1"/>
            </a:solidFill>
            <a:round/>
            <a:headEnd/>
            <a:tailEnd type="triangle" w="med" len="med"/>
          </a:ln>
        </p:spPr>
        <p:txBody>
          <a:bodyPr wrap="none" anchor="ctr"/>
          <a:lstStyle/>
          <a:p>
            <a:endParaRPr lang="en-US"/>
          </a:p>
        </p:txBody>
      </p:sp>
      <p:sp>
        <p:nvSpPr>
          <p:cNvPr id="208932" name="Line 43"/>
          <p:cNvSpPr>
            <a:spLocks noChangeShapeType="1"/>
          </p:cNvSpPr>
          <p:nvPr/>
        </p:nvSpPr>
        <p:spPr bwMode="auto">
          <a:xfrm>
            <a:off x="7848600" y="3429000"/>
            <a:ext cx="381000" cy="76200"/>
          </a:xfrm>
          <a:prstGeom prst="line">
            <a:avLst/>
          </a:prstGeom>
          <a:noFill/>
          <a:ln w="38100">
            <a:solidFill>
              <a:schemeClr val="tx1"/>
            </a:solidFill>
            <a:round/>
            <a:headEnd/>
            <a:tailEnd type="triangle" w="med" len="med"/>
          </a:ln>
        </p:spPr>
        <p:txBody>
          <a:bodyPr wrap="none" anchor="ctr"/>
          <a:lstStyle/>
          <a:p>
            <a:endParaRPr lang="en-US"/>
          </a:p>
        </p:txBody>
      </p:sp>
      <p:sp>
        <p:nvSpPr>
          <p:cNvPr id="208933" name="Line 44"/>
          <p:cNvSpPr>
            <a:spLocks noChangeShapeType="1"/>
          </p:cNvSpPr>
          <p:nvPr/>
        </p:nvSpPr>
        <p:spPr bwMode="auto">
          <a:xfrm>
            <a:off x="8382000" y="3657600"/>
            <a:ext cx="228600" cy="228600"/>
          </a:xfrm>
          <a:prstGeom prst="line">
            <a:avLst/>
          </a:prstGeom>
          <a:noFill/>
          <a:ln w="38100">
            <a:solidFill>
              <a:schemeClr val="tx1"/>
            </a:solidFill>
            <a:round/>
            <a:headEnd/>
            <a:tailEnd type="triangle" w="med" len="med"/>
          </a:ln>
        </p:spPr>
        <p:txBody>
          <a:bodyPr wrap="none" anchor="ctr"/>
          <a:lstStyle/>
          <a:p>
            <a:endParaRPr lang="en-US"/>
          </a:p>
        </p:txBody>
      </p:sp>
      <p:sp>
        <p:nvSpPr>
          <p:cNvPr id="208934" name="Line 45"/>
          <p:cNvSpPr>
            <a:spLocks noChangeShapeType="1"/>
          </p:cNvSpPr>
          <p:nvPr/>
        </p:nvSpPr>
        <p:spPr bwMode="auto">
          <a:xfrm>
            <a:off x="8686800" y="3962400"/>
            <a:ext cx="0" cy="304800"/>
          </a:xfrm>
          <a:prstGeom prst="line">
            <a:avLst/>
          </a:prstGeom>
          <a:noFill/>
          <a:ln w="38100">
            <a:solidFill>
              <a:schemeClr val="tx1"/>
            </a:solidFill>
            <a:round/>
            <a:headEnd/>
            <a:tailEnd type="triangle" w="med" len="med"/>
          </a:ln>
        </p:spPr>
        <p:txBody>
          <a:bodyPr wrap="none" anchor="ctr"/>
          <a:lstStyle/>
          <a:p>
            <a:endParaRPr lang="en-US"/>
          </a:p>
        </p:txBody>
      </p:sp>
      <p:sp>
        <p:nvSpPr>
          <p:cNvPr id="208935" name="Line 46"/>
          <p:cNvSpPr>
            <a:spLocks noChangeShapeType="1"/>
          </p:cNvSpPr>
          <p:nvPr/>
        </p:nvSpPr>
        <p:spPr bwMode="auto">
          <a:xfrm flipH="1">
            <a:off x="8458200" y="4419600"/>
            <a:ext cx="152400" cy="152400"/>
          </a:xfrm>
          <a:prstGeom prst="line">
            <a:avLst/>
          </a:prstGeom>
          <a:noFill/>
          <a:ln w="38100">
            <a:solidFill>
              <a:schemeClr val="tx1"/>
            </a:solidFill>
            <a:round/>
            <a:headEnd/>
            <a:tailEnd type="triangle" w="med" len="med"/>
          </a:ln>
        </p:spPr>
        <p:txBody>
          <a:bodyPr wrap="none" anchor="ctr"/>
          <a:lstStyle/>
          <a:p>
            <a:endParaRPr lang="en-US"/>
          </a:p>
        </p:txBody>
      </p:sp>
      <p:sp>
        <p:nvSpPr>
          <p:cNvPr id="208936" name="Line 47"/>
          <p:cNvSpPr>
            <a:spLocks noChangeShapeType="1"/>
          </p:cNvSpPr>
          <p:nvPr/>
        </p:nvSpPr>
        <p:spPr bwMode="auto">
          <a:xfrm>
            <a:off x="8763000" y="4343400"/>
            <a:ext cx="228600" cy="228600"/>
          </a:xfrm>
          <a:prstGeom prst="line">
            <a:avLst/>
          </a:prstGeom>
          <a:noFill/>
          <a:ln w="38100">
            <a:solidFill>
              <a:schemeClr val="tx1"/>
            </a:solidFill>
            <a:round/>
            <a:headEnd/>
            <a:tailEnd type="triangle" w="med" len="med"/>
          </a:ln>
        </p:spPr>
        <p:txBody>
          <a:bodyPr wrap="none" anchor="ctr"/>
          <a:lstStyle/>
          <a:p>
            <a:endParaRPr lang="en-US"/>
          </a:p>
        </p:txBody>
      </p:sp>
      <p:sp>
        <p:nvSpPr>
          <p:cNvPr id="208937" name="Line 48"/>
          <p:cNvSpPr>
            <a:spLocks noChangeShapeType="1"/>
          </p:cNvSpPr>
          <p:nvPr/>
        </p:nvSpPr>
        <p:spPr bwMode="auto">
          <a:xfrm flipH="1">
            <a:off x="7620000" y="4572000"/>
            <a:ext cx="533400" cy="0"/>
          </a:xfrm>
          <a:prstGeom prst="line">
            <a:avLst/>
          </a:prstGeom>
          <a:noFill/>
          <a:ln w="38100">
            <a:solidFill>
              <a:schemeClr val="tx1"/>
            </a:solidFill>
            <a:round/>
            <a:headEnd/>
            <a:tailEnd type="triangle" w="med" len="med"/>
          </a:ln>
        </p:spPr>
        <p:txBody>
          <a:bodyPr wrap="none" anchor="ctr"/>
          <a:lstStyle/>
          <a:p>
            <a:endParaRPr lang="en-US"/>
          </a:p>
        </p:txBody>
      </p:sp>
      <p:sp>
        <p:nvSpPr>
          <p:cNvPr id="208938" name="Line 49"/>
          <p:cNvSpPr>
            <a:spLocks noChangeShapeType="1"/>
          </p:cNvSpPr>
          <p:nvPr/>
        </p:nvSpPr>
        <p:spPr bwMode="auto">
          <a:xfrm flipH="1" flipV="1">
            <a:off x="7239000" y="4267200"/>
            <a:ext cx="228600" cy="228600"/>
          </a:xfrm>
          <a:prstGeom prst="line">
            <a:avLst/>
          </a:prstGeom>
          <a:noFill/>
          <a:ln w="38100">
            <a:solidFill>
              <a:schemeClr val="tx1"/>
            </a:solidFill>
            <a:round/>
            <a:headEnd/>
            <a:tailEnd type="triangle" w="med" len="med"/>
          </a:ln>
        </p:spPr>
        <p:txBody>
          <a:bodyPr wrap="none" anchor="ctr"/>
          <a:lstStyle/>
          <a:p>
            <a:endParaRPr lang="en-US"/>
          </a:p>
        </p:txBody>
      </p:sp>
      <p:sp>
        <p:nvSpPr>
          <p:cNvPr id="208939" name="Line 50"/>
          <p:cNvSpPr>
            <a:spLocks noChangeShapeType="1"/>
          </p:cNvSpPr>
          <p:nvPr/>
        </p:nvSpPr>
        <p:spPr bwMode="auto">
          <a:xfrm flipV="1">
            <a:off x="7086600" y="3810000"/>
            <a:ext cx="0" cy="3048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C4A6"/>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152400"/>
            <a:ext cx="8475663" cy="830263"/>
          </a:xfrm>
          <a:prstGeom prst="rect">
            <a:avLst/>
          </a:prstGeom>
          <a:noFill/>
          <a:ln w="9525">
            <a:noFill/>
            <a:miter lim="800000"/>
            <a:headEnd/>
            <a:tailEnd/>
          </a:ln>
        </p:spPr>
        <p:txBody>
          <a:bodyPr>
            <a:spAutoFit/>
          </a:bodyPr>
          <a:lstStyle/>
          <a:p>
            <a:pPr algn="ctr" eaLnBrk="0" hangingPunct="0"/>
            <a:r>
              <a:rPr lang="en-US" sz="2400" b="1"/>
              <a:t>Weather results from differential heating and cooling of the Earth’s Surface.</a:t>
            </a:r>
          </a:p>
        </p:txBody>
      </p:sp>
      <p:sp>
        <p:nvSpPr>
          <p:cNvPr id="7171" name="Text Box 6"/>
          <p:cNvSpPr txBox="1">
            <a:spLocks noChangeArrowheads="1"/>
          </p:cNvSpPr>
          <p:nvPr/>
        </p:nvSpPr>
        <p:spPr bwMode="auto">
          <a:xfrm>
            <a:off x="381000" y="1219200"/>
            <a:ext cx="8458200" cy="1558925"/>
          </a:xfrm>
          <a:prstGeom prst="rect">
            <a:avLst/>
          </a:prstGeom>
          <a:noFill/>
          <a:ln w="9525">
            <a:noFill/>
            <a:miter lim="800000"/>
            <a:headEnd/>
            <a:tailEnd/>
          </a:ln>
        </p:spPr>
        <p:txBody>
          <a:bodyPr>
            <a:spAutoFit/>
          </a:bodyPr>
          <a:lstStyle/>
          <a:p>
            <a:pPr eaLnBrk="0" hangingPunct="0">
              <a:buFontTx/>
              <a:buChar char="•"/>
            </a:pPr>
            <a:r>
              <a:rPr lang="en-US" b="1"/>
              <a:t>Land heats and cools faster than water.</a:t>
            </a:r>
          </a:p>
          <a:p>
            <a:pPr eaLnBrk="0" hangingPunct="0">
              <a:buFontTx/>
              <a:buChar char="•"/>
            </a:pPr>
            <a:endParaRPr lang="en-US" b="1"/>
          </a:p>
          <a:p>
            <a:pPr eaLnBrk="0" hangingPunct="0">
              <a:buFontTx/>
              <a:buChar char="•"/>
            </a:pPr>
            <a:r>
              <a:rPr lang="en-US" b="1"/>
              <a:t>Areas receiving more direct solar radiation heat faster than those receiving less direct solar radiation.</a:t>
            </a:r>
          </a:p>
          <a:p>
            <a:pPr eaLnBrk="0" hangingPunct="0">
              <a:buFontTx/>
              <a:buChar char="•"/>
            </a:pPr>
            <a:endParaRPr lang="en-US" b="1"/>
          </a:p>
          <a:p>
            <a:pPr eaLnBrk="0" hangingPunct="0">
              <a:buFontTx/>
              <a:buChar char="•"/>
            </a:pPr>
            <a:r>
              <a:rPr lang="en-US" b="1"/>
              <a:t>The movement of air redistributes the heat energy.</a:t>
            </a:r>
            <a:endParaRPr lang="en-US"/>
          </a:p>
        </p:txBody>
      </p:sp>
      <p:sp>
        <p:nvSpPr>
          <p:cNvPr id="7172" name="Text Box 7"/>
          <p:cNvSpPr txBox="1">
            <a:spLocks noChangeArrowheads="1"/>
          </p:cNvSpPr>
          <p:nvPr/>
        </p:nvSpPr>
        <p:spPr bwMode="auto">
          <a:xfrm>
            <a:off x="288925" y="3367088"/>
            <a:ext cx="3551238" cy="396875"/>
          </a:xfrm>
          <a:prstGeom prst="rect">
            <a:avLst/>
          </a:prstGeom>
          <a:noFill/>
          <a:ln w="9525">
            <a:noFill/>
            <a:miter lim="800000"/>
            <a:headEnd/>
            <a:tailEnd/>
          </a:ln>
        </p:spPr>
        <p:txBody>
          <a:bodyPr wrap="none">
            <a:spAutoFit/>
          </a:bodyPr>
          <a:lstStyle/>
          <a:p>
            <a:pPr eaLnBrk="0" hangingPunct="0"/>
            <a:r>
              <a:rPr lang="en-US" sz="2400" b="1"/>
              <a:t>Heat is transferred three ways:</a:t>
            </a:r>
            <a:endParaRPr lang="en-US"/>
          </a:p>
        </p:txBody>
      </p:sp>
      <p:sp>
        <p:nvSpPr>
          <p:cNvPr id="7173" name="Text Box 8"/>
          <p:cNvSpPr txBox="1">
            <a:spLocks noChangeArrowheads="1"/>
          </p:cNvSpPr>
          <p:nvPr/>
        </p:nvSpPr>
        <p:spPr bwMode="auto">
          <a:xfrm>
            <a:off x="381000" y="4030663"/>
            <a:ext cx="8229600" cy="1803400"/>
          </a:xfrm>
          <a:prstGeom prst="rect">
            <a:avLst/>
          </a:prstGeom>
          <a:noFill/>
          <a:ln w="9525">
            <a:noFill/>
            <a:miter lim="800000"/>
            <a:headEnd/>
            <a:tailEnd/>
          </a:ln>
        </p:spPr>
        <p:txBody>
          <a:bodyPr>
            <a:spAutoFit/>
          </a:bodyPr>
          <a:lstStyle/>
          <a:p>
            <a:pPr eaLnBrk="0" hangingPunct="0">
              <a:lnSpc>
                <a:spcPct val="150000"/>
              </a:lnSpc>
              <a:spcBef>
                <a:spcPct val="50000"/>
              </a:spcBef>
              <a:buFontTx/>
              <a:buChar char="•"/>
            </a:pPr>
            <a:r>
              <a:rPr lang="en-US" b="1"/>
              <a:t>Conduction</a:t>
            </a:r>
            <a:r>
              <a:rPr lang="en-US"/>
              <a:t> - Heat transfer by direct contact</a:t>
            </a:r>
          </a:p>
          <a:p>
            <a:pPr eaLnBrk="0" hangingPunct="0">
              <a:lnSpc>
                <a:spcPct val="150000"/>
              </a:lnSpc>
              <a:spcBef>
                <a:spcPct val="50000"/>
              </a:spcBef>
              <a:buFontTx/>
              <a:buChar char="•"/>
            </a:pPr>
            <a:r>
              <a:rPr lang="en-US" b="1"/>
              <a:t>Convection</a:t>
            </a:r>
            <a:r>
              <a:rPr lang="en-US"/>
              <a:t> - Heat transfer via a common air mass (often referred to as </a:t>
            </a:r>
            <a:r>
              <a:rPr lang="en-US" b="1"/>
              <a:t>Advection </a:t>
            </a:r>
            <a:r>
              <a:rPr lang="en-US"/>
              <a:t>when referring to horizontal transport).</a:t>
            </a:r>
          </a:p>
          <a:p>
            <a:pPr eaLnBrk="0" hangingPunct="0">
              <a:lnSpc>
                <a:spcPct val="150000"/>
              </a:lnSpc>
              <a:spcBef>
                <a:spcPct val="50000"/>
              </a:spcBef>
              <a:buFontTx/>
              <a:buChar char="•"/>
            </a:pPr>
            <a:r>
              <a:rPr lang="en-US" b="1"/>
              <a:t>Radiation</a:t>
            </a:r>
            <a:r>
              <a:rPr lang="en-US"/>
              <a:t> - Heat transfer via the Electromagnetic spectrum, such as light or radio waves.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12192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03" name="AutoShape 3"/>
          <p:cNvSpPr>
            <a:spLocks noChangeArrowheads="1"/>
          </p:cNvSpPr>
          <p:nvPr/>
        </p:nvSpPr>
        <p:spPr bwMode="auto">
          <a:xfrm rot="-158765">
            <a:off x="28194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04" name="AutoShape 4"/>
          <p:cNvSpPr>
            <a:spLocks noChangeArrowheads="1"/>
          </p:cNvSpPr>
          <p:nvPr/>
        </p:nvSpPr>
        <p:spPr bwMode="auto">
          <a:xfrm>
            <a:off x="4419600" y="4876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05" name="AutoShape 5"/>
          <p:cNvSpPr>
            <a:spLocks noChangeArrowheads="1"/>
          </p:cNvSpPr>
          <p:nvPr/>
        </p:nvSpPr>
        <p:spPr bwMode="auto">
          <a:xfrm rot="271469">
            <a:off x="60198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06" name="AutoShape 6"/>
          <p:cNvSpPr>
            <a:spLocks noChangeArrowheads="1"/>
          </p:cNvSpPr>
          <p:nvPr/>
        </p:nvSpPr>
        <p:spPr bwMode="auto">
          <a:xfrm>
            <a:off x="1219200" y="42672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07" name="AutoShape 7"/>
          <p:cNvSpPr>
            <a:spLocks noChangeArrowheads="1"/>
          </p:cNvSpPr>
          <p:nvPr/>
        </p:nvSpPr>
        <p:spPr bwMode="auto">
          <a:xfrm rot="-558679">
            <a:off x="2819400" y="4114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08" name="AutoShape 8"/>
          <p:cNvSpPr>
            <a:spLocks noChangeArrowheads="1"/>
          </p:cNvSpPr>
          <p:nvPr/>
        </p:nvSpPr>
        <p:spPr bwMode="auto">
          <a:xfrm>
            <a:off x="4419600" y="39624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09" name="AutoShape 9"/>
          <p:cNvSpPr>
            <a:spLocks noChangeArrowheads="1"/>
          </p:cNvSpPr>
          <p:nvPr/>
        </p:nvSpPr>
        <p:spPr bwMode="auto">
          <a:xfrm rot="569362">
            <a:off x="6019800" y="4114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10" name="AutoShape 10"/>
          <p:cNvSpPr>
            <a:spLocks noChangeArrowheads="1"/>
          </p:cNvSpPr>
          <p:nvPr/>
        </p:nvSpPr>
        <p:spPr bwMode="auto">
          <a:xfrm>
            <a:off x="1219200" y="35814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11" name="AutoShape 11"/>
          <p:cNvSpPr>
            <a:spLocks noChangeArrowheads="1"/>
          </p:cNvSpPr>
          <p:nvPr/>
        </p:nvSpPr>
        <p:spPr bwMode="auto">
          <a:xfrm rot="-836993">
            <a:off x="2895600" y="3352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12" name="AutoShape 12"/>
          <p:cNvSpPr>
            <a:spLocks noChangeArrowheads="1"/>
          </p:cNvSpPr>
          <p:nvPr/>
        </p:nvSpPr>
        <p:spPr bwMode="auto">
          <a:xfrm>
            <a:off x="4495800" y="31242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13" name="AutoShape 13"/>
          <p:cNvSpPr>
            <a:spLocks noChangeArrowheads="1"/>
          </p:cNvSpPr>
          <p:nvPr/>
        </p:nvSpPr>
        <p:spPr bwMode="auto">
          <a:xfrm rot="663690">
            <a:off x="6096000" y="3352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14" name="AutoShape 14"/>
          <p:cNvSpPr>
            <a:spLocks noChangeArrowheads="1"/>
          </p:cNvSpPr>
          <p:nvPr/>
        </p:nvSpPr>
        <p:spPr bwMode="auto">
          <a:xfrm>
            <a:off x="1219200" y="2971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15" name="AutoShape 15"/>
          <p:cNvSpPr>
            <a:spLocks noChangeArrowheads="1"/>
          </p:cNvSpPr>
          <p:nvPr/>
        </p:nvSpPr>
        <p:spPr bwMode="auto">
          <a:xfrm rot="-1061285">
            <a:off x="2895600" y="2590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16" name="AutoShape 16"/>
          <p:cNvSpPr>
            <a:spLocks noChangeArrowheads="1"/>
          </p:cNvSpPr>
          <p:nvPr/>
        </p:nvSpPr>
        <p:spPr bwMode="auto">
          <a:xfrm>
            <a:off x="4495800" y="23622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17" name="AutoShape 17"/>
          <p:cNvSpPr>
            <a:spLocks noChangeArrowheads="1"/>
          </p:cNvSpPr>
          <p:nvPr/>
        </p:nvSpPr>
        <p:spPr bwMode="auto">
          <a:xfrm rot="928615">
            <a:off x="6096000" y="2590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5618" name="Text Box 18"/>
          <p:cNvSpPr txBox="1">
            <a:spLocks noChangeArrowheads="1"/>
          </p:cNvSpPr>
          <p:nvPr/>
        </p:nvSpPr>
        <p:spPr bwMode="auto">
          <a:xfrm>
            <a:off x="1173163" y="366713"/>
            <a:ext cx="7285037" cy="1200150"/>
          </a:xfrm>
          <a:prstGeom prst="rect">
            <a:avLst/>
          </a:prstGeom>
          <a:noFill/>
          <a:ln w="9525">
            <a:noFill/>
            <a:miter lim="800000"/>
            <a:headEnd/>
            <a:tailEnd/>
          </a:ln>
        </p:spPr>
        <p:txBody>
          <a:bodyPr>
            <a:spAutoFit/>
          </a:bodyPr>
          <a:lstStyle/>
          <a:p>
            <a:pPr eaLnBrk="0" hangingPunct="0"/>
            <a:r>
              <a:rPr lang="en-US" sz="2400"/>
              <a:t>Differences in surface heating and cooling result in different thicknesses of the air columns, which result in non-uniform wind flow aloft.</a:t>
            </a:r>
          </a:p>
        </p:txBody>
      </p:sp>
      <p:sp>
        <p:nvSpPr>
          <p:cNvPr id="25619" name="Text Box 19"/>
          <p:cNvSpPr txBox="1">
            <a:spLocks noChangeArrowheads="1"/>
          </p:cNvSpPr>
          <p:nvPr/>
        </p:nvSpPr>
        <p:spPr bwMode="auto">
          <a:xfrm>
            <a:off x="4267200" y="5562600"/>
            <a:ext cx="2133600" cy="1200150"/>
          </a:xfrm>
          <a:prstGeom prst="rect">
            <a:avLst/>
          </a:prstGeom>
          <a:noFill/>
          <a:ln w="9525">
            <a:noFill/>
            <a:miter lim="800000"/>
            <a:headEnd/>
            <a:tailEnd/>
          </a:ln>
        </p:spPr>
        <p:txBody>
          <a:bodyPr>
            <a:spAutoFit/>
          </a:bodyPr>
          <a:lstStyle/>
          <a:p>
            <a:pPr algn="ctr" eaLnBrk="0" hangingPunct="0"/>
            <a:r>
              <a:rPr lang="en-US" sz="2400" b="1">
                <a:solidFill>
                  <a:srgbClr val="FF0000"/>
                </a:solidFill>
              </a:rPr>
              <a:t>Warm Pocket at the Surface</a:t>
            </a:r>
            <a:endParaRPr lang="en-US"/>
          </a:p>
        </p:txBody>
      </p:sp>
      <p:sp>
        <p:nvSpPr>
          <p:cNvPr id="25620" name="Text Box 20"/>
          <p:cNvSpPr txBox="1">
            <a:spLocks noChangeArrowheads="1"/>
          </p:cNvSpPr>
          <p:nvPr/>
        </p:nvSpPr>
        <p:spPr bwMode="auto">
          <a:xfrm>
            <a:off x="685800" y="1752600"/>
            <a:ext cx="2084388" cy="1200150"/>
          </a:xfrm>
          <a:prstGeom prst="rect">
            <a:avLst/>
          </a:prstGeom>
          <a:noFill/>
          <a:ln w="9525">
            <a:noFill/>
            <a:miter lim="800000"/>
            <a:headEnd/>
            <a:tailEnd/>
          </a:ln>
        </p:spPr>
        <p:txBody>
          <a:bodyPr>
            <a:spAutoFit/>
          </a:bodyPr>
          <a:lstStyle/>
          <a:p>
            <a:pPr algn="ctr" eaLnBrk="0" hangingPunct="0"/>
            <a:r>
              <a:rPr lang="en-US" sz="2400" b="1">
                <a:solidFill>
                  <a:srgbClr val="2323FF"/>
                </a:solidFill>
              </a:rPr>
              <a:t>Cold Pocket at the Surface</a:t>
            </a:r>
            <a:endParaRPr lang="en-US" sz="2400" b="1"/>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E2C4A6"/>
        </a:solidFill>
        <a:effectLst/>
      </p:bgPr>
    </p:bg>
    <p:spTree>
      <p:nvGrpSpPr>
        <p:cNvPr id="1" name=""/>
        <p:cNvGrpSpPr/>
        <p:nvPr/>
      </p:nvGrpSpPr>
      <p:grpSpPr>
        <a:xfrm>
          <a:off x="0" y="0"/>
          <a:ext cx="0" cy="0"/>
          <a:chOff x="0" y="0"/>
          <a:chExt cx="0" cy="0"/>
        </a:xfrm>
      </p:grpSpPr>
      <p:sp>
        <p:nvSpPr>
          <p:cNvPr id="209922" name="Arc 9"/>
          <p:cNvSpPr>
            <a:spLocks/>
          </p:cNvSpPr>
          <p:nvPr/>
        </p:nvSpPr>
        <p:spPr bwMode="auto">
          <a:xfrm rot="96541">
            <a:off x="7239000" y="2971800"/>
            <a:ext cx="1647825" cy="1066800"/>
          </a:xfrm>
          <a:custGeom>
            <a:avLst/>
            <a:gdLst>
              <a:gd name="T0" fmla="*/ 0 w 25966"/>
              <a:gd name="T1" fmla="*/ 2147483647 h 21600"/>
              <a:gd name="T2" fmla="*/ 2147483647 w 25966"/>
              <a:gd name="T3" fmla="*/ 2147483647 h 21600"/>
              <a:gd name="T4" fmla="*/ 2147483647 w 25966"/>
              <a:gd name="T5" fmla="*/ 2147483647 h 21600"/>
              <a:gd name="T6" fmla="*/ 0 60000 65536"/>
              <a:gd name="T7" fmla="*/ 0 60000 65536"/>
              <a:gd name="T8" fmla="*/ 0 60000 65536"/>
              <a:gd name="T9" fmla="*/ 0 w 25966"/>
              <a:gd name="T10" fmla="*/ 0 h 21600"/>
              <a:gd name="T11" fmla="*/ 25966 w 25966"/>
              <a:gd name="T12" fmla="*/ 21600 h 21600"/>
            </a:gdLst>
            <a:ahLst/>
            <a:cxnLst>
              <a:cxn ang="T6">
                <a:pos x="T0" y="T1"/>
              </a:cxn>
              <a:cxn ang="T7">
                <a:pos x="T2" y="T3"/>
              </a:cxn>
              <a:cxn ang="T8">
                <a:pos x="T4" y="T5"/>
              </a:cxn>
            </a:cxnLst>
            <a:rect l="T9" t="T10" r="T11" b="T12"/>
            <a:pathLst>
              <a:path w="25966" h="21600" fill="none" extrusionOk="0">
                <a:moveTo>
                  <a:pt x="-1" y="494"/>
                </a:moveTo>
                <a:cubicBezTo>
                  <a:pt x="1509" y="165"/>
                  <a:pt x="3050" y="-1"/>
                  <a:pt x="4596" y="0"/>
                </a:cubicBezTo>
                <a:cubicBezTo>
                  <a:pt x="15310" y="0"/>
                  <a:pt x="24406" y="7855"/>
                  <a:pt x="25965" y="18456"/>
                </a:cubicBezTo>
              </a:path>
              <a:path w="25966" h="21600" stroke="0" extrusionOk="0">
                <a:moveTo>
                  <a:pt x="-1" y="494"/>
                </a:moveTo>
                <a:cubicBezTo>
                  <a:pt x="1509" y="165"/>
                  <a:pt x="3050" y="-1"/>
                  <a:pt x="4596" y="0"/>
                </a:cubicBezTo>
                <a:cubicBezTo>
                  <a:pt x="15310" y="0"/>
                  <a:pt x="24406" y="7855"/>
                  <a:pt x="25965" y="18456"/>
                </a:cubicBezTo>
                <a:lnTo>
                  <a:pt x="4596" y="21600"/>
                </a:lnTo>
                <a:close/>
              </a:path>
            </a:pathLst>
          </a:custGeom>
          <a:noFill/>
          <a:ln w="38100">
            <a:solidFill>
              <a:srgbClr val="FF0000"/>
            </a:solidFill>
            <a:round/>
            <a:headEnd/>
            <a:tailEnd/>
          </a:ln>
        </p:spPr>
        <p:txBody>
          <a:bodyPr wrap="none" anchor="ctr"/>
          <a:lstStyle/>
          <a:p>
            <a:endParaRPr lang="en-US"/>
          </a:p>
        </p:txBody>
      </p:sp>
      <p:sp>
        <p:nvSpPr>
          <p:cNvPr id="209923" name="Arc 11"/>
          <p:cNvSpPr>
            <a:spLocks/>
          </p:cNvSpPr>
          <p:nvPr/>
        </p:nvSpPr>
        <p:spPr bwMode="auto">
          <a:xfrm flipH="1">
            <a:off x="7548563" y="2819400"/>
            <a:ext cx="301625" cy="160338"/>
          </a:xfrm>
          <a:custGeom>
            <a:avLst/>
            <a:gdLst>
              <a:gd name="T0" fmla="*/ 2147483647 w 42682"/>
              <a:gd name="T1" fmla="*/ 2147483647 h 22517"/>
              <a:gd name="T2" fmla="*/ 2147483647 w 42682"/>
              <a:gd name="T3" fmla="*/ 2147483647 h 22517"/>
              <a:gd name="T4" fmla="*/ 2147483647 w 42682"/>
              <a:gd name="T5" fmla="*/ 2147483647 h 22517"/>
              <a:gd name="T6" fmla="*/ 0 60000 65536"/>
              <a:gd name="T7" fmla="*/ 0 60000 65536"/>
              <a:gd name="T8" fmla="*/ 0 60000 65536"/>
              <a:gd name="T9" fmla="*/ 0 w 42682"/>
              <a:gd name="T10" fmla="*/ 0 h 22517"/>
              <a:gd name="T11" fmla="*/ 42682 w 42682"/>
              <a:gd name="T12" fmla="*/ 22517 h 22517"/>
            </a:gdLst>
            <a:ahLst/>
            <a:cxnLst>
              <a:cxn ang="T6">
                <a:pos x="T0" y="T1"/>
              </a:cxn>
              <a:cxn ang="T7">
                <a:pos x="T2" y="T3"/>
              </a:cxn>
              <a:cxn ang="T8">
                <a:pos x="T4" y="T5"/>
              </a:cxn>
            </a:cxnLst>
            <a:rect l="T9" t="T10" r="T11" b="T12"/>
            <a:pathLst>
              <a:path w="42682" h="22517" fill="none" extrusionOk="0">
                <a:moveTo>
                  <a:pt x="19" y="22516"/>
                </a:moveTo>
                <a:cubicBezTo>
                  <a:pt x="6" y="22211"/>
                  <a:pt x="0" y="21905"/>
                  <a:pt x="0" y="21600"/>
                </a:cubicBezTo>
                <a:cubicBezTo>
                  <a:pt x="0" y="9670"/>
                  <a:pt x="9670" y="0"/>
                  <a:pt x="21600" y="0"/>
                </a:cubicBezTo>
                <a:cubicBezTo>
                  <a:pt x="31718" y="-1"/>
                  <a:pt x="40480" y="7023"/>
                  <a:pt x="42682" y="16898"/>
                </a:cubicBezTo>
              </a:path>
              <a:path w="42682" h="22517" stroke="0" extrusionOk="0">
                <a:moveTo>
                  <a:pt x="19" y="22516"/>
                </a:moveTo>
                <a:cubicBezTo>
                  <a:pt x="6" y="22211"/>
                  <a:pt x="0" y="21905"/>
                  <a:pt x="0" y="21600"/>
                </a:cubicBezTo>
                <a:cubicBezTo>
                  <a:pt x="0" y="9670"/>
                  <a:pt x="9670" y="0"/>
                  <a:pt x="21600" y="0"/>
                </a:cubicBezTo>
                <a:cubicBezTo>
                  <a:pt x="31718" y="-1"/>
                  <a:pt x="40480" y="7023"/>
                  <a:pt x="42682" y="16898"/>
                </a:cubicBezTo>
                <a:lnTo>
                  <a:pt x="21600" y="21600"/>
                </a:lnTo>
                <a:close/>
              </a:path>
            </a:pathLst>
          </a:custGeom>
          <a:solidFill>
            <a:srgbClr val="FF0000"/>
          </a:solidFill>
          <a:ln w="9525">
            <a:solidFill>
              <a:srgbClr val="FF0000"/>
            </a:solidFill>
            <a:round/>
            <a:headEnd/>
            <a:tailEnd/>
          </a:ln>
        </p:spPr>
        <p:txBody>
          <a:bodyPr wrap="none" anchor="ctr"/>
          <a:lstStyle/>
          <a:p>
            <a:endParaRPr lang="en-US"/>
          </a:p>
        </p:txBody>
      </p:sp>
      <p:sp>
        <p:nvSpPr>
          <p:cNvPr id="209924" name="Arc 12"/>
          <p:cNvSpPr>
            <a:spLocks/>
          </p:cNvSpPr>
          <p:nvPr/>
        </p:nvSpPr>
        <p:spPr bwMode="auto">
          <a:xfrm rot="1334313" flipH="1">
            <a:off x="8229600" y="3048000"/>
            <a:ext cx="304800" cy="200025"/>
          </a:xfrm>
          <a:custGeom>
            <a:avLst/>
            <a:gdLst>
              <a:gd name="T0" fmla="*/ 2147483647 w 43200"/>
              <a:gd name="T1" fmla="*/ 2147483647 h 28168"/>
              <a:gd name="T2" fmla="*/ 2147483647 w 43200"/>
              <a:gd name="T3" fmla="*/ 2147483647 h 28168"/>
              <a:gd name="T4" fmla="*/ 2147483647 w 43200"/>
              <a:gd name="T5" fmla="*/ 2147483647 h 28168"/>
              <a:gd name="T6" fmla="*/ 0 60000 65536"/>
              <a:gd name="T7" fmla="*/ 0 60000 65536"/>
              <a:gd name="T8" fmla="*/ 0 60000 65536"/>
              <a:gd name="T9" fmla="*/ 0 w 43200"/>
              <a:gd name="T10" fmla="*/ 0 h 28168"/>
              <a:gd name="T11" fmla="*/ 43200 w 43200"/>
              <a:gd name="T12" fmla="*/ 28168 h 28168"/>
            </a:gdLst>
            <a:ahLst/>
            <a:cxnLst>
              <a:cxn ang="T6">
                <a:pos x="T0" y="T1"/>
              </a:cxn>
              <a:cxn ang="T7">
                <a:pos x="T2" y="T3"/>
              </a:cxn>
              <a:cxn ang="T8">
                <a:pos x="T4" y="T5"/>
              </a:cxn>
            </a:cxnLst>
            <a:rect l="T9" t="T10" r="T11" b="T12"/>
            <a:pathLst>
              <a:path w="43200" h="28168" fill="none" extrusionOk="0">
                <a:moveTo>
                  <a:pt x="1022" y="28168"/>
                </a:moveTo>
                <a:cubicBezTo>
                  <a:pt x="345" y="26044"/>
                  <a:pt x="0" y="23829"/>
                  <a:pt x="0" y="21600"/>
                </a:cubicBezTo>
                <a:cubicBezTo>
                  <a:pt x="0" y="9670"/>
                  <a:pt x="9670" y="0"/>
                  <a:pt x="21600" y="0"/>
                </a:cubicBezTo>
                <a:cubicBezTo>
                  <a:pt x="33529" y="0"/>
                  <a:pt x="43200" y="9670"/>
                  <a:pt x="43200" y="21600"/>
                </a:cubicBezTo>
                <a:cubicBezTo>
                  <a:pt x="43200" y="22239"/>
                  <a:pt x="43171" y="22878"/>
                  <a:pt x="43114" y="23515"/>
                </a:cubicBezTo>
              </a:path>
              <a:path w="43200" h="28168" stroke="0" extrusionOk="0">
                <a:moveTo>
                  <a:pt x="1022" y="28168"/>
                </a:moveTo>
                <a:cubicBezTo>
                  <a:pt x="345" y="26044"/>
                  <a:pt x="0" y="23829"/>
                  <a:pt x="0" y="21600"/>
                </a:cubicBezTo>
                <a:cubicBezTo>
                  <a:pt x="0" y="9670"/>
                  <a:pt x="9670" y="0"/>
                  <a:pt x="21600" y="0"/>
                </a:cubicBezTo>
                <a:cubicBezTo>
                  <a:pt x="33529" y="0"/>
                  <a:pt x="43200" y="9670"/>
                  <a:pt x="43200" y="21600"/>
                </a:cubicBezTo>
                <a:cubicBezTo>
                  <a:pt x="43200" y="22239"/>
                  <a:pt x="43171" y="22878"/>
                  <a:pt x="43114" y="23515"/>
                </a:cubicBezTo>
                <a:lnTo>
                  <a:pt x="21600" y="21600"/>
                </a:lnTo>
                <a:close/>
              </a:path>
            </a:pathLst>
          </a:custGeom>
          <a:solidFill>
            <a:srgbClr val="FF0000"/>
          </a:solidFill>
          <a:ln w="9525">
            <a:solidFill>
              <a:srgbClr val="FF0000"/>
            </a:solidFill>
            <a:round/>
            <a:headEnd/>
            <a:tailEnd/>
          </a:ln>
        </p:spPr>
        <p:txBody>
          <a:bodyPr wrap="none" anchor="ctr"/>
          <a:lstStyle/>
          <a:p>
            <a:endParaRPr lang="en-US"/>
          </a:p>
        </p:txBody>
      </p:sp>
      <p:sp>
        <p:nvSpPr>
          <p:cNvPr id="209925" name="AutoShape 14"/>
          <p:cNvSpPr>
            <a:spLocks noChangeArrowheads="1"/>
          </p:cNvSpPr>
          <p:nvPr/>
        </p:nvSpPr>
        <p:spPr bwMode="auto">
          <a:xfrm rot="-2426983">
            <a:off x="5149850" y="4800600"/>
            <a:ext cx="254000" cy="296863"/>
          </a:xfrm>
          <a:prstGeom prst="rtTriangle">
            <a:avLst/>
          </a:prstGeom>
          <a:solidFill>
            <a:srgbClr val="4239FF"/>
          </a:solidFill>
          <a:ln w="9525">
            <a:solidFill>
              <a:srgbClr val="4239FF"/>
            </a:solidFill>
            <a:miter lim="800000"/>
            <a:headEnd/>
            <a:tailEnd/>
          </a:ln>
        </p:spPr>
        <p:txBody>
          <a:bodyPr wrap="none" anchor="ctr"/>
          <a:lstStyle/>
          <a:p>
            <a:endParaRPr lang="en-US"/>
          </a:p>
        </p:txBody>
      </p:sp>
      <p:sp>
        <p:nvSpPr>
          <p:cNvPr id="209926" name="AutoShape 15"/>
          <p:cNvSpPr>
            <a:spLocks noChangeArrowheads="1"/>
          </p:cNvSpPr>
          <p:nvPr/>
        </p:nvSpPr>
        <p:spPr bwMode="auto">
          <a:xfrm rot="-5080160">
            <a:off x="6324600" y="4343400"/>
            <a:ext cx="228600" cy="228600"/>
          </a:xfrm>
          <a:prstGeom prst="rtTriangle">
            <a:avLst/>
          </a:prstGeom>
          <a:solidFill>
            <a:srgbClr val="4239FF"/>
          </a:solidFill>
          <a:ln w="9525">
            <a:solidFill>
              <a:srgbClr val="4239FF"/>
            </a:solidFill>
            <a:miter lim="800000"/>
            <a:headEnd/>
            <a:tailEnd/>
          </a:ln>
        </p:spPr>
        <p:txBody>
          <a:bodyPr wrap="none" anchor="ctr"/>
          <a:lstStyle/>
          <a:p>
            <a:endParaRPr lang="en-US"/>
          </a:p>
        </p:txBody>
      </p:sp>
      <p:sp>
        <p:nvSpPr>
          <p:cNvPr id="209927" name="Oval 18"/>
          <p:cNvSpPr>
            <a:spLocks noChangeArrowheads="1"/>
          </p:cNvSpPr>
          <p:nvPr/>
        </p:nvSpPr>
        <p:spPr bwMode="auto">
          <a:xfrm rot="2741720">
            <a:off x="4229100" y="1943100"/>
            <a:ext cx="2590800" cy="3124200"/>
          </a:xfrm>
          <a:prstGeom prst="ellipse">
            <a:avLst/>
          </a:prstGeom>
          <a:gradFill rotWithShape="0">
            <a:gsLst>
              <a:gs pos="0">
                <a:srgbClr val="E2C4A6"/>
              </a:gs>
              <a:gs pos="100000">
                <a:srgbClr val="9FC6FF"/>
              </a:gs>
            </a:gsLst>
            <a:lin ang="5400000" scaled="1"/>
          </a:gradFill>
          <a:ln w="9525">
            <a:noFill/>
            <a:round/>
            <a:headEnd/>
            <a:tailEnd/>
          </a:ln>
        </p:spPr>
        <p:txBody>
          <a:bodyPr wrap="none" anchor="ctr"/>
          <a:lstStyle/>
          <a:p>
            <a:pPr algn="ctr"/>
            <a:endParaRPr lang="en-US"/>
          </a:p>
        </p:txBody>
      </p:sp>
      <p:sp>
        <p:nvSpPr>
          <p:cNvPr id="209928" name="AutoShape 16"/>
          <p:cNvSpPr>
            <a:spLocks noChangeArrowheads="1"/>
          </p:cNvSpPr>
          <p:nvPr/>
        </p:nvSpPr>
        <p:spPr bwMode="auto">
          <a:xfrm rot="-7066055">
            <a:off x="6705600" y="3657600"/>
            <a:ext cx="228600" cy="228600"/>
          </a:xfrm>
          <a:prstGeom prst="rtTriangle">
            <a:avLst/>
          </a:prstGeom>
          <a:solidFill>
            <a:srgbClr val="4239FF"/>
          </a:solidFill>
          <a:ln w="9525">
            <a:solidFill>
              <a:srgbClr val="4239FF"/>
            </a:solidFill>
            <a:miter lim="800000"/>
            <a:headEnd/>
            <a:tailEnd/>
          </a:ln>
        </p:spPr>
        <p:txBody>
          <a:bodyPr wrap="none" anchor="ctr"/>
          <a:lstStyle/>
          <a:p>
            <a:endParaRPr lang="en-US"/>
          </a:p>
        </p:txBody>
      </p:sp>
      <p:sp>
        <p:nvSpPr>
          <p:cNvPr id="209929" name="Text Box 2"/>
          <p:cNvSpPr txBox="1">
            <a:spLocks noChangeArrowheads="1"/>
          </p:cNvSpPr>
          <p:nvPr/>
        </p:nvSpPr>
        <p:spPr bwMode="auto">
          <a:xfrm>
            <a:off x="6553200" y="2438400"/>
            <a:ext cx="8382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rPr>
              <a:t>L</a:t>
            </a:r>
            <a:endParaRPr lang="en-US" sz="5400"/>
          </a:p>
        </p:txBody>
      </p:sp>
      <p:sp>
        <p:nvSpPr>
          <p:cNvPr id="209930" name="AutoShape 19"/>
          <p:cNvSpPr>
            <a:spLocks noChangeArrowheads="1"/>
          </p:cNvSpPr>
          <p:nvPr/>
        </p:nvSpPr>
        <p:spPr bwMode="auto">
          <a:xfrm>
            <a:off x="3733800" y="2133600"/>
            <a:ext cx="685800" cy="609600"/>
          </a:xfrm>
          <a:prstGeom prst="triangle">
            <a:avLst>
              <a:gd name="adj" fmla="val 50000"/>
            </a:avLst>
          </a:prstGeom>
          <a:gradFill rotWithShape="0">
            <a:gsLst>
              <a:gs pos="0">
                <a:srgbClr val="926130"/>
              </a:gs>
              <a:gs pos="100000">
                <a:srgbClr val="E2C4A6"/>
              </a:gs>
            </a:gsLst>
            <a:lin ang="5400000" scaled="1"/>
          </a:gradFill>
          <a:ln w="9525">
            <a:noFill/>
            <a:miter lim="800000"/>
            <a:headEnd/>
            <a:tailEnd/>
          </a:ln>
        </p:spPr>
        <p:txBody>
          <a:bodyPr wrap="none" anchor="ctr"/>
          <a:lstStyle/>
          <a:p>
            <a:endParaRPr lang="en-US"/>
          </a:p>
        </p:txBody>
      </p:sp>
      <p:sp>
        <p:nvSpPr>
          <p:cNvPr id="209931" name="AutoShape 20"/>
          <p:cNvSpPr>
            <a:spLocks noChangeArrowheads="1"/>
          </p:cNvSpPr>
          <p:nvPr/>
        </p:nvSpPr>
        <p:spPr bwMode="auto">
          <a:xfrm>
            <a:off x="3733800" y="2590800"/>
            <a:ext cx="685800" cy="609600"/>
          </a:xfrm>
          <a:prstGeom prst="triangle">
            <a:avLst>
              <a:gd name="adj" fmla="val 45370"/>
            </a:avLst>
          </a:prstGeom>
          <a:gradFill rotWithShape="0">
            <a:gsLst>
              <a:gs pos="0">
                <a:srgbClr val="926130"/>
              </a:gs>
              <a:gs pos="100000">
                <a:srgbClr val="E2C4A6"/>
              </a:gs>
            </a:gsLst>
            <a:lin ang="5400000" scaled="1"/>
          </a:gradFill>
          <a:ln w="9525">
            <a:noFill/>
            <a:miter lim="800000"/>
            <a:headEnd/>
            <a:tailEnd/>
          </a:ln>
        </p:spPr>
        <p:txBody>
          <a:bodyPr wrap="none" anchor="ctr"/>
          <a:lstStyle/>
          <a:p>
            <a:endParaRPr lang="en-US"/>
          </a:p>
        </p:txBody>
      </p:sp>
      <p:sp>
        <p:nvSpPr>
          <p:cNvPr id="209932" name="AutoShape 21"/>
          <p:cNvSpPr>
            <a:spLocks noChangeArrowheads="1"/>
          </p:cNvSpPr>
          <p:nvPr/>
        </p:nvSpPr>
        <p:spPr bwMode="auto">
          <a:xfrm>
            <a:off x="3733800" y="3048000"/>
            <a:ext cx="685800" cy="609600"/>
          </a:xfrm>
          <a:prstGeom prst="triangle">
            <a:avLst>
              <a:gd name="adj" fmla="val 50000"/>
            </a:avLst>
          </a:prstGeom>
          <a:gradFill rotWithShape="0">
            <a:gsLst>
              <a:gs pos="0">
                <a:srgbClr val="926130"/>
              </a:gs>
              <a:gs pos="100000">
                <a:srgbClr val="E2C4A6"/>
              </a:gs>
            </a:gsLst>
            <a:lin ang="5400000" scaled="1"/>
          </a:gradFill>
          <a:ln w="9525">
            <a:noFill/>
            <a:miter lim="800000"/>
            <a:headEnd/>
            <a:tailEnd/>
          </a:ln>
        </p:spPr>
        <p:txBody>
          <a:bodyPr wrap="none" anchor="ctr"/>
          <a:lstStyle/>
          <a:p>
            <a:endParaRPr lang="en-US"/>
          </a:p>
        </p:txBody>
      </p:sp>
      <p:sp>
        <p:nvSpPr>
          <p:cNvPr id="209933" name="AutoShape 22"/>
          <p:cNvSpPr>
            <a:spLocks noChangeArrowheads="1"/>
          </p:cNvSpPr>
          <p:nvPr/>
        </p:nvSpPr>
        <p:spPr bwMode="auto">
          <a:xfrm>
            <a:off x="3810000" y="3429000"/>
            <a:ext cx="685800" cy="609600"/>
          </a:xfrm>
          <a:prstGeom prst="triangle">
            <a:avLst>
              <a:gd name="adj" fmla="val 50000"/>
            </a:avLst>
          </a:prstGeom>
          <a:gradFill rotWithShape="0">
            <a:gsLst>
              <a:gs pos="0">
                <a:srgbClr val="926130"/>
              </a:gs>
              <a:gs pos="100000">
                <a:srgbClr val="E2C4A6"/>
              </a:gs>
            </a:gsLst>
            <a:lin ang="5400000" scaled="1"/>
          </a:gradFill>
          <a:ln w="9525">
            <a:noFill/>
            <a:miter lim="800000"/>
            <a:headEnd/>
            <a:tailEnd/>
          </a:ln>
        </p:spPr>
        <p:txBody>
          <a:bodyPr wrap="none" anchor="ctr"/>
          <a:lstStyle/>
          <a:p>
            <a:endParaRPr lang="en-US"/>
          </a:p>
        </p:txBody>
      </p:sp>
      <p:sp>
        <p:nvSpPr>
          <p:cNvPr id="209934" name="AutoShape 23"/>
          <p:cNvSpPr>
            <a:spLocks noChangeArrowheads="1"/>
          </p:cNvSpPr>
          <p:nvPr/>
        </p:nvSpPr>
        <p:spPr bwMode="auto">
          <a:xfrm>
            <a:off x="3810000" y="3810000"/>
            <a:ext cx="685800" cy="609600"/>
          </a:xfrm>
          <a:prstGeom prst="triangle">
            <a:avLst>
              <a:gd name="adj" fmla="val 50000"/>
            </a:avLst>
          </a:prstGeom>
          <a:gradFill rotWithShape="0">
            <a:gsLst>
              <a:gs pos="0">
                <a:srgbClr val="926130"/>
              </a:gs>
              <a:gs pos="100000">
                <a:srgbClr val="E2C4A6"/>
              </a:gs>
            </a:gsLst>
            <a:lin ang="5400000" scaled="1"/>
          </a:gradFill>
          <a:ln w="9525">
            <a:noFill/>
            <a:miter lim="800000"/>
            <a:headEnd/>
            <a:tailEnd/>
          </a:ln>
        </p:spPr>
        <p:txBody>
          <a:bodyPr wrap="none" anchor="ctr"/>
          <a:lstStyle/>
          <a:p>
            <a:endParaRPr lang="en-US"/>
          </a:p>
        </p:txBody>
      </p:sp>
      <p:sp>
        <p:nvSpPr>
          <p:cNvPr id="209935" name="AutoShape 24"/>
          <p:cNvSpPr>
            <a:spLocks noChangeArrowheads="1"/>
          </p:cNvSpPr>
          <p:nvPr/>
        </p:nvSpPr>
        <p:spPr bwMode="auto">
          <a:xfrm>
            <a:off x="3886200" y="4114800"/>
            <a:ext cx="685800" cy="609600"/>
          </a:xfrm>
          <a:prstGeom prst="triangle">
            <a:avLst>
              <a:gd name="adj" fmla="val 50000"/>
            </a:avLst>
          </a:prstGeom>
          <a:gradFill rotWithShape="0">
            <a:gsLst>
              <a:gs pos="0">
                <a:srgbClr val="926130"/>
              </a:gs>
              <a:gs pos="100000">
                <a:srgbClr val="E2C4A6"/>
              </a:gs>
            </a:gsLst>
            <a:lin ang="5400000" scaled="1"/>
          </a:gradFill>
          <a:ln w="9525">
            <a:noFill/>
            <a:miter lim="800000"/>
            <a:headEnd/>
            <a:tailEnd/>
          </a:ln>
        </p:spPr>
        <p:txBody>
          <a:bodyPr wrap="none" anchor="ctr"/>
          <a:lstStyle/>
          <a:p>
            <a:endParaRPr lang="en-US"/>
          </a:p>
        </p:txBody>
      </p:sp>
      <p:sp>
        <p:nvSpPr>
          <p:cNvPr id="209936" name="AutoShape 25"/>
          <p:cNvSpPr>
            <a:spLocks noChangeArrowheads="1"/>
          </p:cNvSpPr>
          <p:nvPr/>
        </p:nvSpPr>
        <p:spPr bwMode="auto">
          <a:xfrm>
            <a:off x="3962400" y="4495800"/>
            <a:ext cx="685800" cy="609600"/>
          </a:xfrm>
          <a:prstGeom prst="triangle">
            <a:avLst>
              <a:gd name="adj" fmla="val 50000"/>
            </a:avLst>
          </a:prstGeom>
          <a:gradFill rotWithShape="0">
            <a:gsLst>
              <a:gs pos="0">
                <a:srgbClr val="926130"/>
              </a:gs>
              <a:gs pos="100000">
                <a:srgbClr val="E2C4A6"/>
              </a:gs>
            </a:gsLst>
            <a:lin ang="5400000" scaled="1"/>
          </a:gradFill>
          <a:ln w="9525">
            <a:noFill/>
            <a:miter lim="800000"/>
            <a:headEnd/>
            <a:tailEnd/>
          </a:ln>
        </p:spPr>
        <p:txBody>
          <a:bodyPr wrap="none" anchor="ctr"/>
          <a:lstStyle/>
          <a:p>
            <a:endParaRPr lang="en-US"/>
          </a:p>
        </p:txBody>
      </p:sp>
      <p:sp>
        <p:nvSpPr>
          <p:cNvPr id="209937" name="AutoShape 26"/>
          <p:cNvSpPr>
            <a:spLocks noChangeArrowheads="1"/>
          </p:cNvSpPr>
          <p:nvPr/>
        </p:nvSpPr>
        <p:spPr bwMode="auto">
          <a:xfrm>
            <a:off x="3962400" y="4876800"/>
            <a:ext cx="685800" cy="609600"/>
          </a:xfrm>
          <a:prstGeom prst="triangle">
            <a:avLst>
              <a:gd name="adj" fmla="val 50000"/>
            </a:avLst>
          </a:prstGeom>
          <a:gradFill rotWithShape="0">
            <a:gsLst>
              <a:gs pos="0">
                <a:srgbClr val="926130"/>
              </a:gs>
              <a:gs pos="100000">
                <a:srgbClr val="E2C4A6"/>
              </a:gs>
            </a:gsLst>
            <a:lin ang="5400000" scaled="1"/>
          </a:gradFill>
          <a:ln w="9525">
            <a:noFill/>
            <a:miter lim="800000"/>
            <a:headEnd/>
            <a:tailEnd/>
          </a:ln>
        </p:spPr>
        <p:txBody>
          <a:bodyPr wrap="none" anchor="ctr"/>
          <a:lstStyle/>
          <a:p>
            <a:endParaRPr lang="en-US"/>
          </a:p>
        </p:txBody>
      </p:sp>
      <p:sp>
        <p:nvSpPr>
          <p:cNvPr id="209938" name="Arc 8"/>
          <p:cNvSpPr>
            <a:spLocks/>
          </p:cNvSpPr>
          <p:nvPr/>
        </p:nvSpPr>
        <p:spPr bwMode="auto">
          <a:xfrm flipV="1">
            <a:off x="4183063" y="3124200"/>
            <a:ext cx="2749550" cy="1828800"/>
          </a:xfrm>
          <a:custGeom>
            <a:avLst/>
            <a:gdLst>
              <a:gd name="T0" fmla="*/ 0 w 36810"/>
              <a:gd name="T1" fmla="*/ 2147483647 h 21600"/>
              <a:gd name="T2" fmla="*/ 2147483647 w 36810"/>
              <a:gd name="T3" fmla="*/ 2147483647 h 21600"/>
              <a:gd name="T4" fmla="*/ 2147483647 w 36810"/>
              <a:gd name="T5" fmla="*/ 2147483647 h 21600"/>
              <a:gd name="T6" fmla="*/ 0 60000 65536"/>
              <a:gd name="T7" fmla="*/ 0 60000 65536"/>
              <a:gd name="T8" fmla="*/ 0 60000 65536"/>
              <a:gd name="T9" fmla="*/ 0 w 36810"/>
              <a:gd name="T10" fmla="*/ 0 h 21600"/>
              <a:gd name="T11" fmla="*/ 36810 w 36810"/>
              <a:gd name="T12" fmla="*/ 21600 h 21600"/>
            </a:gdLst>
            <a:ahLst/>
            <a:cxnLst>
              <a:cxn ang="T6">
                <a:pos x="T0" y="T1"/>
              </a:cxn>
              <a:cxn ang="T7">
                <a:pos x="T2" y="T3"/>
              </a:cxn>
              <a:cxn ang="T8">
                <a:pos x="T4" y="T5"/>
              </a:cxn>
            </a:cxnLst>
            <a:rect l="T9" t="T10" r="T11" b="T12"/>
            <a:pathLst>
              <a:path w="36810" h="21600" fill="none" extrusionOk="0">
                <a:moveTo>
                  <a:pt x="0" y="6296"/>
                </a:moveTo>
                <a:cubicBezTo>
                  <a:pt x="4048" y="2263"/>
                  <a:pt x="9529" y="-1"/>
                  <a:pt x="15243" y="0"/>
                </a:cubicBezTo>
                <a:cubicBezTo>
                  <a:pt x="26710" y="0"/>
                  <a:pt x="36179" y="8961"/>
                  <a:pt x="36810" y="20411"/>
                </a:cubicBezTo>
              </a:path>
              <a:path w="36810" h="21600" stroke="0" extrusionOk="0">
                <a:moveTo>
                  <a:pt x="0" y="6296"/>
                </a:moveTo>
                <a:cubicBezTo>
                  <a:pt x="4048" y="2263"/>
                  <a:pt x="9529" y="-1"/>
                  <a:pt x="15243" y="0"/>
                </a:cubicBezTo>
                <a:cubicBezTo>
                  <a:pt x="26710" y="0"/>
                  <a:pt x="36179" y="8961"/>
                  <a:pt x="36810" y="20411"/>
                </a:cubicBezTo>
                <a:lnTo>
                  <a:pt x="15243" y="21600"/>
                </a:lnTo>
                <a:close/>
              </a:path>
            </a:pathLst>
          </a:custGeom>
          <a:noFill/>
          <a:ln w="57150">
            <a:solidFill>
              <a:srgbClr val="4239FF"/>
            </a:solidFill>
            <a:round/>
            <a:headEnd/>
            <a:tailEnd/>
          </a:ln>
        </p:spPr>
        <p:txBody>
          <a:bodyPr rot="10800000" wrap="none" anchor="ctr"/>
          <a:lstStyle/>
          <a:p>
            <a:endParaRPr lang="en-US"/>
          </a:p>
        </p:txBody>
      </p:sp>
      <p:sp>
        <p:nvSpPr>
          <p:cNvPr id="209939" name="AutoShape 13"/>
          <p:cNvSpPr>
            <a:spLocks noChangeArrowheads="1"/>
          </p:cNvSpPr>
          <p:nvPr/>
        </p:nvSpPr>
        <p:spPr bwMode="auto">
          <a:xfrm rot="-725685">
            <a:off x="4343400" y="4572000"/>
            <a:ext cx="228600" cy="228600"/>
          </a:xfrm>
          <a:prstGeom prst="rtTriangle">
            <a:avLst/>
          </a:prstGeom>
          <a:solidFill>
            <a:srgbClr val="4239FF"/>
          </a:solidFill>
          <a:ln w="9525">
            <a:solidFill>
              <a:srgbClr val="4239FF"/>
            </a:solidFill>
            <a:miter lim="800000"/>
            <a:headEnd/>
            <a:tailEnd/>
          </a:ln>
        </p:spPr>
        <p:txBody>
          <a:bodyPr wrap="none" anchor="ctr"/>
          <a:lstStyle/>
          <a:p>
            <a:endParaRPr lang="en-US"/>
          </a:p>
        </p:txBody>
      </p:sp>
      <p:sp>
        <p:nvSpPr>
          <p:cNvPr id="209940" name="Text Box 28"/>
          <p:cNvSpPr txBox="1">
            <a:spLocks noChangeArrowheads="1"/>
          </p:cNvSpPr>
          <p:nvPr/>
        </p:nvSpPr>
        <p:spPr bwMode="auto">
          <a:xfrm>
            <a:off x="4800600" y="3048000"/>
            <a:ext cx="1133475" cy="581025"/>
          </a:xfrm>
          <a:prstGeom prst="rect">
            <a:avLst/>
          </a:prstGeom>
          <a:noFill/>
          <a:ln w="9525">
            <a:noFill/>
            <a:miter lim="800000"/>
            <a:headEnd/>
            <a:tailEnd/>
          </a:ln>
        </p:spPr>
        <p:txBody>
          <a:bodyPr>
            <a:spAutoFit/>
          </a:bodyPr>
          <a:lstStyle/>
          <a:p>
            <a:pPr algn="ctr"/>
            <a:r>
              <a:rPr lang="en-US"/>
              <a:t>Stable, Cold Air</a:t>
            </a:r>
          </a:p>
        </p:txBody>
      </p:sp>
      <p:sp>
        <p:nvSpPr>
          <p:cNvPr id="209941" name="Line 29"/>
          <p:cNvSpPr>
            <a:spLocks noChangeShapeType="1"/>
          </p:cNvSpPr>
          <p:nvPr/>
        </p:nvSpPr>
        <p:spPr bwMode="auto">
          <a:xfrm>
            <a:off x="1371600" y="3657600"/>
            <a:ext cx="1447800" cy="0"/>
          </a:xfrm>
          <a:prstGeom prst="line">
            <a:avLst/>
          </a:prstGeom>
          <a:noFill/>
          <a:ln w="38100">
            <a:solidFill>
              <a:schemeClr val="tx1"/>
            </a:solidFill>
            <a:round/>
            <a:headEnd/>
            <a:tailEnd type="triangle" w="med" len="med"/>
          </a:ln>
        </p:spPr>
        <p:txBody>
          <a:bodyPr wrap="none" anchor="ctr"/>
          <a:lstStyle/>
          <a:p>
            <a:endParaRPr lang="en-US"/>
          </a:p>
        </p:txBody>
      </p:sp>
      <p:sp>
        <p:nvSpPr>
          <p:cNvPr id="209942" name="Line 30"/>
          <p:cNvSpPr>
            <a:spLocks noChangeShapeType="1"/>
          </p:cNvSpPr>
          <p:nvPr/>
        </p:nvSpPr>
        <p:spPr bwMode="auto">
          <a:xfrm flipH="1" flipV="1">
            <a:off x="1219200" y="3200400"/>
            <a:ext cx="152400" cy="457200"/>
          </a:xfrm>
          <a:prstGeom prst="line">
            <a:avLst/>
          </a:prstGeom>
          <a:noFill/>
          <a:ln w="38100">
            <a:solidFill>
              <a:schemeClr val="tx1"/>
            </a:solidFill>
            <a:round/>
            <a:headEnd/>
            <a:tailEnd/>
          </a:ln>
        </p:spPr>
        <p:txBody>
          <a:bodyPr wrap="none" anchor="ctr"/>
          <a:lstStyle/>
          <a:p>
            <a:endParaRPr lang="en-US"/>
          </a:p>
        </p:txBody>
      </p:sp>
      <p:sp>
        <p:nvSpPr>
          <p:cNvPr id="209943" name="Line 31"/>
          <p:cNvSpPr>
            <a:spLocks noChangeShapeType="1"/>
          </p:cNvSpPr>
          <p:nvPr/>
        </p:nvSpPr>
        <p:spPr bwMode="auto">
          <a:xfrm flipH="1" flipV="1">
            <a:off x="1371600" y="3200400"/>
            <a:ext cx="152400" cy="457200"/>
          </a:xfrm>
          <a:prstGeom prst="line">
            <a:avLst/>
          </a:prstGeom>
          <a:noFill/>
          <a:ln w="38100">
            <a:solidFill>
              <a:schemeClr val="tx1"/>
            </a:solidFill>
            <a:round/>
            <a:headEnd/>
            <a:tailEnd/>
          </a:ln>
        </p:spPr>
        <p:txBody>
          <a:bodyPr wrap="none" anchor="ctr"/>
          <a:lstStyle/>
          <a:p>
            <a:endParaRPr lang="en-US"/>
          </a:p>
        </p:txBody>
      </p:sp>
      <p:sp>
        <p:nvSpPr>
          <p:cNvPr id="209944" name="Line 32"/>
          <p:cNvSpPr>
            <a:spLocks noChangeShapeType="1"/>
          </p:cNvSpPr>
          <p:nvPr/>
        </p:nvSpPr>
        <p:spPr bwMode="auto">
          <a:xfrm flipH="1" flipV="1">
            <a:off x="1524000" y="3200400"/>
            <a:ext cx="152400" cy="457200"/>
          </a:xfrm>
          <a:prstGeom prst="line">
            <a:avLst/>
          </a:prstGeom>
          <a:noFill/>
          <a:ln w="38100">
            <a:solidFill>
              <a:schemeClr val="tx1"/>
            </a:solidFill>
            <a:round/>
            <a:headEnd/>
            <a:tailEnd/>
          </a:ln>
        </p:spPr>
        <p:txBody>
          <a:bodyPr wrap="none" anchor="ctr"/>
          <a:lstStyle/>
          <a:p>
            <a:endParaRPr lang="en-US"/>
          </a:p>
        </p:txBody>
      </p:sp>
      <p:sp>
        <p:nvSpPr>
          <p:cNvPr id="209945" name="Line 33"/>
          <p:cNvSpPr>
            <a:spLocks noChangeShapeType="1"/>
          </p:cNvSpPr>
          <p:nvPr/>
        </p:nvSpPr>
        <p:spPr bwMode="auto">
          <a:xfrm flipH="1" flipV="1">
            <a:off x="1676400" y="3200400"/>
            <a:ext cx="152400" cy="457200"/>
          </a:xfrm>
          <a:prstGeom prst="line">
            <a:avLst/>
          </a:prstGeom>
          <a:noFill/>
          <a:ln w="38100">
            <a:solidFill>
              <a:schemeClr val="tx1"/>
            </a:solidFill>
            <a:round/>
            <a:headEnd/>
            <a:tailEnd/>
          </a:ln>
        </p:spPr>
        <p:txBody>
          <a:bodyPr wrap="none" anchor="ctr"/>
          <a:lstStyle/>
          <a:p>
            <a:endParaRPr lang="en-US"/>
          </a:p>
        </p:txBody>
      </p:sp>
      <p:sp>
        <p:nvSpPr>
          <p:cNvPr id="209946" name="Text Box 34"/>
          <p:cNvSpPr txBox="1">
            <a:spLocks noChangeArrowheads="1"/>
          </p:cNvSpPr>
          <p:nvPr/>
        </p:nvSpPr>
        <p:spPr bwMode="auto">
          <a:xfrm>
            <a:off x="304800" y="609600"/>
            <a:ext cx="8286750" cy="1069975"/>
          </a:xfrm>
          <a:prstGeom prst="rect">
            <a:avLst/>
          </a:prstGeom>
          <a:noFill/>
          <a:ln w="9525">
            <a:noFill/>
            <a:miter lim="800000"/>
            <a:headEnd/>
            <a:tailEnd/>
          </a:ln>
        </p:spPr>
        <p:txBody>
          <a:bodyPr>
            <a:spAutoFit/>
          </a:bodyPr>
          <a:lstStyle/>
          <a:p>
            <a:pPr algn="ctr"/>
            <a:r>
              <a:rPr lang="en-US"/>
              <a:t>A “back-door” cold front with strong winds at the ridge line may set up conditions for Mountain Wave turbulence.  Along the Rockies in the southwestern US, the 700mb wind chart may be useful for a quick estimation of winds along the ridgeline.  If the example below were in New Mexico, Mountain Wave turbulence east of the ridgeline would not be unexpected.</a:t>
            </a:r>
          </a:p>
        </p:txBody>
      </p:sp>
      <p:sp>
        <p:nvSpPr>
          <p:cNvPr id="209947" name="Text Box 35"/>
          <p:cNvSpPr txBox="1">
            <a:spLocks noChangeArrowheads="1"/>
          </p:cNvSpPr>
          <p:nvPr/>
        </p:nvSpPr>
        <p:spPr bwMode="auto">
          <a:xfrm>
            <a:off x="1219200" y="3810000"/>
            <a:ext cx="1285875" cy="336550"/>
          </a:xfrm>
          <a:prstGeom prst="rect">
            <a:avLst/>
          </a:prstGeom>
          <a:noFill/>
          <a:ln w="9525">
            <a:noFill/>
            <a:miter lim="800000"/>
            <a:headEnd/>
            <a:tailEnd/>
          </a:ln>
        </p:spPr>
        <p:txBody>
          <a:bodyPr wrap="none">
            <a:spAutoFit/>
          </a:bodyPr>
          <a:lstStyle/>
          <a:p>
            <a:pPr algn="ctr"/>
            <a:r>
              <a:rPr lang="en-US"/>
              <a:t>700mb winds</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2" cstate="print"/>
          <a:srcRect l="5556" b="8333"/>
          <a:stretch>
            <a:fillRect/>
          </a:stretch>
        </p:blipFill>
        <p:spPr bwMode="auto">
          <a:xfrm>
            <a:off x="3429000" y="838200"/>
            <a:ext cx="5181600" cy="5029200"/>
          </a:xfrm>
          <a:prstGeom prst="rect">
            <a:avLst/>
          </a:prstGeom>
          <a:noFill/>
          <a:ln w="9525">
            <a:noFill/>
            <a:miter lim="800000"/>
            <a:headEnd/>
            <a:tailEnd/>
          </a:ln>
        </p:spPr>
      </p:pic>
      <p:sp>
        <p:nvSpPr>
          <p:cNvPr id="210947" name="Oval 3"/>
          <p:cNvSpPr>
            <a:spLocks noChangeArrowheads="1"/>
          </p:cNvSpPr>
          <p:nvPr/>
        </p:nvSpPr>
        <p:spPr bwMode="auto">
          <a:xfrm>
            <a:off x="4038600" y="3352800"/>
            <a:ext cx="990600" cy="914400"/>
          </a:xfrm>
          <a:prstGeom prst="ellipse">
            <a:avLst/>
          </a:prstGeom>
          <a:noFill/>
          <a:ln w="57150">
            <a:solidFill>
              <a:srgbClr val="FF0000"/>
            </a:solidFill>
            <a:round/>
            <a:headEnd/>
            <a:tailEnd/>
          </a:ln>
        </p:spPr>
        <p:txBody>
          <a:bodyPr wrap="none" anchor="ctr"/>
          <a:lstStyle/>
          <a:p>
            <a:endParaRPr lang="en-US"/>
          </a:p>
        </p:txBody>
      </p:sp>
      <p:sp>
        <p:nvSpPr>
          <p:cNvPr id="210948" name="Text Box 4"/>
          <p:cNvSpPr txBox="1">
            <a:spLocks noChangeArrowheads="1"/>
          </p:cNvSpPr>
          <p:nvPr/>
        </p:nvSpPr>
        <p:spPr bwMode="auto">
          <a:xfrm>
            <a:off x="457200" y="1676400"/>
            <a:ext cx="2835275" cy="3514725"/>
          </a:xfrm>
          <a:prstGeom prst="rect">
            <a:avLst/>
          </a:prstGeom>
          <a:noFill/>
          <a:ln w="9525">
            <a:noFill/>
            <a:miter lim="800000"/>
            <a:headEnd/>
            <a:tailEnd/>
          </a:ln>
        </p:spPr>
        <p:txBody>
          <a:bodyPr>
            <a:spAutoFit/>
          </a:bodyPr>
          <a:lstStyle/>
          <a:p>
            <a:r>
              <a:rPr lang="en-US"/>
              <a:t>Wind Plots on upper air charts can be used to find areas of likely turbulence at those altitudes.  In this case, it looks like about a 120 knot vector difference between the KDRA and KFLG soundings over a distance of about 300nm.  We can expect turbulence in this area at FL300 based on this chart.  Opposing winds are also seen over the Virginia/North Carolina area, although not as strong.</a:t>
            </a:r>
          </a:p>
        </p:txBody>
      </p:sp>
      <p:sp>
        <p:nvSpPr>
          <p:cNvPr id="210949" name="Oval 5"/>
          <p:cNvSpPr>
            <a:spLocks noChangeArrowheads="1"/>
          </p:cNvSpPr>
          <p:nvPr/>
        </p:nvSpPr>
        <p:spPr bwMode="auto">
          <a:xfrm>
            <a:off x="6934200" y="3276600"/>
            <a:ext cx="990600" cy="914400"/>
          </a:xfrm>
          <a:prstGeom prst="ellipse">
            <a:avLst/>
          </a:prstGeom>
          <a:noFill/>
          <a:ln w="571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447800"/>
          <a:ext cx="8229600" cy="4790738"/>
        </p:xfrm>
        <a:graphic>
          <a:graphicData uri="http://schemas.openxmlformats.org/drawingml/2006/table">
            <a:tbl>
              <a:tblPr firstRow="1" bandRow="1">
                <a:tableStyleId>{5C22544A-7EE6-4342-B048-85BDC9FD1C3A}</a:tableStyleId>
              </a:tblPr>
              <a:tblGrid>
                <a:gridCol w="4114800"/>
                <a:gridCol w="4114800"/>
              </a:tblGrid>
              <a:tr h="1050455">
                <a:tc>
                  <a:txBody>
                    <a:bodyPr/>
                    <a:lstStyle/>
                    <a:p>
                      <a:pPr algn="ctr"/>
                      <a:r>
                        <a:rPr lang="en-US" sz="3600" dirty="0" smtClean="0"/>
                        <a:t>Known:</a:t>
                      </a:r>
                      <a:endParaRPr lang="en-US" sz="3600" dirty="0"/>
                    </a:p>
                  </a:txBody>
                  <a:tcPr/>
                </a:tc>
                <a:tc>
                  <a:txBody>
                    <a:bodyPr/>
                    <a:lstStyle/>
                    <a:p>
                      <a:pPr algn="ctr"/>
                      <a:r>
                        <a:rPr lang="en-US" sz="3600" dirty="0" smtClean="0"/>
                        <a:t>Forecast:</a:t>
                      </a:r>
                      <a:endParaRPr lang="en-US" sz="3600" dirty="0"/>
                    </a:p>
                  </a:txBody>
                  <a:tcPr/>
                </a:tc>
              </a:tr>
              <a:tr h="1501108">
                <a:tc>
                  <a:txBody>
                    <a:bodyPr/>
                    <a:lstStyle/>
                    <a:p>
                      <a:pPr algn="ctr"/>
                      <a:r>
                        <a:rPr lang="en-US" sz="3600" dirty="0" smtClean="0"/>
                        <a:t>Pilot</a:t>
                      </a:r>
                      <a:r>
                        <a:rPr lang="en-US" sz="3600" baseline="0" dirty="0" smtClean="0"/>
                        <a:t> Reports (PIREPS)</a:t>
                      </a:r>
                      <a:endParaRPr lang="en-US" sz="3600" dirty="0"/>
                    </a:p>
                  </a:txBody>
                  <a:tcPr/>
                </a:tc>
                <a:tc>
                  <a:txBody>
                    <a:bodyPr/>
                    <a:lstStyle/>
                    <a:p>
                      <a:pPr algn="ctr"/>
                      <a:r>
                        <a:rPr lang="en-US" sz="3600" dirty="0" smtClean="0"/>
                        <a:t>AIRMETS</a:t>
                      </a:r>
                      <a:endParaRPr lang="en-US" sz="3600" dirty="0"/>
                    </a:p>
                  </a:txBody>
                  <a:tcPr/>
                </a:tc>
              </a:tr>
              <a:tr h="1116594">
                <a:tc>
                  <a:txBody>
                    <a:bodyPr/>
                    <a:lstStyle/>
                    <a:p>
                      <a:pPr algn="ctr"/>
                      <a:r>
                        <a:rPr lang="en-US" sz="3600" dirty="0" smtClean="0"/>
                        <a:t>Aircraft Reports</a:t>
                      </a:r>
                      <a:r>
                        <a:rPr lang="en-US" sz="3600" baseline="0" dirty="0" smtClean="0"/>
                        <a:t> (AIREPS)</a:t>
                      </a:r>
                      <a:endParaRPr lang="en-US" sz="3600" dirty="0"/>
                    </a:p>
                  </a:txBody>
                  <a:tcPr/>
                </a:tc>
                <a:tc>
                  <a:txBody>
                    <a:bodyPr/>
                    <a:lstStyle/>
                    <a:p>
                      <a:pPr algn="ctr"/>
                      <a:r>
                        <a:rPr lang="en-US" sz="3600" dirty="0" smtClean="0"/>
                        <a:t>SIGMETS</a:t>
                      </a:r>
                      <a:endParaRPr lang="en-US" sz="3600" dirty="0"/>
                    </a:p>
                  </a:txBody>
                  <a:tcPr/>
                </a:tc>
              </a:tr>
              <a:tr h="1050455">
                <a:tc>
                  <a:txBody>
                    <a:bodyPr/>
                    <a:lstStyle/>
                    <a:p>
                      <a:pPr algn="ctr"/>
                      <a:r>
                        <a:rPr lang="en-US" sz="3600" dirty="0" smtClean="0"/>
                        <a:t>Surface Observations</a:t>
                      </a:r>
                      <a:endParaRPr lang="en-US" sz="3600" dirty="0"/>
                    </a:p>
                  </a:txBody>
                  <a:tcPr/>
                </a:tc>
                <a:tc>
                  <a:txBody>
                    <a:bodyPr/>
                    <a:lstStyle/>
                    <a:p>
                      <a:pPr algn="ctr"/>
                      <a:r>
                        <a:rPr lang="en-US" sz="3600" dirty="0" smtClean="0"/>
                        <a:t>TAFS</a:t>
                      </a:r>
                      <a:endParaRPr lang="en-US" sz="3600" dirty="0"/>
                    </a:p>
                  </a:txBody>
                  <a:tcPr/>
                </a:tc>
              </a:tr>
            </a:tbl>
          </a:graphicData>
        </a:graphic>
      </p:graphicFrame>
      <p:sp>
        <p:nvSpPr>
          <p:cNvPr id="211987" name="TextBox 2"/>
          <p:cNvSpPr txBox="1">
            <a:spLocks noChangeArrowheads="1"/>
          </p:cNvSpPr>
          <p:nvPr/>
        </p:nvSpPr>
        <p:spPr bwMode="auto">
          <a:xfrm>
            <a:off x="1676400" y="457200"/>
            <a:ext cx="4510088" cy="762000"/>
          </a:xfrm>
          <a:prstGeom prst="rect">
            <a:avLst/>
          </a:prstGeom>
          <a:noFill/>
          <a:ln w="9525">
            <a:noFill/>
            <a:miter lim="800000"/>
            <a:headEnd/>
            <a:tailEnd/>
          </a:ln>
        </p:spPr>
        <p:txBody>
          <a:bodyPr wrap="none">
            <a:spAutoFit/>
          </a:bodyPr>
          <a:lstStyle/>
          <a:p>
            <a:r>
              <a:rPr lang="en-US" sz="4400" b="1">
                <a:latin typeface="Calibri" pitchFamily="34" charset="0"/>
              </a:rPr>
              <a:t>Known vs Forecast</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762000" y="609600"/>
            <a:ext cx="7696200" cy="1143000"/>
          </a:xfrm>
        </p:spPr>
        <p:txBody>
          <a:bodyPr rtlCol="0">
            <a:normAutofit fontScale="90000"/>
          </a:bodyPr>
          <a:lstStyle/>
          <a:p>
            <a:pPr eaLnBrk="1" fontAlgn="auto" hangingPunct="1">
              <a:spcAft>
                <a:spcPts val="0"/>
              </a:spcAft>
              <a:defRPr/>
            </a:pPr>
            <a:r>
              <a:rPr lang="en-US" kern="1200"/>
              <a:t>Pilot Reports (PIREPS) and Aircraft Reports (AIREPS)</a:t>
            </a:r>
          </a:p>
        </p:txBody>
      </p:sp>
      <p:sp>
        <p:nvSpPr>
          <p:cNvPr id="212995" name="TextBox 3"/>
          <p:cNvSpPr txBox="1">
            <a:spLocks noChangeArrowheads="1"/>
          </p:cNvSpPr>
          <p:nvPr/>
        </p:nvSpPr>
        <p:spPr bwMode="auto">
          <a:xfrm>
            <a:off x="838200" y="2057400"/>
            <a:ext cx="7696200" cy="3540125"/>
          </a:xfrm>
          <a:prstGeom prst="rect">
            <a:avLst/>
          </a:prstGeom>
          <a:noFill/>
          <a:ln w="9525">
            <a:noFill/>
            <a:miter lim="800000"/>
            <a:headEnd/>
            <a:tailEnd/>
          </a:ln>
        </p:spPr>
        <p:txBody>
          <a:bodyPr>
            <a:spAutoFit/>
          </a:bodyPr>
          <a:lstStyle/>
          <a:p>
            <a:r>
              <a:rPr lang="en-US" sz="2800">
                <a:latin typeface="Calibri" pitchFamily="34" charset="0"/>
              </a:rPr>
              <a:t>Pilot Reports (PIREPS) are reports of weather conditions from the pilot of an aircraft in flight.  Usually they are relayed through ATC, although they may be relayed through other means. </a:t>
            </a:r>
          </a:p>
          <a:p>
            <a:endParaRPr lang="en-US" sz="2800">
              <a:latin typeface="Calibri" pitchFamily="34" charset="0"/>
            </a:endParaRPr>
          </a:p>
          <a:p>
            <a:r>
              <a:rPr lang="en-US" sz="2800">
                <a:latin typeface="Calibri" pitchFamily="34" charset="0"/>
              </a:rPr>
              <a:t>Aircraft Reports (AIREPS) are reports of weather conditions from an aircraft in flight, and may be done automatically.</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
          <p:cNvSpPr>
            <a:spLocks noChangeArrowheads="1"/>
          </p:cNvSpPr>
          <p:nvPr/>
        </p:nvSpPr>
        <p:spPr bwMode="auto">
          <a:xfrm>
            <a:off x="609600" y="1752600"/>
            <a:ext cx="8001000" cy="1200150"/>
          </a:xfrm>
          <a:prstGeom prst="rect">
            <a:avLst/>
          </a:prstGeom>
          <a:noFill/>
          <a:ln w="9525">
            <a:noFill/>
            <a:miter lim="800000"/>
            <a:headEnd/>
            <a:tailEnd/>
          </a:ln>
        </p:spPr>
        <p:txBody>
          <a:bodyPr>
            <a:spAutoFit/>
          </a:bodyPr>
          <a:lstStyle/>
          <a:p>
            <a:r>
              <a:rPr lang="en-US" b="1">
                <a:latin typeface="Courier New" pitchFamily="49" charset="0"/>
                <a:cs typeface="Courier New" pitchFamily="49" charset="0"/>
              </a:rPr>
              <a:t>DLN</a:t>
            </a:r>
            <a:r>
              <a:rPr lang="en-US">
                <a:latin typeface="Courier New" pitchFamily="49" charset="0"/>
                <a:cs typeface="Courier New" pitchFamily="49" charset="0"/>
              </a:rPr>
              <a:t> UA /OV DLN135020/TM 1130/FL115/TP C180/SK SCT150</a:t>
            </a:r>
          </a:p>
          <a:p>
            <a:r>
              <a:rPr lang="en-US">
                <a:latin typeface="Courier New" pitchFamily="49" charset="0"/>
                <a:cs typeface="Courier New" pitchFamily="49" charset="0"/>
              </a:rPr>
              <a:t>/WX FV99SM/TB NEG/RM HZ IN VLYS </a:t>
            </a:r>
          </a:p>
          <a:p>
            <a:r>
              <a:rPr lang="en-US" b="1">
                <a:latin typeface="Courier New" pitchFamily="49" charset="0"/>
                <a:cs typeface="Courier New" pitchFamily="49" charset="0"/>
              </a:rPr>
              <a:t>JER</a:t>
            </a:r>
            <a:r>
              <a:rPr lang="en-US">
                <a:latin typeface="Courier New" pitchFamily="49" charset="0"/>
                <a:cs typeface="Courier New" pitchFamily="49" charset="0"/>
              </a:rPr>
              <a:t> UA /OV TWF300025/TM 1229/FL095/TP PC12</a:t>
            </a:r>
          </a:p>
          <a:p>
            <a:r>
              <a:rPr lang="en-US">
                <a:latin typeface="Courier New" pitchFamily="49" charset="0"/>
                <a:cs typeface="Courier New" pitchFamily="49" charset="0"/>
              </a:rPr>
              <a:t>/TB MOD 095-072/RM ATC DURD TWF </a:t>
            </a:r>
          </a:p>
        </p:txBody>
      </p:sp>
      <p:sp>
        <p:nvSpPr>
          <p:cNvPr id="214019" name="TextBox 2"/>
          <p:cNvSpPr txBox="1">
            <a:spLocks noChangeArrowheads="1"/>
          </p:cNvSpPr>
          <p:nvPr/>
        </p:nvSpPr>
        <p:spPr bwMode="auto">
          <a:xfrm>
            <a:off x="2544763" y="457200"/>
            <a:ext cx="3959225" cy="762000"/>
          </a:xfrm>
          <a:prstGeom prst="rect">
            <a:avLst/>
          </a:prstGeom>
          <a:noFill/>
          <a:ln w="9525">
            <a:noFill/>
            <a:miter lim="800000"/>
            <a:headEnd/>
            <a:tailEnd/>
          </a:ln>
        </p:spPr>
        <p:txBody>
          <a:bodyPr wrap="none">
            <a:spAutoFit/>
          </a:bodyPr>
          <a:lstStyle/>
          <a:p>
            <a:pPr algn="ctr"/>
            <a:r>
              <a:rPr lang="en-US" sz="4400">
                <a:latin typeface="Calibri" pitchFamily="34" charset="0"/>
              </a:rPr>
              <a:t>Decoding PIREPs</a:t>
            </a:r>
          </a:p>
        </p:txBody>
      </p:sp>
      <p:sp>
        <p:nvSpPr>
          <p:cNvPr id="214020" name="TextBox 5"/>
          <p:cNvSpPr txBox="1">
            <a:spLocks noChangeArrowheads="1"/>
          </p:cNvSpPr>
          <p:nvPr/>
        </p:nvSpPr>
        <p:spPr bwMode="auto">
          <a:xfrm>
            <a:off x="838200" y="3657600"/>
            <a:ext cx="7772400" cy="1938338"/>
          </a:xfrm>
          <a:prstGeom prst="rect">
            <a:avLst/>
          </a:prstGeom>
          <a:noFill/>
          <a:ln w="9525">
            <a:noFill/>
            <a:miter lim="800000"/>
            <a:headEnd/>
            <a:tailEnd/>
          </a:ln>
        </p:spPr>
        <p:txBody>
          <a:bodyPr>
            <a:spAutoFit/>
          </a:bodyPr>
          <a:lstStyle/>
          <a:p>
            <a:r>
              <a:rPr lang="en-US" sz="2400">
                <a:latin typeface="Calibri" pitchFamily="34" charset="0"/>
              </a:rPr>
              <a:t>The first item in a PIREP is the three letter identifier of the station transmitting the PIREP, which is usually at an airport.  In this case, the first PIREP was transmitted from Dillon, Montana, and the second was transmitted from Jerome, Idaho.</a:t>
            </a:r>
          </a:p>
        </p:txBody>
      </p:sp>
      <p:sp>
        <p:nvSpPr>
          <p:cNvPr id="7" name="Rounded Rectangle 6"/>
          <p:cNvSpPr/>
          <p:nvPr/>
        </p:nvSpPr>
        <p:spPr>
          <a:xfrm>
            <a:off x="685800" y="18288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85800" y="23622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
          <p:cNvSpPr>
            <a:spLocks noChangeArrowheads="1"/>
          </p:cNvSpPr>
          <p:nvPr/>
        </p:nvSpPr>
        <p:spPr bwMode="auto">
          <a:xfrm>
            <a:off x="609600" y="1752600"/>
            <a:ext cx="8001000" cy="120015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DLN </a:t>
            </a:r>
            <a:r>
              <a:rPr lang="en-US" b="1">
                <a:latin typeface="Courier New" pitchFamily="49" charset="0"/>
                <a:cs typeface="Courier New" pitchFamily="49" charset="0"/>
              </a:rPr>
              <a:t>UA</a:t>
            </a:r>
            <a:r>
              <a:rPr lang="en-US">
                <a:latin typeface="Courier New" pitchFamily="49" charset="0"/>
                <a:cs typeface="Courier New" pitchFamily="49" charset="0"/>
              </a:rPr>
              <a:t> /OV DLN135020/TM 1130/FL115/TP C180/SK SCT150</a:t>
            </a:r>
          </a:p>
          <a:p>
            <a:r>
              <a:rPr lang="en-US">
                <a:latin typeface="Courier New" pitchFamily="49" charset="0"/>
                <a:cs typeface="Courier New" pitchFamily="49" charset="0"/>
              </a:rPr>
              <a:t>/WX FV99SM/TB NEG/RM HZ IN VLYS </a:t>
            </a:r>
          </a:p>
          <a:p>
            <a:r>
              <a:rPr lang="en-US">
                <a:latin typeface="Courier New" pitchFamily="49" charset="0"/>
                <a:cs typeface="Courier New" pitchFamily="49" charset="0"/>
              </a:rPr>
              <a:t>JER </a:t>
            </a:r>
            <a:r>
              <a:rPr lang="en-US" b="1">
                <a:latin typeface="Courier New" pitchFamily="49" charset="0"/>
                <a:cs typeface="Courier New" pitchFamily="49" charset="0"/>
              </a:rPr>
              <a:t>UA</a:t>
            </a:r>
            <a:r>
              <a:rPr lang="en-US">
                <a:latin typeface="Courier New" pitchFamily="49" charset="0"/>
                <a:cs typeface="Courier New" pitchFamily="49" charset="0"/>
              </a:rPr>
              <a:t> /OV TWF300025/TM 1229/FL095/TP PC12</a:t>
            </a:r>
          </a:p>
          <a:p>
            <a:r>
              <a:rPr lang="en-US">
                <a:latin typeface="Courier New" pitchFamily="49" charset="0"/>
                <a:cs typeface="Courier New" pitchFamily="49" charset="0"/>
              </a:rPr>
              <a:t>/TB MOD 095-072/RM ATC DURD TWF </a:t>
            </a:r>
          </a:p>
        </p:txBody>
      </p:sp>
      <p:sp>
        <p:nvSpPr>
          <p:cNvPr id="215043" name="TextBox 2"/>
          <p:cNvSpPr txBox="1">
            <a:spLocks noChangeArrowheads="1"/>
          </p:cNvSpPr>
          <p:nvPr/>
        </p:nvSpPr>
        <p:spPr bwMode="auto">
          <a:xfrm>
            <a:off x="2544763" y="457200"/>
            <a:ext cx="3959225" cy="762000"/>
          </a:xfrm>
          <a:prstGeom prst="rect">
            <a:avLst/>
          </a:prstGeom>
          <a:noFill/>
          <a:ln w="9525">
            <a:noFill/>
            <a:miter lim="800000"/>
            <a:headEnd/>
            <a:tailEnd/>
          </a:ln>
        </p:spPr>
        <p:txBody>
          <a:bodyPr wrap="none">
            <a:spAutoFit/>
          </a:bodyPr>
          <a:lstStyle/>
          <a:p>
            <a:pPr algn="ctr"/>
            <a:r>
              <a:rPr lang="en-US" sz="4400">
                <a:latin typeface="Calibri" pitchFamily="34" charset="0"/>
              </a:rPr>
              <a:t>Decoding PIREPs</a:t>
            </a:r>
          </a:p>
        </p:txBody>
      </p:sp>
      <p:sp>
        <p:nvSpPr>
          <p:cNvPr id="215044" name="TextBox 5"/>
          <p:cNvSpPr txBox="1">
            <a:spLocks noChangeArrowheads="1"/>
          </p:cNvSpPr>
          <p:nvPr/>
        </p:nvSpPr>
        <p:spPr bwMode="auto">
          <a:xfrm>
            <a:off x="838200" y="3657600"/>
            <a:ext cx="7772400" cy="1917700"/>
          </a:xfrm>
          <a:prstGeom prst="rect">
            <a:avLst/>
          </a:prstGeom>
          <a:noFill/>
          <a:ln w="9525">
            <a:noFill/>
            <a:miter lim="800000"/>
            <a:headEnd/>
            <a:tailEnd/>
          </a:ln>
        </p:spPr>
        <p:txBody>
          <a:bodyPr>
            <a:spAutoFit/>
          </a:bodyPr>
          <a:lstStyle/>
          <a:p>
            <a:r>
              <a:rPr lang="en-US" sz="2400">
                <a:latin typeface="Calibri" pitchFamily="34" charset="0"/>
              </a:rPr>
              <a:t>The second item in a PIREP will be the letters UA for non-severe PIREPs, or UUA for urgent PIREPs. PIREPs reporting hazardous phenomena are considered urgent.  Hazardous phenomena includes tornadic activity, hail, severe icing, and severe or extreme turbulence.</a:t>
            </a:r>
          </a:p>
        </p:txBody>
      </p:sp>
      <p:sp>
        <p:nvSpPr>
          <p:cNvPr id="7" name="Rounded Rectangle 6"/>
          <p:cNvSpPr/>
          <p:nvPr/>
        </p:nvSpPr>
        <p:spPr>
          <a:xfrm>
            <a:off x="1143000" y="18288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143000" y="23622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
          <p:cNvSpPr>
            <a:spLocks noChangeArrowheads="1"/>
          </p:cNvSpPr>
          <p:nvPr/>
        </p:nvSpPr>
        <p:spPr bwMode="auto">
          <a:xfrm>
            <a:off x="609600" y="1752600"/>
            <a:ext cx="8001000" cy="120015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DLN UA </a:t>
            </a:r>
            <a:r>
              <a:rPr lang="en-US" b="1">
                <a:latin typeface="Courier New" pitchFamily="49" charset="0"/>
                <a:cs typeface="Courier New" pitchFamily="49" charset="0"/>
              </a:rPr>
              <a:t>/OV DLN135020</a:t>
            </a:r>
            <a:r>
              <a:rPr lang="en-US">
                <a:latin typeface="Courier New" pitchFamily="49" charset="0"/>
                <a:cs typeface="Courier New" pitchFamily="49" charset="0"/>
              </a:rPr>
              <a:t>/TM 1130/FL115/TP C180/SK SCT150</a:t>
            </a:r>
          </a:p>
          <a:p>
            <a:r>
              <a:rPr lang="en-US">
                <a:latin typeface="Courier New" pitchFamily="49" charset="0"/>
                <a:cs typeface="Courier New" pitchFamily="49" charset="0"/>
              </a:rPr>
              <a:t>/WX FV99SM/TB NEG/RM HZ IN VLYS </a:t>
            </a:r>
          </a:p>
          <a:p>
            <a:r>
              <a:rPr lang="en-US">
                <a:latin typeface="Courier New" pitchFamily="49" charset="0"/>
                <a:cs typeface="Courier New" pitchFamily="49" charset="0"/>
              </a:rPr>
              <a:t>JER UA </a:t>
            </a:r>
            <a:r>
              <a:rPr lang="en-US" b="1">
                <a:latin typeface="Courier New" pitchFamily="49" charset="0"/>
                <a:cs typeface="Courier New" pitchFamily="49" charset="0"/>
              </a:rPr>
              <a:t>/OV TWF300025</a:t>
            </a:r>
            <a:r>
              <a:rPr lang="en-US">
                <a:latin typeface="Courier New" pitchFamily="49" charset="0"/>
                <a:cs typeface="Courier New" pitchFamily="49" charset="0"/>
              </a:rPr>
              <a:t>/TM 1229/FL095/TP PC12</a:t>
            </a:r>
          </a:p>
          <a:p>
            <a:r>
              <a:rPr lang="en-US">
                <a:latin typeface="Courier New" pitchFamily="49" charset="0"/>
                <a:cs typeface="Courier New" pitchFamily="49" charset="0"/>
              </a:rPr>
              <a:t>/TB MOD 095-072/RM ATC DURD TWF </a:t>
            </a:r>
          </a:p>
        </p:txBody>
      </p:sp>
      <p:sp>
        <p:nvSpPr>
          <p:cNvPr id="216067" name="TextBox 2"/>
          <p:cNvSpPr txBox="1">
            <a:spLocks noChangeArrowheads="1"/>
          </p:cNvSpPr>
          <p:nvPr/>
        </p:nvSpPr>
        <p:spPr bwMode="auto">
          <a:xfrm>
            <a:off x="2544763" y="457200"/>
            <a:ext cx="3959225" cy="762000"/>
          </a:xfrm>
          <a:prstGeom prst="rect">
            <a:avLst/>
          </a:prstGeom>
          <a:noFill/>
          <a:ln w="9525">
            <a:noFill/>
            <a:miter lim="800000"/>
            <a:headEnd/>
            <a:tailEnd/>
          </a:ln>
        </p:spPr>
        <p:txBody>
          <a:bodyPr wrap="none">
            <a:spAutoFit/>
          </a:bodyPr>
          <a:lstStyle/>
          <a:p>
            <a:pPr algn="r" eaLnBrk="0" hangingPunct="0"/>
            <a:endParaRPr lang="en-US"/>
          </a:p>
        </p:txBody>
      </p:sp>
      <p:sp>
        <p:nvSpPr>
          <p:cNvPr id="216068" name="TextBox 5"/>
          <p:cNvSpPr txBox="1">
            <a:spLocks noChangeArrowheads="1"/>
          </p:cNvSpPr>
          <p:nvPr/>
        </p:nvSpPr>
        <p:spPr bwMode="auto">
          <a:xfrm>
            <a:off x="838200" y="3657600"/>
            <a:ext cx="7772400" cy="2308225"/>
          </a:xfrm>
          <a:prstGeom prst="rect">
            <a:avLst/>
          </a:prstGeom>
          <a:noFill/>
          <a:ln w="9525">
            <a:noFill/>
            <a:miter lim="800000"/>
            <a:headEnd/>
            <a:tailEnd/>
          </a:ln>
        </p:spPr>
        <p:txBody>
          <a:bodyPr>
            <a:spAutoFit/>
          </a:bodyPr>
          <a:lstStyle/>
          <a:p>
            <a:r>
              <a:rPr lang="en-US" sz="2400">
                <a:latin typeface="Calibri" pitchFamily="34" charset="0"/>
              </a:rPr>
              <a:t>The third item in a PIREP is the location of the phenomena being reported.  It can be a point, or a radial and distance from a point.  In the first example, the location is 20NM southeast of Dillon, Montana.  In the second example, the location is 25NM west-northwest of Twin Falls, Idaho.</a:t>
            </a:r>
          </a:p>
        </p:txBody>
      </p:sp>
      <p:sp>
        <p:nvSpPr>
          <p:cNvPr id="7" name="Rounded Rectangle 6"/>
          <p:cNvSpPr/>
          <p:nvPr/>
        </p:nvSpPr>
        <p:spPr>
          <a:xfrm>
            <a:off x="1600200" y="1828800"/>
            <a:ext cx="1828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600200" y="2362200"/>
            <a:ext cx="1828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
          <p:cNvSpPr>
            <a:spLocks noChangeArrowheads="1"/>
          </p:cNvSpPr>
          <p:nvPr/>
        </p:nvSpPr>
        <p:spPr bwMode="auto">
          <a:xfrm>
            <a:off x="609600" y="1752600"/>
            <a:ext cx="8001000" cy="120015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DLN UA /OV DLN135020</a:t>
            </a:r>
            <a:r>
              <a:rPr lang="en-US" b="1">
                <a:latin typeface="Courier New" pitchFamily="49" charset="0"/>
                <a:cs typeface="Courier New" pitchFamily="49" charset="0"/>
              </a:rPr>
              <a:t>/TM 1130</a:t>
            </a:r>
            <a:r>
              <a:rPr lang="en-US">
                <a:latin typeface="Courier New" pitchFamily="49" charset="0"/>
                <a:cs typeface="Courier New" pitchFamily="49" charset="0"/>
              </a:rPr>
              <a:t>/FL115/TP C180/SK SCT150</a:t>
            </a:r>
          </a:p>
          <a:p>
            <a:r>
              <a:rPr lang="en-US">
                <a:latin typeface="Courier New" pitchFamily="49" charset="0"/>
                <a:cs typeface="Courier New" pitchFamily="49" charset="0"/>
              </a:rPr>
              <a:t>/WX FV99SM/TB NEG/RM HZ IN VLYS </a:t>
            </a:r>
          </a:p>
          <a:p>
            <a:r>
              <a:rPr lang="en-US">
                <a:latin typeface="Courier New" pitchFamily="49" charset="0"/>
                <a:cs typeface="Courier New" pitchFamily="49" charset="0"/>
              </a:rPr>
              <a:t>JER UA /OV TWF300025</a:t>
            </a:r>
            <a:r>
              <a:rPr lang="en-US" b="1">
                <a:latin typeface="Courier New" pitchFamily="49" charset="0"/>
                <a:cs typeface="Courier New" pitchFamily="49" charset="0"/>
              </a:rPr>
              <a:t>/TM 1229</a:t>
            </a:r>
            <a:r>
              <a:rPr lang="en-US">
                <a:latin typeface="Courier New" pitchFamily="49" charset="0"/>
                <a:cs typeface="Courier New" pitchFamily="49" charset="0"/>
              </a:rPr>
              <a:t>/FL095/TP PC12</a:t>
            </a:r>
          </a:p>
          <a:p>
            <a:r>
              <a:rPr lang="en-US">
                <a:latin typeface="Courier New" pitchFamily="49" charset="0"/>
                <a:cs typeface="Courier New" pitchFamily="49" charset="0"/>
              </a:rPr>
              <a:t>/TB MOD 095-072/RM ATC DURD TWF </a:t>
            </a:r>
          </a:p>
        </p:txBody>
      </p:sp>
      <p:sp>
        <p:nvSpPr>
          <p:cNvPr id="217091" name="TextBox 2"/>
          <p:cNvSpPr txBox="1">
            <a:spLocks noChangeArrowheads="1"/>
          </p:cNvSpPr>
          <p:nvPr/>
        </p:nvSpPr>
        <p:spPr bwMode="auto">
          <a:xfrm>
            <a:off x="2173288" y="457200"/>
            <a:ext cx="470376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PIREPs</a:t>
            </a:r>
          </a:p>
        </p:txBody>
      </p:sp>
      <p:sp>
        <p:nvSpPr>
          <p:cNvPr id="217092" name="TextBox 5"/>
          <p:cNvSpPr txBox="1">
            <a:spLocks noChangeArrowheads="1"/>
          </p:cNvSpPr>
          <p:nvPr/>
        </p:nvSpPr>
        <p:spPr bwMode="auto">
          <a:xfrm>
            <a:off x="838200" y="3657600"/>
            <a:ext cx="7772400" cy="830263"/>
          </a:xfrm>
          <a:prstGeom prst="rect">
            <a:avLst/>
          </a:prstGeom>
          <a:noFill/>
          <a:ln w="9525">
            <a:noFill/>
            <a:miter lim="800000"/>
            <a:headEnd/>
            <a:tailEnd/>
          </a:ln>
        </p:spPr>
        <p:txBody>
          <a:bodyPr>
            <a:spAutoFit/>
          </a:bodyPr>
          <a:lstStyle/>
          <a:p>
            <a:r>
              <a:rPr lang="en-US" sz="2400">
                <a:latin typeface="Calibri" pitchFamily="34" charset="0"/>
              </a:rPr>
              <a:t>The time of the PIREP is reported next.  All times are reported using UTC.</a:t>
            </a:r>
          </a:p>
        </p:txBody>
      </p:sp>
      <p:sp>
        <p:nvSpPr>
          <p:cNvPr id="7" name="Rounded Rectangle 6"/>
          <p:cNvSpPr/>
          <p:nvPr/>
        </p:nvSpPr>
        <p:spPr>
          <a:xfrm>
            <a:off x="3429000" y="1828800"/>
            <a:ext cx="1143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3429000" y="2362200"/>
            <a:ext cx="1143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
          <p:cNvSpPr>
            <a:spLocks noChangeArrowheads="1"/>
          </p:cNvSpPr>
          <p:nvPr/>
        </p:nvSpPr>
        <p:spPr bwMode="auto">
          <a:xfrm>
            <a:off x="609600" y="1752600"/>
            <a:ext cx="8001000" cy="120015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DLN UA /OV DLN135020/TM 1130</a:t>
            </a:r>
            <a:r>
              <a:rPr lang="en-US" b="1">
                <a:latin typeface="Courier New" pitchFamily="49" charset="0"/>
                <a:cs typeface="Courier New" pitchFamily="49" charset="0"/>
              </a:rPr>
              <a:t>/FL115</a:t>
            </a:r>
            <a:r>
              <a:rPr lang="en-US">
                <a:latin typeface="Courier New" pitchFamily="49" charset="0"/>
                <a:cs typeface="Courier New" pitchFamily="49" charset="0"/>
              </a:rPr>
              <a:t>/TP C180/SK SCT150</a:t>
            </a:r>
          </a:p>
          <a:p>
            <a:r>
              <a:rPr lang="en-US">
                <a:latin typeface="Courier New" pitchFamily="49" charset="0"/>
                <a:cs typeface="Courier New" pitchFamily="49" charset="0"/>
              </a:rPr>
              <a:t>/WX FV99SM/TB NEG/RM HZ IN VLYS </a:t>
            </a:r>
          </a:p>
          <a:p>
            <a:r>
              <a:rPr lang="en-US">
                <a:latin typeface="Courier New" pitchFamily="49" charset="0"/>
                <a:cs typeface="Courier New" pitchFamily="49" charset="0"/>
              </a:rPr>
              <a:t>JER UA /OV TWF300025/TM 1229</a:t>
            </a:r>
            <a:r>
              <a:rPr lang="en-US" b="1">
                <a:latin typeface="Courier New" pitchFamily="49" charset="0"/>
                <a:cs typeface="Courier New" pitchFamily="49" charset="0"/>
              </a:rPr>
              <a:t>/FL095</a:t>
            </a:r>
            <a:r>
              <a:rPr lang="en-US">
                <a:latin typeface="Courier New" pitchFamily="49" charset="0"/>
                <a:cs typeface="Courier New" pitchFamily="49" charset="0"/>
              </a:rPr>
              <a:t>/TP PC12</a:t>
            </a:r>
          </a:p>
          <a:p>
            <a:r>
              <a:rPr lang="en-US">
                <a:latin typeface="Courier New" pitchFamily="49" charset="0"/>
                <a:cs typeface="Courier New" pitchFamily="49" charset="0"/>
              </a:rPr>
              <a:t>/TB MOD 095-072/RM ATC DURD TWF </a:t>
            </a:r>
          </a:p>
        </p:txBody>
      </p:sp>
      <p:sp>
        <p:nvSpPr>
          <p:cNvPr id="218115" name="TextBox 2"/>
          <p:cNvSpPr txBox="1">
            <a:spLocks noChangeArrowheads="1"/>
          </p:cNvSpPr>
          <p:nvPr/>
        </p:nvSpPr>
        <p:spPr bwMode="auto">
          <a:xfrm>
            <a:off x="2173288" y="457200"/>
            <a:ext cx="470376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PIREPs</a:t>
            </a:r>
          </a:p>
        </p:txBody>
      </p:sp>
      <p:sp>
        <p:nvSpPr>
          <p:cNvPr id="218116" name="TextBox 5"/>
          <p:cNvSpPr txBox="1">
            <a:spLocks noChangeArrowheads="1"/>
          </p:cNvSpPr>
          <p:nvPr/>
        </p:nvSpPr>
        <p:spPr bwMode="auto">
          <a:xfrm>
            <a:off x="838200" y="3657600"/>
            <a:ext cx="7315200" cy="830263"/>
          </a:xfrm>
          <a:prstGeom prst="rect">
            <a:avLst/>
          </a:prstGeom>
          <a:noFill/>
          <a:ln w="9525">
            <a:noFill/>
            <a:miter lim="800000"/>
            <a:headEnd/>
            <a:tailEnd/>
          </a:ln>
        </p:spPr>
        <p:txBody>
          <a:bodyPr>
            <a:spAutoFit/>
          </a:bodyPr>
          <a:lstStyle/>
          <a:p>
            <a:r>
              <a:rPr lang="en-US" sz="2400">
                <a:latin typeface="Calibri" pitchFamily="34" charset="0"/>
              </a:rPr>
              <a:t>The altitude of the aircraft (MSL, in hundreds of feet,) is reported next.</a:t>
            </a:r>
          </a:p>
        </p:txBody>
      </p:sp>
      <p:sp>
        <p:nvSpPr>
          <p:cNvPr id="7" name="Rounded Rectangle 6"/>
          <p:cNvSpPr/>
          <p:nvPr/>
        </p:nvSpPr>
        <p:spPr>
          <a:xfrm>
            <a:off x="4495800" y="1828800"/>
            <a:ext cx="838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4495800" y="2362200"/>
            <a:ext cx="838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
          <p:cNvSpPr>
            <a:spLocks noChangeArrowheads="1"/>
          </p:cNvSpPr>
          <p:nvPr/>
        </p:nvSpPr>
        <p:spPr bwMode="auto">
          <a:xfrm>
            <a:off x="609600" y="1752600"/>
            <a:ext cx="8001000" cy="120015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DLN UA /OV DLN135020/TM 1130/FL115</a:t>
            </a:r>
            <a:r>
              <a:rPr lang="en-US" b="1">
                <a:latin typeface="Courier New" pitchFamily="49" charset="0"/>
                <a:cs typeface="Courier New" pitchFamily="49" charset="0"/>
              </a:rPr>
              <a:t>/TP C180</a:t>
            </a:r>
            <a:r>
              <a:rPr lang="en-US">
                <a:latin typeface="Courier New" pitchFamily="49" charset="0"/>
                <a:cs typeface="Courier New" pitchFamily="49" charset="0"/>
              </a:rPr>
              <a:t>/SK SCT150</a:t>
            </a:r>
          </a:p>
          <a:p>
            <a:r>
              <a:rPr lang="en-US">
                <a:latin typeface="Courier New" pitchFamily="49" charset="0"/>
                <a:cs typeface="Courier New" pitchFamily="49" charset="0"/>
              </a:rPr>
              <a:t>/WX FV99SM/TB NEG/RM HZ IN VLYS </a:t>
            </a:r>
          </a:p>
          <a:p>
            <a:r>
              <a:rPr lang="en-US">
                <a:latin typeface="Courier New" pitchFamily="49" charset="0"/>
                <a:cs typeface="Courier New" pitchFamily="49" charset="0"/>
              </a:rPr>
              <a:t>JER UA /OV TWF300025/TM 1229/FL095</a:t>
            </a:r>
            <a:r>
              <a:rPr lang="en-US" b="1">
                <a:latin typeface="Courier New" pitchFamily="49" charset="0"/>
                <a:cs typeface="Courier New" pitchFamily="49" charset="0"/>
              </a:rPr>
              <a:t>/TP PC12</a:t>
            </a:r>
          </a:p>
          <a:p>
            <a:r>
              <a:rPr lang="en-US">
                <a:latin typeface="Courier New" pitchFamily="49" charset="0"/>
                <a:cs typeface="Courier New" pitchFamily="49" charset="0"/>
              </a:rPr>
              <a:t>/TB MOD 095-072/RM ATC DURD TWF </a:t>
            </a:r>
          </a:p>
        </p:txBody>
      </p:sp>
      <p:sp>
        <p:nvSpPr>
          <p:cNvPr id="219139" name="TextBox 2"/>
          <p:cNvSpPr txBox="1">
            <a:spLocks noChangeArrowheads="1"/>
          </p:cNvSpPr>
          <p:nvPr/>
        </p:nvSpPr>
        <p:spPr bwMode="auto">
          <a:xfrm>
            <a:off x="2173288" y="457200"/>
            <a:ext cx="470376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PIREPs</a:t>
            </a:r>
          </a:p>
        </p:txBody>
      </p:sp>
      <p:sp>
        <p:nvSpPr>
          <p:cNvPr id="219140" name="TextBox 5"/>
          <p:cNvSpPr txBox="1">
            <a:spLocks noChangeArrowheads="1"/>
          </p:cNvSpPr>
          <p:nvPr/>
        </p:nvSpPr>
        <p:spPr bwMode="auto">
          <a:xfrm>
            <a:off x="838200" y="3657600"/>
            <a:ext cx="7772400" cy="1570038"/>
          </a:xfrm>
          <a:prstGeom prst="rect">
            <a:avLst/>
          </a:prstGeom>
          <a:noFill/>
          <a:ln w="9525">
            <a:noFill/>
            <a:miter lim="800000"/>
            <a:headEnd/>
            <a:tailEnd/>
          </a:ln>
        </p:spPr>
        <p:txBody>
          <a:bodyPr>
            <a:spAutoFit/>
          </a:bodyPr>
          <a:lstStyle/>
          <a:p>
            <a:r>
              <a:rPr lang="en-US" sz="2400">
                <a:latin typeface="Calibri" pitchFamily="34" charset="0"/>
              </a:rPr>
              <a:t>The last mandatory item is aircraft type.  There are specific codes for each aircraft, with codes limited to four characters.  For examples, the code for the AS350 is AS50; the code for the EC145 is BK17.</a:t>
            </a:r>
          </a:p>
        </p:txBody>
      </p:sp>
      <p:sp>
        <p:nvSpPr>
          <p:cNvPr id="7" name="Rounded Rectangle 6"/>
          <p:cNvSpPr/>
          <p:nvPr/>
        </p:nvSpPr>
        <p:spPr>
          <a:xfrm>
            <a:off x="5334000" y="1828800"/>
            <a:ext cx="1143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5334000" y="2362200"/>
            <a:ext cx="1219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3"/>
          <p:cNvSpPr>
            <a:spLocks noChangeArrowheads="1"/>
          </p:cNvSpPr>
          <p:nvPr/>
        </p:nvSpPr>
        <p:spPr bwMode="auto">
          <a:xfrm>
            <a:off x="5486400" y="1676400"/>
            <a:ext cx="2362200" cy="4191000"/>
          </a:xfrm>
          <a:prstGeom prst="ellipse">
            <a:avLst/>
          </a:prstGeom>
          <a:solidFill>
            <a:srgbClr val="CAE3FE"/>
          </a:solidFill>
          <a:ln w="9525" cap="rnd">
            <a:solidFill>
              <a:schemeClr val="tx1"/>
            </a:solidFill>
            <a:prstDash val="sysDot"/>
            <a:round/>
            <a:headEnd/>
            <a:tailEnd/>
          </a:ln>
        </p:spPr>
        <p:txBody>
          <a:bodyPr wrap="none" anchor="ctr"/>
          <a:lstStyle/>
          <a:p>
            <a:pPr algn="ctr" eaLnBrk="0" hangingPunct="0"/>
            <a:endParaRPr lang="en-US"/>
          </a:p>
        </p:txBody>
      </p:sp>
      <p:sp>
        <p:nvSpPr>
          <p:cNvPr id="26627" name="Oval 21"/>
          <p:cNvSpPr>
            <a:spLocks noChangeArrowheads="1"/>
          </p:cNvSpPr>
          <p:nvPr/>
        </p:nvSpPr>
        <p:spPr bwMode="auto">
          <a:xfrm>
            <a:off x="2590800" y="1828800"/>
            <a:ext cx="2362200" cy="4191000"/>
          </a:xfrm>
          <a:prstGeom prst="ellipse">
            <a:avLst/>
          </a:prstGeom>
          <a:solidFill>
            <a:srgbClr val="FDCBE2"/>
          </a:solidFill>
          <a:ln w="9525" cap="rnd">
            <a:solidFill>
              <a:schemeClr val="tx1"/>
            </a:solidFill>
            <a:prstDash val="sysDot"/>
            <a:round/>
            <a:headEnd/>
            <a:tailEnd/>
          </a:ln>
        </p:spPr>
        <p:txBody>
          <a:bodyPr wrap="none" anchor="ctr"/>
          <a:lstStyle/>
          <a:p>
            <a:pPr eaLnBrk="0" hangingPunct="0"/>
            <a:endParaRPr lang="en-US"/>
          </a:p>
        </p:txBody>
      </p:sp>
      <p:sp>
        <p:nvSpPr>
          <p:cNvPr id="26628" name="AutoShape 2"/>
          <p:cNvSpPr>
            <a:spLocks noChangeArrowheads="1"/>
          </p:cNvSpPr>
          <p:nvPr/>
        </p:nvSpPr>
        <p:spPr bwMode="auto">
          <a:xfrm>
            <a:off x="12192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29" name="AutoShape 3"/>
          <p:cNvSpPr>
            <a:spLocks noChangeArrowheads="1"/>
          </p:cNvSpPr>
          <p:nvPr/>
        </p:nvSpPr>
        <p:spPr bwMode="auto">
          <a:xfrm rot="-158765">
            <a:off x="28194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0" name="AutoShape 4"/>
          <p:cNvSpPr>
            <a:spLocks noChangeArrowheads="1"/>
          </p:cNvSpPr>
          <p:nvPr/>
        </p:nvSpPr>
        <p:spPr bwMode="auto">
          <a:xfrm>
            <a:off x="4419600" y="4876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1" name="AutoShape 5"/>
          <p:cNvSpPr>
            <a:spLocks noChangeArrowheads="1"/>
          </p:cNvSpPr>
          <p:nvPr/>
        </p:nvSpPr>
        <p:spPr bwMode="auto">
          <a:xfrm rot="271469">
            <a:off x="6019800" y="49530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2" name="AutoShape 6"/>
          <p:cNvSpPr>
            <a:spLocks noChangeArrowheads="1"/>
          </p:cNvSpPr>
          <p:nvPr/>
        </p:nvSpPr>
        <p:spPr bwMode="auto">
          <a:xfrm>
            <a:off x="1219200" y="42672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3" name="AutoShape 7"/>
          <p:cNvSpPr>
            <a:spLocks noChangeArrowheads="1"/>
          </p:cNvSpPr>
          <p:nvPr/>
        </p:nvSpPr>
        <p:spPr bwMode="auto">
          <a:xfrm rot="-558679">
            <a:off x="2819400" y="4114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4" name="AutoShape 8"/>
          <p:cNvSpPr>
            <a:spLocks noChangeArrowheads="1"/>
          </p:cNvSpPr>
          <p:nvPr/>
        </p:nvSpPr>
        <p:spPr bwMode="auto">
          <a:xfrm>
            <a:off x="4419600" y="39624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5" name="AutoShape 9"/>
          <p:cNvSpPr>
            <a:spLocks noChangeArrowheads="1"/>
          </p:cNvSpPr>
          <p:nvPr/>
        </p:nvSpPr>
        <p:spPr bwMode="auto">
          <a:xfrm rot="569362">
            <a:off x="6019800" y="4114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6" name="AutoShape 10"/>
          <p:cNvSpPr>
            <a:spLocks noChangeArrowheads="1"/>
          </p:cNvSpPr>
          <p:nvPr/>
        </p:nvSpPr>
        <p:spPr bwMode="auto">
          <a:xfrm>
            <a:off x="1219200" y="35814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7" name="AutoShape 11"/>
          <p:cNvSpPr>
            <a:spLocks noChangeArrowheads="1"/>
          </p:cNvSpPr>
          <p:nvPr/>
        </p:nvSpPr>
        <p:spPr bwMode="auto">
          <a:xfrm rot="-836993">
            <a:off x="2895600" y="3352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8" name="AutoShape 12"/>
          <p:cNvSpPr>
            <a:spLocks noChangeArrowheads="1"/>
          </p:cNvSpPr>
          <p:nvPr/>
        </p:nvSpPr>
        <p:spPr bwMode="auto">
          <a:xfrm>
            <a:off x="4495800" y="31242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39" name="AutoShape 13"/>
          <p:cNvSpPr>
            <a:spLocks noChangeArrowheads="1"/>
          </p:cNvSpPr>
          <p:nvPr/>
        </p:nvSpPr>
        <p:spPr bwMode="auto">
          <a:xfrm rot="663690">
            <a:off x="6096000" y="3352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40" name="AutoShape 14"/>
          <p:cNvSpPr>
            <a:spLocks noChangeArrowheads="1"/>
          </p:cNvSpPr>
          <p:nvPr/>
        </p:nvSpPr>
        <p:spPr bwMode="auto">
          <a:xfrm>
            <a:off x="1219200" y="2971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41" name="AutoShape 15"/>
          <p:cNvSpPr>
            <a:spLocks noChangeArrowheads="1"/>
          </p:cNvSpPr>
          <p:nvPr/>
        </p:nvSpPr>
        <p:spPr bwMode="auto">
          <a:xfrm rot="-1061285">
            <a:off x="2895600" y="2590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42" name="AutoShape 16"/>
          <p:cNvSpPr>
            <a:spLocks noChangeArrowheads="1"/>
          </p:cNvSpPr>
          <p:nvPr/>
        </p:nvSpPr>
        <p:spPr bwMode="auto">
          <a:xfrm>
            <a:off x="4495800" y="23622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43" name="AutoShape 17"/>
          <p:cNvSpPr>
            <a:spLocks noChangeArrowheads="1"/>
          </p:cNvSpPr>
          <p:nvPr/>
        </p:nvSpPr>
        <p:spPr bwMode="auto">
          <a:xfrm rot="899314">
            <a:off x="6096000" y="2590800"/>
            <a:ext cx="1676400" cy="381000"/>
          </a:xfrm>
          <a:prstGeom prst="chevron">
            <a:avLst>
              <a:gd name="adj" fmla="val 110000"/>
            </a:avLst>
          </a:prstGeom>
          <a:gradFill rotWithShape="0">
            <a:gsLst>
              <a:gs pos="0">
                <a:srgbClr val="2323FF"/>
              </a:gs>
              <a:gs pos="100000">
                <a:srgbClr val="FF0000"/>
              </a:gs>
            </a:gsLst>
            <a:lin ang="5400000" scaled="1"/>
          </a:gradFill>
          <a:ln w="9525">
            <a:solidFill>
              <a:schemeClr val="tx1"/>
            </a:solidFill>
            <a:miter lim="800000"/>
            <a:headEnd/>
            <a:tailEnd/>
          </a:ln>
        </p:spPr>
        <p:txBody>
          <a:bodyPr wrap="none" anchor="ctr"/>
          <a:lstStyle/>
          <a:p>
            <a:pPr eaLnBrk="0" hangingPunct="0"/>
            <a:endParaRPr lang="en-US"/>
          </a:p>
        </p:txBody>
      </p:sp>
      <p:sp>
        <p:nvSpPr>
          <p:cNvPr id="26644" name="Text Box 18"/>
          <p:cNvSpPr txBox="1">
            <a:spLocks noChangeArrowheads="1"/>
          </p:cNvSpPr>
          <p:nvPr/>
        </p:nvSpPr>
        <p:spPr bwMode="auto">
          <a:xfrm>
            <a:off x="1173163" y="366713"/>
            <a:ext cx="7285037" cy="946150"/>
          </a:xfrm>
          <a:prstGeom prst="rect">
            <a:avLst/>
          </a:prstGeom>
          <a:noFill/>
          <a:ln w="9525">
            <a:noFill/>
            <a:miter lim="800000"/>
            <a:headEnd/>
            <a:tailEnd/>
          </a:ln>
        </p:spPr>
        <p:txBody>
          <a:bodyPr>
            <a:spAutoFit/>
          </a:bodyPr>
          <a:lstStyle/>
          <a:p>
            <a:pPr eaLnBrk="0" hangingPunct="0"/>
            <a:r>
              <a:rPr lang="en-US" sz="2800"/>
              <a:t>Areas of confluent flow and diffluent flow will be present in the upper level wind flow.</a:t>
            </a:r>
            <a:endParaRPr lang="en-US"/>
          </a:p>
        </p:txBody>
      </p:sp>
      <p:sp>
        <p:nvSpPr>
          <p:cNvPr id="26645" name="Text Box 19"/>
          <p:cNvSpPr txBox="1">
            <a:spLocks noChangeArrowheads="1"/>
          </p:cNvSpPr>
          <p:nvPr/>
        </p:nvSpPr>
        <p:spPr bwMode="auto">
          <a:xfrm>
            <a:off x="4267200" y="5562600"/>
            <a:ext cx="1868488" cy="701675"/>
          </a:xfrm>
          <a:prstGeom prst="rect">
            <a:avLst/>
          </a:prstGeom>
          <a:noFill/>
          <a:ln w="9525">
            <a:noFill/>
            <a:miter lim="800000"/>
            <a:headEnd/>
            <a:tailEnd/>
          </a:ln>
        </p:spPr>
        <p:txBody>
          <a:bodyPr>
            <a:spAutoFit/>
          </a:bodyPr>
          <a:lstStyle/>
          <a:p>
            <a:pPr algn="ctr" eaLnBrk="0" hangingPunct="0"/>
            <a:r>
              <a:rPr lang="en-US" sz="2400" b="1">
                <a:solidFill>
                  <a:srgbClr val="FF0000"/>
                </a:solidFill>
              </a:rPr>
              <a:t>Warm Pocket at the Surface</a:t>
            </a:r>
            <a:endParaRPr lang="en-US"/>
          </a:p>
        </p:txBody>
      </p:sp>
      <p:sp>
        <p:nvSpPr>
          <p:cNvPr id="26646" name="Text Box 20"/>
          <p:cNvSpPr txBox="1">
            <a:spLocks noChangeArrowheads="1"/>
          </p:cNvSpPr>
          <p:nvPr/>
        </p:nvSpPr>
        <p:spPr bwMode="auto">
          <a:xfrm>
            <a:off x="762000" y="1752600"/>
            <a:ext cx="2008188" cy="1200150"/>
          </a:xfrm>
          <a:prstGeom prst="rect">
            <a:avLst/>
          </a:prstGeom>
          <a:noFill/>
          <a:ln w="9525">
            <a:noFill/>
            <a:miter lim="800000"/>
            <a:headEnd/>
            <a:tailEnd/>
          </a:ln>
        </p:spPr>
        <p:txBody>
          <a:bodyPr>
            <a:spAutoFit/>
          </a:bodyPr>
          <a:lstStyle/>
          <a:p>
            <a:pPr algn="ctr" eaLnBrk="0" hangingPunct="0"/>
            <a:r>
              <a:rPr lang="en-US" sz="2400" b="1">
                <a:solidFill>
                  <a:srgbClr val="2323FF"/>
                </a:solidFill>
              </a:rPr>
              <a:t>Cold Pocket at the Surface</a:t>
            </a:r>
            <a:endParaRPr lang="en-US" sz="2400" b="1"/>
          </a:p>
        </p:txBody>
      </p:sp>
      <p:sp>
        <p:nvSpPr>
          <p:cNvPr id="26647" name="Text Box 24"/>
          <p:cNvSpPr txBox="1">
            <a:spLocks noChangeArrowheads="1"/>
          </p:cNvSpPr>
          <p:nvPr/>
        </p:nvSpPr>
        <p:spPr bwMode="auto">
          <a:xfrm>
            <a:off x="2868613" y="1828800"/>
            <a:ext cx="1657350" cy="457200"/>
          </a:xfrm>
          <a:prstGeom prst="rect">
            <a:avLst/>
          </a:prstGeom>
          <a:noFill/>
          <a:ln w="9525">
            <a:noFill/>
            <a:miter lim="800000"/>
            <a:headEnd/>
            <a:tailEnd/>
          </a:ln>
        </p:spPr>
        <p:txBody>
          <a:bodyPr wrap="none">
            <a:spAutoFit/>
          </a:bodyPr>
          <a:lstStyle/>
          <a:p>
            <a:pPr algn="ctr" eaLnBrk="0" hangingPunct="0"/>
            <a:r>
              <a:rPr lang="en-US" sz="2400" b="1">
                <a:solidFill>
                  <a:srgbClr val="AC0000"/>
                </a:solidFill>
              </a:rPr>
              <a:t>Diffluence</a:t>
            </a:r>
            <a:endParaRPr lang="en-US"/>
          </a:p>
        </p:txBody>
      </p:sp>
      <p:sp>
        <p:nvSpPr>
          <p:cNvPr id="26648" name="Text Box 26"/>
          <p:cNvSpPr txBox="1">
            <a:spLocks noChangeArrowheads="1"/>
          </p:cNvSpPr>
          <p:nvPr/>
        </p:nvSpPr>
        <p:spPr bwMode="auto">
          <a:xfrm>
            <a:off x="5867400" y="1752600"/>
            <a:ext cx="1411288" cy="396875"/>
          </a:xfrm>
          <a:prstGeom prst="rect">
            <a:avLst/>
          </a:prstGeom>
          <a:noFill/>
          <a:ln w="9525">
            <a:noFill/>
            <a:miter lim="800000"/>
            <a:headEnd/>
            <a:tailEnd/>
          </a:ln>
        </p:spPr>
        <p:txBody>
          <a:bodyPr wrap="none">
            <a:spAutoFit/>
          </a:bodyPr>
          <a:lstStyle/>
          <a:p>
            <a:pPr algn="ctr" eaLnBrk="0" hangingPunct="0"/>
            <a:r>
              <a:rPr lang="en-US" sz="2400" b="1">
                <a:solidFill>
                  <a:srgbClr val="0000A8"/>
                </a:solidFill>
              </a:rPr>
              <a:t>Confluence</a:t>
            </a:r>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Box 2"/>
          <p:cNvSpPr txBox="1">
            <a:spLocks noChangeArrowheads="1"/>
          </p:cNvSpPr>
          <p:nvPr/>
        </p:nvSpPr>
        <p:spPr bwMode="auto">
          <a:xfrm>
            <a:off x="2173288" y="457200"/>
            <a:ext cx="470376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PIREPs</a:t>
            </a:r>
          </a:p>
        </p:txBody>
      </p:sp>
      <p:sp>
        <p:nvSpPr>
          <p:cNvPr id="220163" name="TextBox 5"/>
          <p:cNvSpPr txBox="1">
            <a:spLocks noChangeArrowheads="1"/>
          </p:cNvSpPr>
          <p:nvPr/>
        </p:nvSpPr>
        <p:spPr bwMode="auto">
          <a:xfrm>
            <a:off x="762000" y="1447800"/>
            <a:ext cx="7772400" cy="830263"/>
          </a:xfrm>
          <a:prstGeom prst="rect">
            <a:avLst/>
          </a:prstGeom>
          <a:noFill/>
          <a:ln w="9525">
            <a:noFill/>
            <a:miter lim="800000"/>
            <a:headEnd/>
            <a:tailEnd/>
          </a:ln>
        </p:spPr>
        <p:txBody>
          <a:bodyPr>
            <a:spAutoFit/>
          </a:bodyPr>
          <a:lstStyle/>
          <a:p>
            <a:r>
              <a:rPr lang="en-US" sz="2400">
                <a:latin typeface="Calibri" pitchFamily="34" charset="0"/>
              </a:rPr>
              <a:t>There are seven optional items that can be reported.  A PIREP must contain at least one of the optional items.  </a:t>
            </a:r>
          </a:p>
        </p:txBody>
      </p:sp>
      <p:graphicFrame>
        <p:nvGraphicFramePr>
          <p:cNvPr id="9" name="Table 8"/>
          <p:cNvGraphicFramePr>
            <a:graphicFrameLocks noGrp="1"/>
          </p:cNvGraphicFramePr>
          <p:nvPr/>
        </p:nvGraphicFramePr>
        <p:xfrm>
          <a:off x="1524000" y="2438400"/>
          <a:ext cx="6096000" cy="4038600"/>
        </p:xfrm>
        <a:graphic>
          <a:graphicData uri="http://schemas.openxmlformats.org/drawingml/2006/table">
            <a:tbl>
              <a:tblPr firstRow="1" bandRow="1">
                <a:tableStyleId>{5C22544A-7EE6-4342-B048-85BDC9FD1C3A}</a:tableStyleId>
              </a:tblPr>
              <a:tblGrid>
                <a:gridCol w="2286000"/>
                <a:gridCol w="3810000"/>
              </a:tblGrid>
              <a:tr h="504825">
                <a:tc>
                  <a:txBody>
                    <a:bodyPr/>
                    <a:lstStyle/>
                    <a:p>
                      <a:pPr algn="ctr"/>
                      <a:r>
                        <a:rPr lang="en-US" sz="2000" dirty="0" smtClean="0"/>
                        <a:t>Element Indicator</a:t>
                      </a:r>
                      <a:endParaRPr lang="en-US" sz="2000" dirty="0"/>
                    </a:p>
                  </a:txBody>
                  <a:tcPr/>
                </a:tc>
                <a:tc>
                  <a:txBody>
                    <a:bodyPr/>
                    <a:lstStyle/>
                    <a:p>
                      <a:pPr algn="ctr"/>
                      <a:r>
                        <a:rPr lang="en-US" sz="2000" dirty="0" smtClean="0"/>
                        <a:t>Element</a:t>
                      </a:r>
                      <a:endParaRPr lang="en-US" sz="2000" dirty="0"/>
                    </a:p>
                  </a:txBody>
                  <a:tcPr/>
                </a:tc>
              </a:tr>
              <a:tr h="504825">
                <a:tc>
                  <a:txBody>
                    <a:bodyPr/>
                    <a:lstStyle/>
                    <a:p>
                      <a:pPr algn="ctr"/>
                      <a:r>
                        <a:rPr lang="en-US" sz="2000" b="1" dirty="0" smtClean="0"/>
                        <a:t>/SK</a:t>
                      </a:r>
                      <a:endParaRPr lang="en-US" sz="2000" b="1" dirty="0"/>
                    </a:p>
                  </a:txBody>
                  <a:tcPr/>
                </a:tc>
                <a:tc>
                  <a:txBody>
                    <a:bodyPr/>
                    <a:lstStyle/>
                    <a:p>
                      <a:pPr algn="ctr"/>
                      <a:r>
                        <a:rPr lang="en-US" sz="2000" dirty="0" smtClean="0"/>
                        <a:t>Sky Condition</a:t>
                      </a:r>
                      <a:endParaRPr lang="en-US" sz="2000" dirty="0"/>
                    </a:p>
                  </a:txBody>
                  <a:tcPr/>
                </a:tc>
              </a:tr>
              <a:tr h="504825">
                <a:tc>
                  <a:txBody>
                    <a:bodyPr/>
                    <a:lstStyle/>
                    <a:p>
                      <a:pPr algn="ctr"/>
                      <a:r>
                        <a:rPr lang="en-US" sz="2000" b="1" dirty="0" smtClean="0"/>
                        <a:t>/WX</a:t>
                      </a:r>
                      <a:endParaRPr lang="en-US" sz="2000" b="1" dirty="0"/>
                    </a:p>
                  </a:txBody>
                  <a:tcPr/>
                </a:tc>
                <a:tc>
                  <a:txBody>
                    <a:bodyPr/>
                    <a:lstStyle/>
                    <a:p>
                      <a:pPr algn="ctr"/>
                      <a:r>
                        <a:rPr lang="en-US" sz="2000" dirty="0" smtClean="0"/>
                        <a:t>Weather and Flight Visibility</a:t>
                      </a:r>
                      <a:endParaRPr lang="en-US" sz="2000" dirty="0"/>
                    </a:p>
                  </a:txBody>
                  <a:tcPr/>
                </a:tc>
              </a:tr>
              <a:tr h="504825">
                <a:tc>
                  <a:txBody>
                    <a:bodyPr/>
                    <a:lstStyle/>
                    <a:p>
                      <a:pPr algn="ctr"/>
                      <a:r>
                        <a:rPr lang="en-US" sz="2000" b="1" dirty="0" smtClean="0"/>
                        <a:t>/TA</a:t>
                      </a:r>
                      <a:endParaRPr lang="en-US" sz="2000" b="1" dirty="0"/>
                    </a:p>
                  </a:txBody>
                  <a:tcPr/>
                </a:tc>
                <a:tc>
                  <a:txBody>
                    <a:bodyPr/>
                    <a:lstStyle/>
                    <a:p>
                      <a:pPr algn="ctr"/>
                      <a:r>
                        <a:rPr lang="en-US" sz="2000" dirty="0" smtClean="0"/>
                        <a:t>Air Temperature</a:t>
                      </a:r>
                      <a:endParaRPr lang="en-US" sz="2000" dirty="0"/>
                    </a:p>
                  </a:txBody>
                  <a:tcPr/>
                </a:tc>
              </a:tr>
              <a:tr h="504825">
                <a:tc>
                  <a:txBody>
                    <a:bodyPr/>
                    <a:lstStyle/>
                    <a:p>
                      <a:pPr algn="ctr"/>
                      <a:r>
                        <a:rPr lang="en-US" sz="2000" b="1" dirty="0" smtClean="0"/>
                        <a:t>/WV</a:t>
                      </a:r>
                      <a:endParaRPr lang="en-US" sz="2000" b="1" dirty="0"/>
                    </a:p>
                  </a:txBody>
                  <a:tcPr/>
                </a:tc>
                <a:tc>
                  <a:txBody>
                    <a:bodyPr/>
                    <a:lstStyle/>
                    <a:p>
                      <a:pPr algn="ctr"/>
                      <a:r>
                        <a:rPr lang="en-US" sz="2000" dirty="0" smtClean="0"/>
                        <a:t>Wind Direction</a:t>
                      </a:r>
                      <a:r>
                        <a:rPr lang="en-US" sz="2000" baseline="0" dirty="0" smtClean="0"/>
                        <a:t> and Speed</a:t>
                      </a:r>
                      <a:endParaRPr lang="en-US" sz="2000" dirty="0"/>
                    </a:p>
                  </a:txBody>
                  <a:tcPr/>
                </a:tc>
              </a:tr>
              <a:tr h="504825">
                <a:tc>
                  <a:txBody>
                    <a:bodyPr/>
                    <a:lstStyle/>
                    <a:p>
                      <a:pPr algn="ctr"/>
                      <a:r>
                        <a:rPr lang="en-US" sz="2000" b="1" dirty="0" smtClean="0"/>
                        <a:t>/TB</a:t>
                      </a:r>
                      <a:endParaRPr lang="en-US" sz="2000" b="1" dirty="0"/>
                    </a:p>
                  </a:txBody>
                  <a:tcPr/>
                </a:tc>
                <a:tc>
                  <a:txBody>
                    <a:bodyPr/>
                    <a:lstStyle/>
                    <a:p>
                      <a:pPr algn="ctr"/>
                      <a:r>
                        <a:rPr lang="en-US" sz="2000" dirty="0" smtClean="0"/>
                        <a:t>Turbulence</a:t>
                      </a:r>
                      <a:endParaRPr lang="en-US" sz="2000" dirty="0"/>
                    </a:p>
                  </a:txBody>
                  <a:tcPr/>
                </a:tc>
              </a:tr>
              <a:tr h="504825">
                <a:tc>
                  <a:txBody>
                    <a:bodyPr/>
                    <a:lstStyle/>
                    <a:p>
                      <a:pPr algn="ctr"/>
                      <a:r>
                        <a:rPr lang="en-US" sz="2000" b="1" dirty="0" smtClean="0"/>
                        <a:t>/IC</a:t>
                      </a:r>
                      <a:endParaRPr lang="en-US" sz="2000" b="1" dirty="0"/>
                    </a:p>
                  </a:txBody>
                  <a:tcPr/>
                </a:tc>
                <a:tc>
                  <a:txBody>
                    <a:bodyPr/>
                    <a:lstStyle/>
                    <a:p>
                      <a:pPr algn="ctr"/>
                      <a:r>
                        <a:rPr lang="en-US" sz="2000" dirty="0" smtClean="0"/>
                        <a:t>Icing</a:t>
                      </a:r>
                      <a:endParaRPr lang="en-US" sz="2000" dirty="0"/>
                    </a:p>
                  </a:txBody>
                  <a:tcPr/>
                </a:tc>
              </a:tr>
              <a:tr h="504825">
                <a:tc>
                  <a:txBody>
                    <a:bodyPr/>
                    <a:lstStyle/>
                    <a:p>
                      <a:pPr algn="ctr"/>
                      <a:r>
                        <a:rPr lang="en-US" sz="2000" b="1" dirty="0" smtClean="0"/>
                        <a:t>/RM</a:t>
                      </a:r>
                      <a:endParaRPr lang="en-US" sz="2000" b="1" dirty="0"/>
                    </a:p>
                  </a:txBody>
                  <a:tcPr/>
                </a:tc>
                <a:tc>
                  <a:txBody>
                    <a:bodyPr/>
                    <a:lstStyle/>
                    <a:p>
                      <a:pPr algn="ctr"/>
                      <a:r>
                        <a:rPr lang="en-US" sz="2000" dirty="0" smtClean="0"/>
                        <a:t>Remarks</a:t>
                      </a:r>
                      <a:endParaRPr lang="en-US" sz="2000" dirty="0"/>
                    </a:p>
                  </a:txBody>
                  <a:tcPr/>
                </a:tc>
              </a:tr>
            </a:tbl>
          </a:graphicData>
        </a:graphic>
      </p:graphicFrame>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
          <p:cNvSpPr>
            <a:spLocks noChangeArrowheads="1"/>
          </p:cNvSpPr>
          <p:nvPr/>
        </p:nvSpPr>
        <p:spPr bwMode="auto">
          <a:xfrm>
            <a:off x="609600" y="1447800"/>
            <a:ext cx="8001000" cy="120015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DLN UA /OV DLN135020/TM 1130/FL115/TP C180</a:t>
            </a:r>
          </a:p>
          <a:p>
            <a:r>
              <a:rPr lang="en-US" b="1">
                <a:latin typeface="Courier New" pitchFamily="49" charset="0"/>
                <a:cs typeface="Courier New" pitchFamily="49" charset="0"/>
              </a:rPr>
              <a:t>/SK SCT150/WX FV99SM/TB NEG/RM HZ IN VLYS </a:t>
            </a:r>
          </a:p>
          <a:p>
            <a:r>
              <a:rPr lang="en-US">
                <a:latin typeface="Courier New" pitchFamily="49" charset="0"/>
                <a:cs typeface="Courier New" pitchFamily="49" charset="0"/>
              </a:rPr>
              <a:t>JER UA /OV TWF300025/TM 1229/FL095/TP PC12</a:t>
            </a:r>
          </a:p>
          <a:p>
            <a:r>
              <a:rPr lang="en-US" b="1">
                <a:latin typeface="Courier New" pitchFamily="49" charset="0"/>
                <a:cs typeface="Courier New" pitchFamily="49" charset="0"/>
              </a:rPr>
              <a:t>/TB MOD 095-072/RM ATC DURD TWF </a:t>
            </a:r>
          </a:p>
        </p:txBody>
      </p:sp>
      <p:sp>
        <p:nvSpPr>
          <p:cNvPr id="221187" name="TextBox 2"/>
          <p:cNvSpPr txBox="1">
            <a:spLocks noChangeArrowheads="1"/>
          </p:cNvSpPr>
          <p:nvPr/>
        </p:nvSpPr>
        <p:spPr bwMode="auto">
          <a:xfrm>
            <a:off x="2173288" y="457200"/>
            <a:ext cx="470376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PIREPs</a:t>
            </a:r>
          </a:p>
        </p:txBody>
      </p:sp>
      <p:sp>
        <p:nvSpPr>
          <p:cNvPr id="221188" name="TextBox 5"/>
          <p:cNvSpPr txBox="1">
            <a:spLocks noChangeArrowheads="1"/>
          </p:cNvSpPr>
          <p:nvPr/>
        </p:nvSpPr>
        <p:spPr bwMode="auto">
          <a:xfrm>
            <a:off x="609600" y="3124200"/>
            <a:ext cx="8001000" cy="2308225"/>
          </a:xfrm>
          <a:prstGeom prst="rect">
            <a:avLst/>
          </a:prstGeom>
          <a:noFill/>
          <a:ln w="9525">
            <a:noFill/>
            <a:miter lim="800000"/>
            <a:headEnd/>
            <a:tailEnd/>
          </a:ln>
        </p:spPr>
        <p:txBody>
          <a:bodyPr>
            <a:spAutoFit/>
          </a:bodyPr>
          <a:lstStyle/>
          <a:p>
            <a:r>
              <a:rPr lang="en-US" sz="2400">
                <a:latin typeface="Calibri" pitchFamily="34" charset="0"/>
              </a:rPr>
              <a:t>In the above examples, we see that the Cessna 180 pilot reported that the sky condition was scattered at 15,000ft, with unrestricted flight visibility, no turbulence, and haze in the valleys below.   The PC12 pilot reported moderate turbulence from 9,500 feet down to 7,200 feet during his descent into Twin Falls</a:t>
            </a:r>
          </a:p>
        </p:txBody>
      </p:sp>
      <p:sp>
        <p:nvSpPr>
          <p:cNvPr id="7" name="Rounded Rectangle 6"/>
          <p:cNvSpPr/>
          <p:nvPr/>
        </p:nvSpPr>
        <p:spPr>
          <a:xfrm>
            <a:off x="685800" y="1752600"/>
            <a:ext cx="5791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85800" y="2286000"/>
            <a:ext cx="4343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
          <p:cNvSpPr>
            <a:spLocks noChangeArrowheads="1"/>
          </p:cNvSpPr>
          <p:nvPr/>
        </p:nvSpPr>
        <p:spPr bwMode="auto">
          <a:xfrm>
            <a:off x="457200" y="1752600"/>
            <a:ext cx="8153400" cy="1077913"/>
          </a:xfrm>
          <a:prstGeom prst="rect">
            <a:avLst/>
          </a:prstGeom>
          <a:noFill/>
          <a:ln w="9525">
            <a:noFill/>
            <a:miter lim="800000"/>
            <a:headEnd/>
            <a:tailEnd/>
          </a:ln>
        </p:spPr>
        <p:txBody>
          <a:bodyPr>
            <a:spAutoFit/>
          </a:bodyPr>
          <a:lstStyle/>
          <a:p>
            <a:r>
              <a:rPr lang="en-US" sz="1600" b="1">
                <a:latin typeface="Courier New" pitchFamily="49" charset="0"/>
                <a:cs typeface="Courier New" pitchFamily="49" charset="0"/>
              </a:rPr>
              <a:t>ARP</a:t>
            </a:r>
            <a:r>
              <a:rPr lang="en-US" sz="1600">
                <a:latin typeface="Courier New" pitchFamily="49" charset="0"/>
                <a:cs typeface="Courier New" pitchFamily="49" charset="0"/>
              </a:rPr>
              <a:t> UAL559 3304N 12431W 1648 F360 M51 350/020 </a:t>
            </a:r>
          </a:p>
          <a:p>
            <a:r>
              <a:rPr lang="en-US" sz="1600" b="1">
                <a:latin typeface="Courier New" pitchFamily="49" charset="0"/>
                <a:cs typeface="Courier New" pitchFamily="49" charset="0"/>
              </a:rPr>
              <a:t>ARP</a:t>
            </a:r>
            <a:r>
              <a:rPr lang="en-US" sz="1600">
                <a:latin typeface="Courier New" pitchFamily="49" charset="0"/>
                <a:cs typeface="Courier New" pitchFamily="49" charset="0"/>
              </a:rPr>
              <a:t> DAL1197 3304N 12431W 1649 F370 M52 350/028 TB SMTH </a:t>
            </a:r>
          </a:p>
          <a:p>
            <a:r>
              <a:rPr lang="en-US" sz="1600" b="1">
                <a:latin typeface="Courier New" pitchFamily="49" charset="0"/>
                <a:cs typeface="Courier New" pitchFamily="49" charset="0"/>
              </a:rPr>
              <a:t>ARP</a:t>
            </a:r>
            <a:r>
              <a:rPr lang="en-US" sz="1600">
                <a:latin typeface="Courier New" pitchFamily="49" charset="0"/>
                <a:cs typeface="Courier New" pitchFamily="49" charset="0"/>
              </a:rPr>
              <a:t> UAL1275 3604N 11509W 1650 F350 M41 206/055 TB SMTH SK CLEAR </a:t>
            </a:r>
          </a:p>
          <a:p>
            <a:r>
              <a:rPr lang="en-US" sz="1600" b="1">
                <a:latin typeface="Courier New" pitchFamily="49" charset="0"/>
                <a:cs typeface="Courier New" pitchFamily="49" charset="0"/>
              </a:rPr>
              <a:t>ARP</a:t>
            </a:r>
            <a:r>
              <a:rPr lang="en-US" sz="1600">
                <a:latin typeface="Courier New" pitchFamily="49" charset="0"/>
                <a:cs typeface="Courier New" pitchFamily="49" charset="0"/>
              </a:rPr>
              <a:t> ASA835 3536N 12556W 1651 F350 M50 328/030</a:t>
            </a:r>
          </a:p>
        </p:txBody>
      </p:sp>
      <p:sp>
        <p:nvSpPr>
          <p:cNvPr id="222211" name="TextBox 2"/>
          <p:cNvSpPr txBox="1">
            <a:spLocks noChangeArrowheads="1"/>
          </p:cNvSpPr>
          <p:nvPr/>
        </p:nvSpPr>
        <p:spPr bwMode="auto">
          <a:xfrm>
            <a:off x="2189163" y="457200"/>
            <a:ext cx="467201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AIREPs</a:t>
            </a:r>
          </a:p>
        </p:txBody>
      </p:sp>
      <p:sp>
        <p:nvSpPr>
          <p:cNvPr id="222212" name="TextBox 5"/>
          <p:cNvSpPr txBox="1">
            <a:spLocks noChangeArrowheads="1"/>
          </p:cNvSpPr>
          <p:nvPr/>
        </p:nvSpPr>
        <p:spPr bwMode="auto">
          <a:xfrm>
            <a:off x="838200" y="3657600"/>
            <a:ext cx="7772400" cy="461963"/>
          </a:xfrm>
          <a:prstGeom prst="rect">
            <a:avLst/>
          </a:prstGeom>
          <a:noFill/>
          <a:ln w="9525">
            <a:noFill/>
            <a:miter lim="800000"/>
            <a:headEnd/>
            <a:tailEnd/>
          </a:ln>
        </p:spPr>
        <p:txBody>
          <a:bodyPr>
            <a:spAutoFit/>
          </a:bodyPr>
          <a:lstStyle/>
          <a:p>
            <a:r>
              <a:rPr lang="en-US" sz="2400">
                <a:latin typeface="Calibri" pitchFamily="34" charset="0"/>
              </a:rPr>
              <a:t>The first item in a AIREP are the letters ARP.</a:t>
            </a:r>
          </a:p>
        </p:txBody>
      </p:sp>
      <p:sp>
        <p:nvSpPr>
          <p:cNvPr id="7" name="Rounded Rectangle 6"/>
          <p:cNvSpPr/>
          <p:nvPr/>
        </p:nvSpPr>
        <p:spPr>
          <a:xfrm>
            <a:off x="533400" y="18288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533400" y="20574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533400" y="22860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533400" y="25146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
          <p:cNvSpPr>
            <a:spLocks noChangeArrowheads="1"/>
          </p:cNvSpPr>
          <p:nvPr/>
        </p:nvSpPr>
        <p:spPr bwMode="auto">
          <a:xfrm>
            <a:off x="457200" y="1752600"/>
            <a:ext cx="8153400" cy="1077913"/>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ARP </a:t>
            </a:r>
            <a:r>
              <a:rPr lang="en-US" sz="1600" b="1">
                <a:latin typeface="Courier New" pitchFamily="49" charset="0"/>
                <a:cs typeface="Courier New" pitchFamily="49" charset="0"/>
              </a:rPr>
              <a:t>UAL559</a:t>
            </a:r>
            <a:r>
              <a:rPr lang="en-US" sz="1600">
                <a:latin typeface="Courier New" pitchFamily="49" charset="0"/>
                <a:cs typeface="Courier New" pitchFamily="49" charset="0"/>
              </a:rPr>
              <a:t> 3304N 12431W 1648 F360 M51 350/020 </a:t>
            </a:r>
          </a:p>
          <a:p>
            <a:r>
              <a:rPr lang="en-US" sz="1600">
                <a:latin typeface="Courier New" pitchFamily="49" charset="0"/>
                <a:cs typeface="Courier New" pitchFamily="49" charset="0"/>
              </a:rPr>
              <a:t>ARP </a:t>
            </a:r>
            <a:r>
              <a:rPr lang="en-US" sz="1600" b="1">
                <a:latin typeface="Courier New" pitchFamily="49" charset="0"/>
                <a:cs typeface="Courier New" pitchFamily="49" charset="0"/>
              </a:rPr>
              <a:t>DAL1197</a:t>
            </a:r>
            <a:r>
              <a:rPr lang="en-US" sz="1600">
                <a:latin typeface="Courier New" pitchFamily="49" charset="0"/>
                <a:cs typeface="Courier New" pitchFamily="49" charset="0"/>
              </a:rPr>
              <a:t> 3304N 12431W 1649 F370 M52 350/028 TB SMTH </a:t>
            </a:r>
          </a:p>
          <a:p>
            <a:r>
              <a:rPr lang="en-US" sz="1600">
                <a:latin typeface="Courier New" pitchFamily="49" charset="0"/>
                <a:cs typeface="Courier New" pitchFamily="49" charset="0"/>
              </a:rPr>
              <a:t>ARP </a:t>
            </a:r>
            <a:r>
              <a:rPr lang="en-US" sz="1600" b="1">
                <a:latin typeface="Courier New" pitchFamily="49" charset="0"/>
                <a:cs typeface="Courier New" pitchFamily="49" charset="0"/>
              </a:rPr>
              <a:t>UAL1275</a:t>
            </a:r>
            <a:r>
              <a:rPr lang="en-US" sz="1600">
                <a:latin typeface="Courier New" pitchFamily="49" charset="0"/>
                <a:cs typeface="Courier New" pitchFamily="49" charset="0"/>
              </a:rPr>
              <a:t> 3604N 11509W 1650 F350 M41 206/055 TB SMTH SK CLEAR </a:t>
            </a:r>
          </a:p>
          <a:p>
            <a:r>
              <a:rPr lang="en-US" sz="1600">
                <a:latin typeface="Courier New" pitchFamily="49" charset="0"/>
                <a:cs typeface="Courier New" pitchFamily="49" charset="0"/>
              </a:rPr>
              <a:t>ARP </a:t>
            </a:r>
            <a:r>
              <a:rPr lang="en-US" sz="1600" b="1">
                <a:latin typeface="Courier New" pitchFamily="49" charset="0"/>
                <a:cs typeface="Courier New" pitchFamily="49" charset="0"/>
              </a:rPr>
              <a:t>ASA835</a:t>
            </a:r>
            <a:r>
              <a:rPr lang="en-US" sz="1600">
                <a:latin typeface="Courier New" pitchFamily="49" charset="0"/>
                <a:cs typeface="Courier New" pitchFamily="49" charset="0"/>
              </a:rPr>
              <a:t> 3536N 12556W 1651 F350 M50 328/030</a:t>
            </a:r>
          </a:p>
        </p:txBody>
      </p:sp>
      <p:sp>
        <p:nvSpPr>
          <p:cNvPr id="223235" name="TextBox 2"/>
          <p:cNvSpPr txBox="1">
            <a:spLocks noChangeArrowheads="1"/>
          </p:cNvSpPr>
          <p:nvPr/>
        </p:nvSpPr>
        <p:spPr bwMode="auto">
          <a:xfrm>
            <a:off x="2189163" y="457200"/>
            <a:ext cx="467201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AIREPs</a:t>
            </a:r>
          </a:p>
        </p:txBody>
      </p:sp>
      <p:sp>
        <p:nvSpPr>
          <p:cNvPr id="223236" name="TextBox 5"/>
          <p:cNvSpPr txBox="1">
            <a:spLocks noChangeArrowheads="1"/>
          </p:cNvSpPr>
          <p:nvPr/>
        </p:nvSpPr>
        <p:spPr bwMode="auto">
          <a:xfrm>
            <a:off x="609600" y="3657600"/>
            <a:ext cx="8001000" cy="1938338"/>
          </a:xfrm>
          <a:prstGeom prst="rect">
            <a:avLst/>
          </a:prstGeom>
          <a:noFill/>
          <a:ln w="9525">
            <a:noFill/>
            <a:miter lim="800000"/>
            <a:headEnd/>
            <a:tailEnd/>
          </a:ln>
        </p:spPr>
        <p:txBody>
          <a:bodyPr>
            <a:spAutoFit/>
          </a:bodyPr>
          <a:lstStyle/>
          <a:p>
            <a:r>
              <a:rPr lang="en-US" sz="2400">
                <a:latin typeface="Calibri" pitchFamily="34" charset="0"/>
              </a:rPr>
              <a:t>The second item in an AIREP is the aircraft’s identification.  This identification usually corresponds to a specific flight number.  Looking up the flight numbers shows that three of the four flights above are headed to Hawaii.</a:t>
            </a:r>
          </a:p>
        </p:txBody>
      </p:sp>
      <p:sp>
        <p:nvSpPr>
          <p:cNvPr id="7" name="Rounded Rectangle 6"/>
          <p:cNvSpPr/>
          <p:nvPr/>
        </p:nvSpPr>
        <p:spPr>
          <a:xfrm>
            <a:off x="990600" y="1828800"/>
            <a:ext cx="838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990600" y="2057400"/>
            <a:ext cx="914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990600" y="2286000"/>
            <a:ext cx="914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990600" y="2514600"/>
            <a:ext cx="838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
          <p:cNvSpPr>
            <a:spLocks noChangeArrowheads="1"/>
          </p:cNvSpPr>
          <p:nvPr/>
        </p:nvSpPr>
        <p:spPr bwMode="auto">
          <a:xfrm>
            <a:off x="457200" y="1752600"/>
            <a:ext cx="8153400" cy="1077913"/>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ARP UAL559 </a:t>
            </a:r>
            <a:r>
              <a:rPr lang="en-US" sz="1600" b="1">
                <a:latin typeface="Courier New" pitchFamily="49" charset="0"/>
                <a:cs typeface="Courier New" pitchFamily="49" charset="0"/>
              </a:rPr>
              <a:t>3304N 12431W </a:t>
            </a:r>
            <a:r>
              <a:rPr lang="en-US" sz="1600">
                <a:latin typeface="Courier New" pitchFamily="49" charset="0"/>
                <a:cs typeface="Courier New" pitchFamily="49" charset="0"/>
              </a:rPr>
              <a:t>1648 F360 M51 350/020 </a:t>
            </a:r>
          </a:p>
          <a:p>
            <a:r>
              <a:rPr lang="en-US" sz="1600">
                <a:latin typeface="Courier New" pitchFamily="49" charset="0"/>
                <a:cs typeface="Courier New" pitchFamily="49" charset="0"/>
              </a:rPr>
              <a:t>ARP DAL1197 </a:t>
            </a:r>
            <a:r>
              <a:rPr lang="en-US" sz="1600" b="1">
                <a:latin typeface="Courier New" pitchFamily="49" charset="0"/>
                <a:cs typeface="Courier New" pitchFamily="49" charset="0"/>
              </a:rPr>
              <a:t>3304N 12431W </a:t>
            </a:r>
            <a:r>
              <a:rPr lang="en-US" sz="1600">
                <a:latin typeface="Courier New" pitchFamily="49" charset="0"/>
                <a:cs typeface="Courier New" pitchFamily="49" charset="0"/>
              </a:rPr>
              <a:t>1649 F370 M52 350/028 TB SMTH </a:t>
            </a:r>
          </a:p>
          <a:p>
            <a:r>
              <a:rPr lang="en-US" sz="1600">
                <a:latin typeface="Courier New" pitchFamily="49" charset="0"/>
                <a:cs typeface="Courier New" pitchFamily="49" charset="0"/>
              </a:rPr>
              <a:t>ARP UAL1275 </a:t>
            </a:r>
            <a:r>
              <a:rPr lang="en-US" sz="1600" b="1">
                <a:latin typeface="Courier New" pitchFamily="49" charset="0"/>
                <a:cs typeface="Courier New" pitchFamily="49" charset="0"/>
              </a:rPr>
              <a:t>3604N 11509W </a:t>
            </a:r>
            <a:r>
              <a:rPr lang="en-US" sz="1600">
                <a:latin typeface="Courier New" pitchFamily="49" charset="0"/>
                <a:cs typeface="Courier New" pitchFamily="49" charset="0"/>
              </a:rPr>
              <a:t>1650 F350 M41 206/055 TB SMTH SK CLEAR </a:t>
            </a:r>
          </a:p>
          <a:p>
            <a:r>
              <a:rPr lang="en-US" sz="1600">
                <a:latin typeface="Courier New" pitchFamily="49" charset="0"/>
                <a:cs typeface="Courier New" pitchFamily="49" charset="0"/>
              </a:rPr>
              <a:t>ARP ASA835 </a:t>
            </a:r>
            <a:r>
              <a:rPr lang="en-US" sz="1600" b="1">
                <a:latin typeface="Courier New" pitchFamily="49" charset="0"/>
                <a:cs typeface="Courier New" pitchFamily="49" charset="0"/>
              </a:rPr>
              <a:t>3536N 12556W </a:t>
            </a:r>
            <a:r>
              <a:rPr lang="en-US" sz="1600">
                <a:latin typeface="Courier New" pitchFamily="49" charset="0"/>
                <a:cs typeface="Courier New" pitchFamily="49" charset="0"/>
              </a:rPr>
              <a:t>1651 F350 M50 328/030</a:t>
            </a:r>
          </a:p>
        </p:txBody>
      </p:sp>
      <p:sp>
        <p:nvSpPr>
          <p:cNvPr id="224259" name="TextBox 2"/>
          <p:cNvSpPr txBox="1">
            <a:spLocks noChangeArrowheads="1"/>
          </p:cNvSpPr>
          <p:nvPr/>
        </p:nvSpPr>
        <p:spPr bwMode="auto">
          <a:xfrm>
            <a:off x="2189163" y="457200"/>
            <a:ext cx="467201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AIREPs</a:t>
            </a:r>
          </a:p>
        </p:txBody>
      </p:sp>
      <p:sp>
        <p:nvSpPr>
          <p:cNvPr id="224260" name="TextBox 5"/>
          <p:cNvSpPr txBox="1">
            <a:spLocks noChangeArrowheads="1"/>
          </p:cNvSpPr>
          <p:nvPr/>
        </p:nvSpPr>
        <p:spPr bwMode="auto">
          <a:xfrm>
            <a:off x="838200" y="3657600"/>
            <a:ext cx="7772400" cy="461963"/>
          </a:xfrm>
          <a:prstGeom prst="rect">
            <a:avLst/>
          </a:prstGeom>
          <a:noFill/>
          <a:ln w="9525">
            <a:noFill/>
            <a:miter lim="800000"/>
            <a:headEnd/>
            <a:tailEnd/>
          </a:ln>
        </p:spPr>
        <p:txBody>
          <a:bodyPr>
            <a:spAutoFit/>
          </a:bodyPr>
          <a:lstStyle/>
          <a:p>
            <a:r>
              <a:rPr lang="en-US" sz="2400">
                <a:latin typeface="Calibri" pitchFamily="34" charset="0"/>
              </a:rPr>
              <a:t>The latitude and longitude follow the call sign.</a:t>
            </a:r>
          </a:p>
        </p:txBody>
      </p:sp>
      <p:sp>
        <p:nvSpPr>
          <p:cNvPr id="7" name="Rounded Rectangle 6"/>
          <p:cNvSpPr/>
          <p:nvPr/>
        </p:nvSpPr>
        <p:spPr>
          <a:xfrm>
            <a:off x="1905000" y="1828800"/>
            <a:ext cx="1524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981200" y="2057400"/>
            <a:ext cx="1524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1981200" y="2286000"/>
            <a:ext cx="1524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905000" y="2514600"/>
            <a:ext cx="1524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457200" y="1752600"/>
            <a:ext cx="8153400" cy="1077913"/>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ARP UAL559 3304N 12431W </a:t>
            </a:r>
            <a:r>
              <a:rPr lang="en-US" sz="1600" b="1">
                <a:latin typeface="Courier New" pitchFamily="49" charset="0"/>
                <a:cs typeface="Courier New" pitchFamily="49" charset="0"/>
              </a:rPr>
              <a:t>1648</a:t>
            </a:r>
            <a:r>
              <a:rPr lang="en-US" sz="1600">
                <a:latin typeface="Courier New" pitchFamily="49" charset="0"/>
                <a:cs typeface="Courier New" pitchFamily="49" charset="0"/>
              </a:rPr>
              <a:t> F360 M51 350/020 </a:t>
            </a:r>
          </a:p>
          <a:p>
            <a:r>
              <a:rPr lang="en-US" sz="1600">
                <a:latin typeface="Courier New" pitchFamily="49" charset="0"/>
                <a:cs typeface="Courier New" pitchFamily="49" charset="0"/>
              </a:rPr>
              <a:t>ARP DAL1197 3304N 12431W </a:t>
            </a:r>
            <a:r>
              <a:rPr lang="en-US" sz="1600" b="1">
                <a:latin typeface="Courier New" pitchFamily="49" charset="0"/>
                <a:cs typeface="Courier New" pitchFamily="49" charset="0"/>
              </a:rPr>
              <a:t>1649</a:t>
            </a:r>
            <a:r>
              <a:rPr lang="en-US" sz="1600">
                <a:latin typeface="Courier New" pitchFamily="49" charset="0"/>
                <a:cs typeface="Courier New" pitchFamily="49" charset="0"/>
              </a:rPr>
              <a:t> F370 M52 350/028 TB SMTH </a:t>
            </a:r>
          </a:p>
          <a:p>
            <a:r>
              <a:rPr lang="en-US" sz="1600">
                <a:latin typeface="Courier New" pitchFamily="49" charset="0"/>
                <a:cs typeface="Courier New" pitchFamily="49" charset="0"/>
              </a:rPr>
              <a:t>ARP UAL1275 3604N 11509W </a:t>
            </a:r>
            <a:r>
              <a:rPr lang="en-US" sz="1600" b="1">
                <a:latin typeface="Courier New" pitchFamily="49" charset="0"/>
                <a:cs typeface="Courier New" pitchFamily="49" charset="0"/>
              </a:rPr>
              <a:t>1650</a:t>
            </a:r>
            <a:r>
              <a:rPr lang="en-US" sz="1600">
                <a:latin typeface="Courier New" pitchFamily="49" charset="0"/>
                <a:cs typeface="Courier New" pitchFamily="49" charset="0"/>
              </a:rPr>
              <a:t> F350 M41 206/055 TB SMTH SK CLEAR </a:t>
            </a:r>
          </a:p>
          <a:p>
            <a:r>
              <a:rPr lang="en-US" sz="1600">
                <a:latin typeface="Courier New" pitchFamily="49" charset="0"/>
                <a:cs typeface="Courier New" pitchFamily="49" charset="0"/>
              </a:rPr>
              <a:t>ARP ASA835 3536N 12556W </a:t>
            </a:r>
            <a:r>
              <a:rPr lang="en-US" sz="1600" b="1">
                <a:latin typeface="Courier New" pitchFamily="49" charset="0"/>
                <a:cs typeface="Courier New" pitchFamily="49" charset="0"/>
              </a:rPr>
              <a:t>1651</a:t>
            </a:r>
            <a:r>
              <a:rPr lang="en-US" sz="1600">
                <a:latin typeface="Courier New" pitchFamily="49" charset="0"/>
                <a:cs typeface="Courier New" pitchFamily="49" charset="0"/>
              </a:rPr>
              <a:t> F350 M50 328/030</a:t>
            </a:r>
          </a:p>
        </p:txBody>
      </p:sp>
      <p:sp>
        <p:nvSpPr>
          <p:cNvPr id="225283" name="TextBox 2"/>
          <p:cNvSpPr txBox="1">
            <a:spLocks noChangeArrowheads="1"/>
          </p:cNvSpPr>
          <p:nvPr/>
        </p:nvSpPr>
        <p:spPr bwMode="auto">
          <a:xfrm>
            <a:off x="2189163" y="457200"/>
            <a:ext cx="467201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AIREPs</a:t>
            </a:r>
          </a:p>
        </p:txBody>
      </p:sp>
      <p:sp>
        <p:nvSpPr>
          <p:cNvPr id="225284" name="TextBox 5"/>
          <p:cNvSpPr txBox="1">
            <a:spLocks noChangeArrowheads="1"/>
          </p:cNvSpPr>
          <p:nvPr/>
        </p:nvSpPr>
        <p:spPr bwMode="auto">
          <a:xfrm>
            <a:off x="838200" y="3657600"/>
            <a:ext cx="7772400" cy="461963"/>
          </a:xfrm>
          <a:prstGeom prst="rect">
            <a:avLst/>
          </a:prstGeom>
          <a:noFill/>
          <a:ln w="9525">
            <a:noFill/>
            <a:miter lim="800000"/>
            <a:headEnd/>
            <a:tailEnd/>
          </a:ln>
        </p:spPr>
        <p:txBody>
          <a:bodyPr>
            <a:spAutoFit/>
          </a:bodyPr>
          <a:lstStyle/>
          <a:p>
            <a:r>
              <a:rPr lang="en-US" sz="2400">
                <a:latin typeface="Calibri" pitchFamily="34" charset="0"/>
              </a:rPr>
              <a:t>The time of the report follows the position.</a:t>
            </a:r>
          </a:p>
        </p:txBody>
      </p:sp>
      <p:sp>
        <p:nvSpPr>
          <p:cNvPr id="7" name="Rounded Rectangle 6"/>
          <p:cNvSpPr/>
          <p:nvPr/>
        </p:nvSpPr>
        <p:spPr>
          <a:xfrm>
            <a:off x="3505200" y="1828800"/>
            <a:ext cx="533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3581400" y="2057400"/>
            <a:ext cx="533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581400" y="2286000"/>
            <a:ext cx="533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429000" y="2514600"/>
            <a:ext cx="609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
          <p:cNvSpPr>
            <a:spLocks noChangeArrowheads="1"/>
          </p:cNvSpPr>
          <p:nvPr/>
        </p:nvSpPr>
        <p:spPr bwMode="auto">
          <a:xfrm>
            <a:off x="457200" y="1752600"/>
            <a:ext cx="8153400" cy="1077913"/>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ARP UAL559 3304N 12431W 1648 </a:t>
            </a:r>
            <a:r>
              <a:rPr lang="en-US" sz="1600" b="1">
                <a:latin typeface="Courier New" pitchFamily="49" charset="0"/>
                <a:cs typeface="Courier New" pitchFamily="49" charset="0"/>
              </a:rPr>
              <a:t>F360</a:t>
            </a:r>
            <a:r>
              <a:rPr lang="en-US" sz="1600">
                <a:latin typeface="Courier New" pitchFamily="49" charset="0"/>
                <a:cs typeface="Courier New" pitchFamily="49" charset="0"/>
              </a:rPr>
              <a:t> M51 350/020 </a:t>
            </a:r>
          </a:p>
          <a:p>
            <a:r>
              <a:rPr lang="en-US" sz="1600">
                <a:latin typeface="Courier New" pitchFamily="49" charset="0"/>
                <a:cs typeface="Courier New" pitchFamily="49" charset="0"/>
              </a:rPr>
              <a:t>ARP DAL1197 3304N 12431W 1649 </a:t>
            </a:r>
            <a:r>
              <a:rPr lang="en-US" sz="1600" b="1">
                <a:latin typeface="Courier New" pitchFamily="49" charset="0"/>
                <a:cs typeface="Courier New" pitchFamily="49" charset="0"/>
              </a:rPr>
              <a:t>F370</a:t>
            </a:r>
            <a:r>
              <a:rPr lang="en-US" sz="1600">
                <a:latin typeface="Courier New" pitchFamily="49" charset="0"/>
                <a:cs typeface="Courier New" pitchFamily="49" charset="0"/>
              </a:rPr>
              <a:t> M52 350/028 TB SMTH </a:t>
            </a:r>
          </a:p>
          <a:p>
            <a:r>
              <a:rPr lang="en-US" sz="1600">
                <a:latin typeface="Courier New" pitchFamily="49" charset="0"/>
                <a:cs typeface="Courier New" pitchFamily="49" charset="0"/>
              </a:rPr>
              <a:t>ARP UAL1275 3604N 11509W 1650 </a:t>
            </a:r>
            <a:r>
              <a:rPr lang="en-US" sz="1600" b="1">
                <a:latin typeface="Courier New" pitchFamily="49" charset="0"/>
                <a:cs typeface="Courier New" pitchFamily="49" charset="0"/>
              </a:rPr>
              <a:t>F350</a:t>
            </a:r>
            <a:r>
              <a:rPr lang="en-US" sz="1600">
                <a:latin typeface="Courier New" pitchFamily="49" charset="0"/>
                <a:cs typeface="Courier New" pitchFamily="49" charset="0"/>
              </a:rPr>
              <a:t> M41 206/055 TB SMTH SK CLEAR </a:t>
            </a:r>
          </a:p>
          <a:p>
            <a:r>
              <a:rPr lang="en-US" sz="1600">
                <a:latin typeface="Courier New" pitchFamily="49" charset="0"/>
                <a:cs typeface="Courier New" pitchFamily="49" charset="0"/>
              </a:rPr>
              <a:t>ARP ASA835 3536N 12556W 1651 </a:t>
            </a:r>
            <a:r>
              <a:rPr lang="en-US" sz="1600" b="1">
                <a:latin typeface="Courier New" pitchFamily="49" charset="0"/>
                <a:cs typeface="Courier New" pitchFamily="49" charset="0"/>
              </a:rPr>
              <a:t>F350</a:t>
            </a:r>
            <a:r>
              <a:rPr lang="en-US" sz="1600">
                <a:latin typeface="Courier New" pitchFamily="49" charset="0"/>
                <a:cs typeface="Courier New" pitchFamily="49" charset="0"/>
              </a:rPr>
              <a:t> M50 328/030</a:t>
            </a:r>
          </a:p>
        </p:txBody>
      </p:sp>
      <p:sp>
        <p:nvSpPr>
          <p:cNvPr id="226307" name="TextBox 2"/>
          <p:cNvSpPr txBox="1">
            <a:spLocks noChangeArrowheads="1"/>
          </p:cNvSpPr>
          <p:nvPr/>
        </p:nvSpPr>
        <p:spPr bwMode="auto">
          <a:xfrm>
            <a:off x="2189163" y="457200"/>
            <a:ext cx="467201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AIREPs</a:t>
            </a:r>
          </a:p>
        </p:txBody>
      </p:sp>
      <p:sp>
        <p:nvSpPr>
          <p:cNvPr id="226308" name="TextBox 5"/>
          <p:cNvSpPr txBox="1">
            <a:spLocks noChangeArrowheads="1"/>
          </p:cNvSpPr>
          <p:nvPr/>
        </p:nvSpPr>
        <p:spPr bwMode="auto">
          <a:xfrm>
            <a:off x="838200" y="3657600"/>
            <a:ext cx="6781800" cy="830263"/>
          </a:xfrm>
          <a:prstGeom prst="rect">
            <a:avLst/>
          </a:prstGeom>
          <a:noFill/>
          <a:ln w="9525">
            <a:noFill/>
            <a:miter lim="800000"/>
            <a:headEnd/>
            <a:tailEnd/>
          </a:ln>
        </p:spPr>
        <p:txBody>
          <a:bodyPr>
            <a:spAutoFit/>
          </a:bodyPr>
          <a:lstStyle/>
          <a:p>
            <a:r>
              <a:rPr lang="en-US" sz="2400">
                <a:latin typeface="Calibri" pitchFamily="34" charset="0"/>
              </a:rPr>
              <a:t>The altitude (MSL) or flight level follows the time of the report.</a:t>
            </a:r>
          </a:p>
        </p:txBody>
      </p:sp>
      <p:sp>
        <p:nvSpPr>
          <p:cNvPr id="7" name="Rounded Rectangle 6"/>
          <p:cNvSpPr/>
          <p:nvPr/>
        </p:nvSpPr>
        <p:spPr>
          <a:xfrm>
            <a:off x="4114800" y="1828800"/>
            <a:ext cx="533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4191000" y="2057400"/>
            <a:ext cx="533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91000" y="2286000"/>
            <a:ext cx="533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4038600" y="2514600"/>
            <a:ext cx="609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
          <p:cNvSpPr>
            <a:spLocks noChangeArrowheads="1"/>
          </p:cNvSpPr>
          <p:nvPr/>
        </p:nvSpPr>
        <p:spPr bwMode="auto">
          <a:xfrm>
            <a:off x="457200" y="1752600"/>
            <a:ext cx="8153400" cy="1077913"/>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ARP UAL559 3304N 12431W 1648 F360 </a:t>
            </a:r>
            <a:r>
              <a:rPr lang="en-US" sz="1600" b="1">
                <a:latin typeface="Courier New" pitchFamily="49" charset="0"/>
                <a:cs typeface="Courier New" pitchFamily="49" charset="0"/>
              </a:rPr>
              <a:t>M51</a:t>
            </a:r>
            <a:r>
              <a:rPr lang="en-US" sz="1600">
                <a:latin typeface="Courier New" pitchFamily="49" charset="0"/>
                <a:cs typeface="Courier New" pitchFamily="49" charset="0"/>
              </a:rPr>
              <a:t> 350/020 </a:t>
            </a:r>
          </a:p>
          <a:p>
            <a:r>
              <a:rPr lang="en-US" sz="1600">
                <a:latin typeface="Courier New" pitchFamily="49" charset="0"/>
                <a:cs typeface="Courier New" pitchFamily="49" charset="0"/>
              </a:rPr>
              <a:t>ARP DAL1197 3304N 12431W 1649 F370 </a:t>
            </a:r>
            <a:r>
              <a:rPr lang="en-US" sz="1600" b="1">
                <a:latin typeface="Courier New" pitchFamily="49" charset="0"/>
                <a:cs typeface="Courier New" pitchFamily="49" charset="0"/>
              </a:rPr>
              <a:t>M52</a:t>
            </a:r>
            <a:r>
              <a:rPr lang="en-US" sz="1600">
                <a:latin typeface="Courier New" pitchFamily="49" charset="0"/>
                <a:cs typeface="Courier New" pitchFamily="49" charset="0"/>
              </a:rPr>
              <a:t> 350/028 TB SMTH </a:t>
            </a:r>
          </a:p>
          <a:p>
            <a:r>
              <a:rPr lang="en-US" sz="1600">
                <a:latin typeface="Courier New" pitchFamily="49" charset="0"/>
                <a:cs typeface="Courier New" pitchFamily="49" charset="0"/>
              </a:rPr>
              <a:t>ARP UAL1275 3604N 11509W 1650 F350 </a:t>
            </a:r>
            <a:r>
              <a:rPr lang="en-US" sz="1600" b="1">
                <a:latin typeface="Courier New" pitchFamily="49" charset="0"/>
                <a:cs typeface="Courier New" pitchFamily="49" charset="0"/>
              </a:rPr>
              <a:t>M41</a:t>
            </a:r>
            <a:r>
              <a:rPr lang="en-US" sz="1600">
                <a:latin typeface="Courier New" pitchFamily="49" charset="0"/>
                <a:cs typeface="Courier New" pitchFamily="49" charset="0"/>
              </a:rPr>
              <a:t> 206/055 TB SMTH SK CLEAR </a:t>
            </a:r>
          </a:p>
          <a:p>
            <a:r>
              <a:rPr lang="en-US" sz="1600">
                <a:latin typeface="Courier New" pitchFamily="49" charset="0"/>
                <a:cs typeface="Courier New" pitchFamily="49" charset="0"/>
              </a:rPr>
              <a:t>ARP ASA835 3536N 12556W 1651 F350 </a:t>
            </a:r>
            <a:r>
              <a:rPr lang="en-US" sz="1600" b="1">
                <a:latin typeface="Courier New" pitchFamily="49" charset="0"/>
                <a:cs typeface="Courier New" pitchFamily="49" charset="0"/>
              </a:rPr>
              <a:t>M50</a:t>
            </a:r>
            <a:r>
              <a:rPr lang="en-US" sz="1600">
                <a:latin typeface="Courier New" pitchFamily="49" charset="0"/>
                <a:cs typeface="Courier New" pitchFamily="49" charset="0"/>
              </a:rPr>
              <a:t> 328/030</a:t>
            </a:r>
          </a:p>
        </p:txBody>
      </p:sp>
      <p:sp>
        <p:nvSpPr>
          <p:cNvPr id="227331" name="TextBox 2"/>
          <p:cNvSpPr txBox="1">
            <a:spLocks noChangeArrowheads="1"/>
          </p:cNvSpPr>
          <p:nvPr/>
        </p:nvSpPr>
        <p:spPr bwMode="auto">
          <a:xfrm>
            <a:off x="2189163" y="457200"/>
            <a:ext cx="467201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AIREPs</a:t>
            </a:r>
          </a:p>
        </p:txBody>
      </p:sp>
      <p:sp>
        <p:nvSpPr>
          <p:cNvPr id="227332" name="TextBox 5"/>
          <p:cNvSpPr txBox="1">
            <a:spLocks noChangeArrowheads="1"/>
          </p:cNvSpPr>
          <p:nvPr/>
        </p:nvSpPr>
        <p:spPr bwMode="auto">
          <a:xfrm>
            <a:off x="838200" y="3657600"/>
            <a:ext cx="7772400" cy="1200150"/>
          </a:xfrm>
          <a:prstGeom prst="rect">
            <a:avLst/>
          </a:prstGeom>
          <a:noFill/>
          <a:ln w="9525">
            <a:noFill/>
            <a:miter lim="800000"/>
            <a:headEnd/>
            <a:tailEnd/>
          </a:ln>
        </p:spPr>
        <p:txBody>
          <a:bodyPr>
            <a:spAutoFit/>
          </a:bodyPr>
          <a:lstStyle/>
          <a:p>
            <a:r>
              <a:rPr lang="en-US" sz="2400">
                <a:latin typeface="Calibri" pitchFamily="34" charset="0"/>
              </a:rPr>
              <a:t>The temperature follows the altitude.  The “M” at the beginning of the temperatures above indicates a negative temperature.</a:t>
            </a:r>
          </a:p>
        </p:txBody>
      </p:sp>
      <p:sp>
        <p:nvSpPr>
          <p:cNvPr id="7" name="Rounded Rectangle 6"/>
          <p:cNvSpPr/>
          <p:nvPr/>
        </p:nvSpPr>
        <p:spPr>
          <a:xfrm>
            <a:off x="4648200" y="18288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4800600" y="20574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800600" y="22860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4648200" y="25146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
          <p:cNvSpPr>
            <a:spLocks noChangeArrowheads="1"/>
          </p:cNvSpPr>
          <p:nvPr/>
        </p:nvSpPr>
        <p:spPr bwMode="auto">
          <a:xfrm>
            <a:off x="457200" y="1752600"/>
            <a:ext cx="8153400" cy="1077913"/>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ARP UAL559 3304N 12431W 1648 F360 M51 </a:t>
            </a:r>
            <a:r>
              <a:rPr lang="en-US" sz="1600" b="1">
                <a:latin typeface="Courier New" pitchFamily="49" charset="0"/>
                <a:cs typeface="Courier New" pitchFamily="49" charset="0"/>
              </a:rPr>
              <a:t>350/020</a:t>
            </a:r>
            <a:r>
              <a:rPr lang="en-US" sz="1600">
                <a:latin typeface="Courier New" pitchFamily="49" charset="0"/>
                <a:cs typeface="Courier New" pitchFamily="49" charset="0"/>
              </a:rPr>
              <a:t> </a:t>
            </a:r>
          </a:p>
          <a:p>
            <a:r>
              <a:rPr lang="en-US" sz="1600">
                <a:latin typeface="Courier New" pitchFamily="49" charset="0"/>
                <a:cs typeface="Courier New" pitchFamily="49" charset="0"/>
              </a:rPr>
              <a:t>ARP DAL1197 3304N 12431W 1649 F370 M52 </a:t>
            </a:r>
            <a:r>
              <a:rPr lang="en-US" sz="1600" b="1">
                <a:latin typeface="Courier New" pitchFamily="49" charset="0"/>
                <a:cs typeface="Courier New" pitchFamily="49" charset="0"/>
              </a:rPr>
              <a:t>350/028</a:t>
            </a:r>
            <a:r>
              <a:rPr lang="en-US" sz="1600">
                <a:latin typeface="Courier New" pitchFamily="49" charset="0"/>
                <a:cs typeface="Courier New" pitchFamily="49" charset="0"/>
              </a:rPr>
              <a:t> TB SMTH </a:t>
            </a:r>
          </a:p>
          <a:p>
            <a:r>
              <a:rPr lang="en-US" sz="1600">
                <a:latin typeface="Courier New" pitchFamily="49" charset="0"/>
                <a:cs typeface="Courier New" pitchFamily="49" charset="0"/>
              </a:rPr>
              <a:t>ARP UAL1275 3604N 11509W 1650 F350 M41 </a:t>
            </a:r>
            <a:r>
              <a:rPr lang="en-US" sz="1600" b="1">
                <a:latin typeface="Courier New" pitchFamily="49" charset="0"/>
                <a:cs typeface="Courier New" pitchFamily="49" charset="0"/>
              </a:rPr>
              <a:t>206/055</a:t>
            </a:r>
            <a:r>
              <a:rPr lang="en-US" sz="1600">
                <a:latin typeface="Courier New" pitchFamily="49" charset="0"/>
                <a:cs typeface="Courier New" pitchFamily="49" charset="0"/>
              </a:rPr>
              <a:t> TB SMTH SK CLEAR </a:t>
            </a:r>
          </a:p>
          <a:p>
            <a:r>
              <a:rPr lang="en-US" sz="1600">
                <a:latin typeface="Courier New" pitchFamily="49" charset="0"/>
                <a:cs typeface="Courier New" pitchFamily="49" charset="0"/>
              </a:rPr>
              <a:t>ARP ASA835 3536N 12556W 1651 F350 M50 </a:t>
            </a:r>
            <a:r>
              <a:rPr lang="en-US" sz="1600" b="1">
                <a:latin typeface="Courier New" pitchFamily="49" charset="0"/>
                <a:cs typeface="Courier New" pitchFamily="49" charset="0"/>
              </a:rPr>
              <a:t>328/030</a:t>
            </a:r>
          </a:p>
        </p:txBody>
      </p:sp>
      <p:sp>
        <p:nvSpPr>
          <p:cNvPr id="228355" name="TextBox 2"/>
          <p:cNvSpPr txBox="1">
            <a:spLocks noChangeArrowheads="1"/>
          </p:cNvSpPr>
          <p:nvPr/>
        </p:nvSpPr>
        <p:spPr bwMode="auto">
          <a:xfrm>
            <a:off x="2189163" y="457200"/>
            <a:ext cx="467201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AIREPs</a:t>
            </a:r>
          </a:p>
        </p:txBody>
      </p:sp>
      <p:sp>
        <p:nvSpPr>
          <p:cNvPr id="228356" name="TextBox 5"/>
          <p:cNvSpPr txBox="1">
            <a:spLocks noChangeArrowheads="1"/>
          </p:cNvSpPr>
          <p:nvPr/>
        </p:nvSpPr>
        <p:spPr bwMode="auto">
          <a:xfrm>
            <a:off x="838200" y="3657600"/>
            <a:ext cx="7543800" cy="830263"/>
          </a:xfrm>
          <a:prstGeom prst="rect">
            <a:avLst/>
          </a:prstGeom>
          <a:noFill/>
          <a:ln w="9525">
            <a:noFill/>
            <a:miter lim="800000"/>
            <a:headEnd/>
            <a:tailEnd/>
          </a:ln>
        </p:spPr>
        <p:txBody>
          <a:bodyPr>
            <a:spAutoFit/>
          </a:bodyPr>
          <a:lstStyle/>
          <a:p>
            <a:r>
              <a:rPr lang="en-US" sz="2400">
                <a:latin typeface="Calibri" pitchFamily="34" charset="0"/>
              </a:rPr>
              <a:t>Winds follow the temperature, with direction given in magnetic degrees instead of true degrees.</a:t>
            </a:r>
          </a:p>
        </p:txBody>
      </p:sp>
      <p:sp>
        <p:nvSpPr>
          <p:cNvPr id="7" name="Rounded Rectangle 6"/>
          <p:cNvSpPr/>
          <p:nvPr/>
        </p:nvSpPr>
        <p:spPr>
          <a:xfrm>
            <a:off x="5181600" y="1828800"/>
            <a:ext cx="914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5257800" y="2057400"/>
            <a:ext cx="990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5257800" y="2286000"/>
            <a:ext cx="990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5181600" y="2514600"/>
            <a:ext cx="914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
          <p:cNvSpPr>
            <a:spLocks noChangeArrowheads="1"/>
          </p:cNvSpPr>
          <p:nvPr/>
        </p:nvSpPr>
        <p:spPr bwMode="auto">
          <a:xfrm>
            <a:off x="457200" y="1752600"/>
            <a:ext cx="8153400" cy="1077913"/>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ARP UAL559 3304N 12431W 1648 F360 M51 350/020 </a:t>
            </a:r>
          </a:p>
          <a:p>
            <a:r>
              <a:rPr lang="en-US" sz="1600">
                <a:latin typeface="Courier New" pitchFamily="49" charset="0"/>
                <a:cs typeface="Courier New" pitchFamily="49" charset="0"/>
              </a:rPr>
              <a:t>ARP DAL1197 3304N 12431W 1649 F370 M52 350/028 </a:t>
            </a:r>
            <a:r>
              <a:rPr lang="en-US" sz="1600" b="1">
                <a:latin typeface="Courier New" pitchFamily="49" charset="0"/>
                <a:cs typeface="Courier New" pitchFamily="49" charset="0"/>
              </a:rPr>
              <a:t>TB SMTH </a:t>
            </a:r>
          </a:p>
          <a:p>
            <a:r>
              <a:rPr lang="en-US" sz="1600">
                <a:latin typeface="Courier New" pitchFamily="49" charset="0"/>
                <a:cs typeface="Courier New" pitchFamily="49" charset="0"/>
              </a:rPr>
              <a:t>ARP UAL1275 3604N 11509W 1650 F350 M41 206/055 </a:t>
            </a:r>
            <a:r>
              <a:rPr lang="en-US" sz="1600" b="1">
                <a:latin typeface="Courier New" pitchFamily="49" charset="0"/>
                <a:cs typeface="Courier New" pitchFamily="49" charset="0"/>
              </a:rPr>
              <a:t>TB SMTH SK CLEAR </a:t>
            </a:r>
          </a:p>
          <a:p>
            <a:r>
              <a:rPr lang="en-US" sz="1600">
                <a:latin typeface="Courier New" pitchFamily="49" charset="0"/>
                <a:cs typeface="Courier New" pitchFamily="49" charset="0"/>
              </a:rPr>
              <a:t>ARP ASA835 3536N 12556W 1651 F350 M50 328/030</a:t>
            </a:r>
          </a:p>
        </p:txBody>
      </p:sp>
      <p:sp>
        <p:nvSpPr>
          <p:cNvPr id="229379" name="TextBox 2"/>
          <p:cNvSpPr txBox="1">
            <a:spLocks noChangeArrowheads="1"/>
          </p:cNvSpPr>
          <p:nvPr/>
        </p:nvSpPr>
        <p:spPr bwMode="auto">
          <a:xfrm>
            <a:off x="2189163" y="457200"/>
            <a:ext cx="4672012" cy="769938"/>
          </a:xfrm>
          <a:prstGeom prst="rect">
            <a:avLst/>
          </a:prstGeom>
          <a:noFill/>
          <a:ln w="9525">
            <a:noFill/>
            <a:miter lim="800000"/>
            <a:headEnd/>
            <a:tailEnd/>
          </a:ln>
        </p:spPr>
        <p:txBody>
          <a:bodyPr wrap="none">
            <a:spAutoFit/>
          </a:bodyPr>
          <a:lstStyle/>
          <a:p>
            <a:pPr algn="ctr"/>
            <a:r>
              <a:rPr lang="en-US" sz="4400">
                <a:latin typeface="Calibri" pitchFamily="34" charset="0"/>
              </a:rPr>
              <a:t>Decoding AIREPs</a:t>
            </a:r>
          </a:p>
        </p:txBody>
      </p:sp>
      <p:sp>
        <p:nvSpPr>
          <p:cNvPr id="229380" name="TextBox 5"/>
          <p:cNvSpPr txBox="1">
            <a:spLocks noChangeArrowheads="1"/>
          </p:cNvSpPr>
          <p:nvPr/>
        </p:nvSpPr>
        <p:spPr bwMode="auto">
          <a:xfrm>
            <a:off x="838200" y="3657600"/>
            <a:ext cx="7772400" cy="830263"/>
          </a:xfrm>
          <a:prstGeom prst="rect">
            <a:avLst/>
          </a:prstGeom>
          <a:noFill/>
          <a:ln w="9525">
            <a:noFill/>
            <a:miter lim="800000"/>
            <a:headEnd/>
            <a:tailEnd/>
          </a:ln>
        </p:spPr>
        <p:txBody>
          <a:bodyPr>
            <a:spAutoFit/>
          </a:bodyPr>
          <a:lstStyle/>
          <a:p>
            <a:r>
              <a:rPr lang="en-US" sz="2400">
                <a:latin typeface="Calibri" pitchFamily="34" charset="0"/>
              </a:rPr>
              <a:t>Other information can be included, using SK, WX, TB, and IC headers.</a:t>
            </a:r>
          </a:p>
        </p:txBody>
      </p:sp>
      <p:sp>
        <p:nvSpPr>
          <p:cNvPr id="8" name="Rounded Rectangle 7"/>
          <p:cNvSpPr/>
          <p:nvPr/>
        </p:nvSpPr>
        <p:spPr>
          <a:xfrm>
            <a:off x="6248400" y="2057400"/>
            <a:ext cx="1066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6248400" y="2286000"/>
            <a:ext cx="2057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8BA2CF"/>
            </a:gs>
          </a:gsLst>
          <a:lin ang="5400000" scaled="1"/>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4648200"/>
            <a:ext cx="9144000" cy="2209800"/>
          </a:xfrm>
          <a:prstGeom prst="rect">
            <a:avLst/>
          </a:prstGeom>
          <a:gradFill rotWithShape="0">
            <a:gsLst>
              <a:gs pos="0">
                <a:srgbClr val="A87038"/>
              </a:gs>
              <a:gs pos="100000">
                <a:srgbClr val="C3874B"/>
              </a:gs>
            </a:gsLst>
            <a:lin ang="5400000" scaled="1"/>
          </a:gradFill>
          <a:ln w="9525">
            <a:noFill/>
            <a:miter lim="800000"/>
            <a:headEnd/>
            <a:tailEnd/>
          </a:ln>
        </p:spPr>
        <p:txBody>
          <a:bodyPr wrap="none" anchor="ctr"/>
          <a:lstStyle/>
          <a:p>
            <a:pPr algn="ctr" eaLnBrk="0" hangingPunct="0"/>
            <a:endParaRPr lang="en-US"/>
          </a:p>
        </p:txBody>
      </p:sp>
      <p:sp>
        <p:nvSpPr>
          <p:cNvPr id="27651" name="Text Box 8"/>
          <p:cNvSpPr txBox="1">
            <a:spLocks noChangeArrowheads="1"/>
          </p:cNvSpPr>
          <p:nvPr/>
        </p:nvSpPr>
        <p:spPr bwMode="auto">
          <a:xfrm>
            <a:off x="2133600" y="3733800"/>
            <a:ext cx="735013" cy="1006475"/>
          </a:xfrm>
          <a:prstGeom prst="rect">
            <a:avLst/>
          </a:prstGeom>
          <a:noFill/>
          <a:ln w="9525">
            <a:noFill/>
            <a:miter lim="800000"/>
            <a:headEnd/>
            <a:tailEnd/>
          </a:ln>
        </p:spPr>
        <p:txBody>
          <a:bodyPr wrap="none">
            <a:spAutoFit/>
          </a:bodyPr>
          <a:lstStyle/>
          <a:p>
            <a:pPr algn="ctr" eaLnBrk="0" hangingPunct="0"/>
            <a:r>
              <a:rPr lang="en-US" sz="6600">
                <a:solidFill>
                  <a:srgbClr val="0000A8"/>
                </a:solidFill>
              </a:rPr>
              <a:t>H</a:t>
            </a:r>
            <a:endParaRPr lang="en-US"/>
          </a:p>
        </p:txBody>
      </p:sp>
      <p:sp>
        <p:nvSpPr>
          <p:cNvPr id="27652" name="Text Box 9"/>
          <p:cNvSpPr txBox="1">
            <a:spLocks noChangeArrowheads="1"/>
          </p:cNvSpPr>
          <p:nvPr/>
        </p:nvSpPr>
        <p:spPr bwMode="auto">
          <a:xfrm>
            <a:off x="5924550" y="3790950"/>
            <a:ext cx="649288" cy="1006475"/>
          </a:xfrm>
          <a:prstGeom prst="rect">
            <a:avLst/>
          </a:prstGeom>
          <a:noFill/>
          <a:ln w="9525">
            <a:noFill/>
            <a:miter lim="800000"/>
            <a:headEnd/>
            <a:tailEnd/>
          </a:ln>
        </p:spPr>
        <p:txBody>
          <a:bodyPr wrap="none">
            <a:spAutoFit/>
          </a:bodyPr>
          <a:lstStyle/>
          <a:p>
            <a:pPr algn="ctr" eaLnBrk="0" hangingPunct="0"/>
            <a:r>
              <a:rPr lang="en-US" sz="6600">
                <a:solidFill>
                  <a:srgbClr val="FF0000"/>
                </a:solidFill>
              </a:rPr>
              <a:t>L</a:t>
            </a:r>
            <a:endParaRPr lang="en-US"/>
          </a:p>
        </p:txBody>
      </p:sp>
      <p:sp>
        <p:nvSpPr>
          <p:cNvPr id="27653" name="Text Box 10"/>
          <p:cNvSpPr txBox="1">
            <a:spLocks noChangeArrowheads="1"/>
          </p:cNvSpPr>
          <p:nvPr/>
        </p:nvSpPr>
        <p:spPr bwMode="auto">
          <a:xfrm>
            <a:off x="1465263" y="471488"/>
            <a:ext cx="1954212" cy="396875"/>
          </a:xfrm>
          <a:prstGeom prst="rect">
            <a:avLst/>
          </a:prstGeom>
          <a:noFill/>
          <a:ln w="9525">
            <a:noFill/>
            <a:miter lim="800000"/>
            <a:headEnd/>
            <a:tailEnd/>
          </a:ln>
        </p:spPr>
        <p:txBody>
          <a:bodyPr wrap="none">
            <a:spAutoFit/>
          </a:bodyPr>
          <a:lstStyle/>
          <a:p>
            <a:pPr algn="ctr" eaLnBrk="0" hangingPunct="0"/>
            <a:r>
              <a:rPr lang="en-US" sz="2400">
                <a:solidFill>
                  <a:schemeClr val="bg1"/>
                </a:solidFill>
              </a:rPr>
              <a:t>Convergent Flow</a:t>
            </a:r>
            <a:endParaRPr lang="en-US"/>
          </a:p>
        </p:txBody>
      </p:sp>
      <p:sp>
        <p:nvSpPr>
          <p:cNvPr id="27654" name="Text Box 11"/>
          <p:cNvSpPr txBox="1">
            <a:spLocks noChangeArrowheads="1"/>
          </p:cNvSpPr>
          <p:nvPr/>
        </p:nvSpPr>
        <p:spPr bwMode="auto">
          <a:xfrm>
            <a:off x="5435600" y="471488"/>
            <a:ext cx="1784350" cy="396875"/>
          </a:xfrm>
          <a:prstGeom prst="rect">
            <a:avLst/>
          </a:prstGeom>
          <a:noFill/>
          <a:ln w="9525">
            <a:noFill/>
            <a:miter lim="800000"/>
            <a:headEnd/>
            <a:tailEnd/>
          </a:ln>
        </p:spPr>
        <p:txBody>
          <a:bodyPr wrap="none">
            <a:spAutoFit/>
          </a:bodyPr>
          <a:lstStyle/>
          <a:p>
            <a:pPr algn="ctr" eaLnBrk="0" hangingPunct="0"/>
            <a:r>
              <a:rPr lang="en-US" sz="2400">
                <a:solidFill>
                  <a:schemeClr val="bg1"/>
                </a:solidFill>
              </a:rPr>
              <a:t>Divergent Flow</a:t>
            </a:r>
            <a:endParaRPr lang="en-US"/>
          </a:p>
        </p:txBody>
      </p:sp>
      <p:sp>
        <p:nvSpPr>
          <p:cNvPr id="27655" name="Line 12"/>
          <p:cNvSpPr>
            <a:spLocks noChangeShapeType="1"/>
          </p:cNvSpPr>
          <p:nvPr/>
        </p:nvSpPr>
        <p:spPr bwMode="auto">
          <a:xfrm>
            <a:off x="152400" y="2743200"/>
            <a:ext cx="3200400" cy="0"/>
          </a:xfrm>
          <a:prstGeom prst="line">
            <a:avLst/>
          </a:prstGeom>
          <a:noFill/>
          <a:ln w="57150">
            <a:solidFill>
              <a:schemeClr val="tx1"/>
            </a:solidFill>
            <a:prstDash val="sysDot"/>
            <a:round/>
            <a:headEnd type="triangle" w="med" len="med"/>
            <a:tailEnd type="triangle" w="med" len="med"/>
          </a:ln>
        </p:spPr>
        <p:txBody>
          <a:bodyPr wrap="none" anchor="ctr"/>
          <a:lstStyle/>
          <a:p>
            <a:endParaRPr lang="en-US"/>
          </a:p>
        </p:txBody>
      </p:sp>
      <p:sp>
        <p:nvSpPr>
          <p:cNvPr id="27656" name="Line 13"/>
          <p:cNvSpPr>
            <a:spLocks noChangeShapeType="1"/>
          </p:cNvSpPr>
          <p:nvPr/>
        </p:nvSpPr>
        <p:spPr bwMode="auto">
          <a:xfrm>
            <a:off x="5410200" y="2743200"/>
            <a:ext cx="3505200" cy="0"/>
          </a:xfrm>
          <a:prstGeom prst="line">
            <a:avLst/>
          </a:prstGeom>
          <a:noFill/>
          <a:ln w="57150">
            <a:solidFill>
              <a:schemeClr val="tx1"/>
            </a:solidFill>
            <a:prstDash val="sysDot"/>
            <a:round/>
            <a:headEnd type="triangle" w="med" len="med"/>
            <a:tailEnd type="triangle" w="med" len="med"/>
          </a:ln>
        </p:spPr>
        <p:txBody>
          <a:bodyPr wrap="none" anchor="ctr"/>
          <a:lstStyle/>
          <a:p>
            <a:endParaRPr lang="en-US"/>
          </a:p>
        </p:txBody>
      </p:sp>
      <p:sp>
        <p:nvSpPr>
          <p:cNvPr id="27657" name="Text Box 14"/>
          <p:cNvSpPr txBox="1">
            <a:spLocks noChangeArrowheads="1"/>
          </p:cNvSpPr>
          <p:nvPr/>
        </p:nvSpPr>
        <p:spPr bwMode="auto">
          <a:xfrm>
            <a:off x="3505200" y="2362200"/>
            <a:ext cx="1828800" cy="646113"/>
          </a:xfrm>
          <a:prstGeom prst="rect">
            <a:avLst/>
          </a:prstGeom>
          <a:noFill/>
          <a:ln w="9525">
            <a:noFill/>
            <a:miter lim="800000"/>
            <a:headEnd/>
            <a:tailEnd/>
          </a:ln>
        </p:spPr>
        <p:txBody>
          <a:bodyPr>
            <a:spAutoFit/>
          </a:bodyPr>
          <a:lstStyle/>
          <a:p>
            <a:pPr algn="ctr" eaLnBrk="0" hangingPunct="0"/>
            <a:r>
              <a:rPr lang="en-US" b="1">
                <a:solidFill>
                  <a:schemeClr val="folHlink"/>
                </a:solidFill>
              </a:rPr>
              <a:t>Approximately 14,000 Feet</a:t>
            </a:r>
            <a:endParaRPr lang="en-US"/>
          </a:p>
        </p:txBody>
      </p:sp>
      <p:sp>
        <p:nvSpPr>
          <p:cNvPr id="27658" name="Text Box 16"/>
          <p:cNvSpPr txBox="1">
            <a:spLocks noChangeArrowheads="1"/>
          </p:cNvSpPr>
          <p:nvPr/>
        </p:nvSpPr>
        <p:spPr bwMode="auto">
          <a:xfrm>
            <a:off x="228600" y="4648200"/>
            <a:ext cx="8763000" cy="2246313"/>
          </a:xfrm>
          <a:prstGeom prst="rect">
            <a:avLst/>
          </a:prstGeom>
          <a:noFill/>
          <a:ln w="9525">
            <a:noFill/>
            <a:miter lim="800000"/>
            <a:headEnd/>
            <a:tailEnd/>
          </a:ln>
        </p:spPr>
        <p:txBody>
          <a:bodyPr>
            <a:spAutoFit/>
          </a:bodyPr>
          <a:lstStyle/>
          <a:p>
            <a:pPr eaLnBrk="0" hangingPunct="0"/>
            <a:r>
              <a:rPr lang="en-US" sz="2000" b="1"/>
              <a:t>Surface pressure systems (highs, lows, troughs, and ridges) are often formed by the flow aloft.  A divergent flow aloft will remove mass from the column of air, resulting in lower pressure at the surface. The divergent flow aloft will also result in upward motion under the divergent flow.  A convergent flow aloft will add mass to the air column, resulting in higher pressures at the surface, and downward motion under the convergent flow.</a:t>
            </a:r>
            <a:endParaRPr lang="en-US"/>
          </a:p>
        </p:txBody>
      </p:sp>
      <p:sp>
        <p:nvSpPr>
          <p:cNvPr id="27659" name="AutoShape 11"/>
          <p:cNvSpPr>
            <a:spLocks noChangeArrowheads="1"/>
          </p:cNvSpPr>
          <p:nvPr/>
        </p:nvSpPr>
        <p:spPr bwMode="auto">
          <a:xfrm rot="16219676" flipV="1">
            <a:off x="3238500" y="1943100"/>
            <a:ext cx="3505200" cy="1600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16" y="10949"/>
                </a:moveTo>
                <a:cubicBezTo>
                  <a:pt x="19417" y="10900"/>
                  <a:pt x="19418" y="10850"/>
                  <a:pt x="19418" y="10800"/>
                </a:cubicBezTo>
                <a:cubicBezTo>
                  <a:pt x="19418" y="6040"/>
                  <a:pt x="15559" y="2182"/>
                  <a:pt x="10800" y="2182"/>
                </a:cubicBezTo>
                <a:cubicBezTo>
                  <a:pt x="6040" y="2182"/>
                  <a:pt x="2182" y="6040"/>
                  <a:pt x="2182" y="10800"/>
                </a:cubicBezTo>
                <a:cubicBezTo>
                  <a:pt x="2181" y="10809"/>
                  <a:pt x="2182" y="10819"/>
                  <a:pt x="2182" y="10829"/>
                </a:cubicBezTo>
                <a:lnTo>
                  <a:pt x="0" y="10836"/>
                </a:lnTo>
                <a:cubicBezTo>
                  <a:pt x="0" y="10824"/>
                  <a:pt x="0" y="10812"/>
                  <a:pt x="0" y="10800"/>
                </a:cubicBezTo>
                <a:cubicBezTo>
                  <a:pt x="0" y="4835"/>
                  <a:pt x="4835" y="0"/>
                  <a:pt x="10800" y="0"/>
                </a:cubicBezTo>
                <a:cubicBezTo>
                  <a:pt x="16764" y="0"/>
                  <a:pt x="21600" y="4835"/>
                  <a:pt x="21600" y="10800"/>
                </a:cubicBezTo>
                <a:cubicBezTo>
                  <a:pt x="21600" y="10862"/>
                  <a:pt x="21599" y="10925"/>
                  <a:pt x="21598" y="10987"/>
                </a:cubicBezTo>
                <a:lnTo>
                  <a:pt x="24297" y="11034"/>
                </a:lnTo>
                <a:lnTo>
                  <a:pt x="20442" y="14758"/>
                </a:lnTo>
                <a:lnTo>
                  <a:pt x="16717" y="10903"/>
                </a:lnTo>
                <a:lnTo>
                  <a:pt x="19416" y="10949"/>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7660" name="AutoShape 12"/>
          <p:cNvSpPr>
            <a:spLocks noChangeArrowheads="1"/>
          </p:cNvSpPr>
          <p:nvPr/>
        </p:nvSpPr>
        <p:spPr bwMode="auto">
          <a:xfrm rot="5380324" flipH="1" flipV="1">
            <a:off x="5676900" y="1943100"/>
            <a:ext cx="3505200" cy="1600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16" y="10949"/>
                </a:moveTo>
                <a:cubicBezTo>
                  <a:pt x="19417" y="10900"/>
                  <a:pt x="19418" y="10850"/>
                  <a:pt x="19418" y="10800"/>
                </a:cubicBezTo>
                <a:cubicBezTo>
                  <a:pt x="19418" y="6040"/>
                  <a:pt x="15559" y="2182"/>
                  <a:pt x="10800" y="2182"/>
                </a:cubicBezTo>
                <a:cubicBezTo>
                  <a:pt x="6040" y="2182"/>
                  <a:pt x="2182" y="6040"/>
                  <a:pt x="2182" y="10800"/>
                </a:cubicBezTo>
                <a:cubicBezTo>
                  <a:pt x="2181" y="10809"/>
                  <a:pt x="2182" y="10819"/>
                  <a:pt x="2182" y="10829"/>
                </a:cubicBezTo>
                <a:lnTo>
                  <a:pt x="0" y="10836"/>
                </a:lnTo>
                <a:cubicBezTo>
                  <a:pt x="0" y="10824"/>
                  <a:pt x="0" y="10812"/>
                  <a:pt x="0" y="10800"/>
                </a:cubicBezTo>
                <a:cubicBezTo>
                  <a:pt x="0" y="4835"/>
                  <a:pt x="4835" y="0"/>
                  <a:pt x="10800" y="0"/>
                </a:cubicBezTo>
                <a:cubicBezTo>
                  <a:pt x="16764" y="0"/>
                  <a:pt x="21600" y="4835"/>
                  <a:pt x="21600" y="10800"/>
                </a:cubicBezTo>
                <a:cubicBezTo>
                  <a:pt x="21600" y="10862"/>
                  <a:pt x="21599" y="10925"/>
                  <a:pt x="21598" y="10987"/>
                </a:cubicBezTo>
                <a:lnTo>
                  <a:pt x="24297" y="11034"/>
                </a:lnTo>
                <a:lnTo>
                  <a:pt x="20442" y="14758"/>
                </a:lnTo>
                <a:lnTo>
                  <a:pt x="16717" y="10903"/>
                </a:lnTo>
                <a:lnTo>
                  <a:pt x="19416" y="10949"/>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7661" name="AutoShape 13"/>
          <p:cNvSpPr>
            <a:spLocks noChangeArrowheads="1"/>
          </p:cNvSpPr>
          <p:nvPr/>
        </p:nvSpPr>
        <p:spPr bwMode="auto">
          <a:xfrm rot="5380324">
            <a:off x="-419100" y="1714500"/>
            <a:ext cx="3352800" cy="1600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16" y="10949"/>
                </a:moveTo>
                <a:cubicBezTo>
                  <a:pt x="19417" y="10900"/>
                  <a:pt x="19418" y="10850"/>
                  <a:pt x="19418" y="10800"/>
                </a:cubicBezTo>
                <a:cubicBezTo>
                  <a:pt x="19418" y="6040"/>
                  <a:pt x="15559" y="2182"/>
                  <a:pt x="10800" y="2182"/>
                </a:cubicBezTo>
                <a:cubicBezTo>
                  <a:pt x="6040" y="2182"/>
                  <a:pt x="2182" y="6040"/>
                  <a:pt x="2182" y="10800"/>
                </a:cubicBezTo>
                <a:cubicBezTo>
                  <a:pt x="2181" y="10809"/>
                  <a:pt x="2182" y="10819"/>
                  <a:pt x="2182" y="10829"/>
                </a:cubicBezTo>
                <a:lnTo>
                  <a:pt x="0" y="10836"/>
                </a:lnTo>
                <a:cubicBezTo>
                  <a:pt x="0" y="10824"/>
                  <a:pt x="0" y="10812"/>
                  <a:pt x="0" y="10800"/>
                </a:cubicBezTo>
                <a:cubicBezTo>
                  <a:pt x="0" y="4835"/>
                  <a:pt x="4835" y="0"/>
                  <a:pt x="10800" y="0"/>
                </a:cubicBezTo>
                <a:cubicBezTo>
                  <a:pt x="16764" y="0"/>
                  <a:pt x="21600" y="4835"/>
                  <a:pt x="21600" y="10800"/>
                </a:cubicBezTo>
                <a:cubicBezTo>
                  <a:pt x="21600" y="10862"/>
                  <a:pt x="21599" y="10925"/>
                  <a:pt x="21598" y="10987"/>
                </a:cubicBezTo>
                <a:lnTo>
                  <a:pt x="24297" y="11034"/>
                </a:lnTo>
                <a:lnTo>
                  <a:pt x="20442" y="14758"/>
                </a:lnTo>
                <a:lnTo>
                  <a:pt x="16717" y="10903"/>
                </a:lnTo>
                <a:lnTo>
                  <a:pt x="19416" y="10949"/>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7662" name="AutoShape 14"/>
          <p:cNvSpPr>
            <a:spLocks noChangeArrowheads="1"/>
          </p:cNvSpPr>
          <p:nvPr/>
        </p:nvSpPr>
        <p:spPr bwMode="auto">
          <a:xfrm rot="16219676" flipH="1">
            <a:off x="2019300" y="1714500"/>
            <a:ext cx="3352800" cy="1600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16" y="10949"/>
                </a:moveTo>
                <a:cubicBezTo>
                  <a:pt x="19417" y="10900"/>
                  <a:pt x="19418" y="10850"/>
                  <a:pt x="19418" y="10800"/>
                </a:cubicBezTo>
                <a:cubicBezTo>
                  <a:pt x="19418" y="6040"/>
                  <a:pt x="15559" y="2182"/>
                  <a:pt x="10800" y="2182"/>
                </a:cubicBezTo>
                <a:cubicBezTo>
                  <a:pt x="6040" y="2182"/>
                  <a:pt x="2182" y="6040"/>
                  <a:pt x="2182" y="10800"/>
                </a:cubicBezTo>
                <a:cubicBezTo>
                  <a:pt x="2181" y="10809"/>
                  <a:pt x="2182" y="10819"/>
                  <a:pt x="2182" y="10829"/>
                </a:cubicBezTo>
                <a:lnTo>
                  <a:pt x="0" y="10836"/>
                </a:lnTo>
                <a:cubicBezTo>
                  <a:pt x="0" y="10824"/>
                  <a:pt x="0" y="10812"/>
                  <a:pt x="0" y="10800"/>
                </a:cubicBezTo>
                <a:cubicBezTo>
                  <a:pt x="0" y="4835"/>
                  <a:pt x="4835" y="0"/>
                  <a:pt x="10800" y="0"/>
                </a:cubicBezTo>
                <a:cubicBezTo>
                  <a:pt x="16764" y="0"/>
                  <a:pt x="21600" y="4835"/>
                  <a:pt x="21600" y="10800"/>
                </a:cubicBezTo>
                <a:cubicBezTo>
                  <a:pt x="21600" y="10862"/>
                  <a:pt x="21599" y="10925"/>
                  <a:pt x="21598" y="10987"/>
                </a:cubicBezTo>
                <a:lnTo>
                  <a:pt x="24297" y="11034"/>
                </a:lnTo>
                <a:lnTo>
                  <a:pt x="20442" y="14758"/>
                </a:lnTo>
                <a:lnTo>
                  <a:pt x="16717" y="10903"/>
                </a:lnTo>
                <a:lnTo>
                  <a:pt x="19416" y="10949"/>
                </a:lnTo>
                <a:close/>
              </a:path>
            </a:pathLst>
          </a:cu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Box 1"/>
          <p:cNvSpPr txBox="1">
            <a:spLocks noChangeArrowheads="1"/>
          </p:cNvSpPr>
          <p:nvPr/>
        </p:nvSpPr>
        <p:spPr bwMode="auto">
          <a:xfrm>
            <a:off x="838200" y="838200"/>
            <a:ext cx="7924800" cy="954088"/>
          </a:xfrm>
          <a:prstGeom prst="rect">
            <a:avLst/>
          </a:prstGeom>
          <a:noFill/>
          <a:ln w="9525">
            <a:noFill/>
            <a:miter lim="800000"/>
            <a:headEnd/>
            <a:tailEnd/>
          </a:ln>
        </p:spPr>
        <p:txBody>
          <a:bodyPr>
            <a:spAutoFit/>
          </a:bodyPr>
          <a:lstStyle/>
          <a:p>
            <a:r>
              <a:rPr lang="en-US" sz="2800">
                <a:latin typeface="Calibri" pitchFamily="34" charset="0"/>
              </a:rPr>
              <a:t>Pireps can also be viewed graphically at http://www.aviationweather.gov/adds/pireps</a:t>
            </a:r>
          </a:p>
        </p:txBody>
      </p:sp>
      <p:pic>
        <p:nvPicPr>
          <p:cNvPr id="230403" name="Picture 2" descr="Icing PIREPs for the US region"/>
          <p:cNvPicPr>
            <a:picLocks noChangeAspect="1" noChangeArrowheads="1"/>
          </p:cNvPicPr>
          <p:nvPr/>
        </p:nvPicPr>
        <p:blipFill>
          <a:blip r:embed="rId2" cstate="print"/>
          <a:srcRect/>
          <a:stretch>
            <a:fillRect/>
          </a:stretch>
        </p:blipFill>
        <p:spPr bwMode="auto">
          <a:xfrm>
            <a:off x="0" y="2438400"/>
            <a:ext cx="4419600" cy="4419600"/>
          </a:xfrm>
          <a:prstGeom prst="rect">
            <a:avLst/>
          </a:prstGeom>
          <a:noFill/>
          <a:ln w="9525">
            <a:noFill/>
            <a:miter lim="800000"/>
            <a:headEnd/>
            <a:tailEnd/>
          </a:ln>
        </p:spPr>
      </p:pic>
      <p:pic>
        <p:nvPicPr>
          <p:cNvPr id="230404" name="Picture 4" descr="Turbulence PIREPs for the US region"/>
          <p:cNvPicPr>
            <a:picLocks noChangeAspect="1" noChangeArrowheads="1"/>
          </p:cNvPicPr>
          <p:nvPr/>
        </p:nvPicPr>
        <p:blipFill>
          <a:blip r:embed="rId3" cstate="print"/>
          <a:srcRect/>
          <a:stretch>
            <a:fillRect/>
          </a:stretch>
        </p:blipFill>
        <p:spPr bwMode="auto">
          <a:xfrm>
            <a:off x="4724400" y="2438400"/>
            <a:ext cx="4419600" cy="4419600"/>
          </a:xfrm>
          <a:prstGeom prst="rect">
            <a:avLst/>
          </a:prstGeom>
          <a:noFill/>
          <a:ln w="9525">
            <a:noFill/>
            <a:miter lim="800000"/>
            <a:headEnd/>
            <a:tailEnd/>
          </a:ln>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Icing PIREPs for the US region"/>
          <p:cNvPicPr>
            <a:picLocks noChangeAspect="1" noChangeArrowheads="1"/>
          </p:cNvPicPr>
          <p:nvPr/>
        </p:nvPicPr>
        <p:blipFill>
          <a:blip r:embed="rId2" cstate="print"/>
          <a:srcRect t="5882" b="2353"/>
          <a:stretch>
            <a:fillRect/>
          </a:stretch>
        </p:blipFill>
        <p:spPr bwMode="auto">
          <a:xfrm>
            <a:off x="2667000" y="914400"/>
            <a:ext cx="6477000" cy="5943600"/>
          </a:xfrm>
          <a:prstGeom prst="rect">
            <a:avLst/>
          </a:prstGeom>
          <a:noFill/>
          <a:ln w="9525">
            <a:noFill/>
            <a:miter lim="800000"/>
            <a:headEnd/>
            <a:tailEnd/>
          </a:ln>
        </p:spPr>
      </p:pic>
      <p:sp>
        <p:nvSpPr>
          <p:cNvPr id="3" name="Rounded Rectangle 2"/>
          <p:cNvSpPr/>
          <p:nvPr/>
        </p:nvSpPr>
        <p:spPr>
          <a:xfrm>
            <a:off x="4572000" y="1295400"/>
            <a:ext cx="2514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428" name="TextBox 3"/>
          <p:cNvSpPr txBox="1">
            <a:spLocks noChangeArrowheads="1"/>
          </p:cNvSpPr>
          <p:nvPr/>
        </p:nvSpPr>
        <p:spPr bwMode="auto">
          <a:xfrm>
            <a:off x="381000" y="457200"/>
            <a:ext cx="2286000" cy="1754188"/>
          </a:xfrm>
          <a:prstGeom prst="rect">
            <a:avLst/>
          </a:prstGeom>
          <a:noFill/>
          <a:ln w="9525">
            <a:noFill/>
            <a:miter lim="800000"/>
            <a:headEnd/>
            <a:tailEnd/>
          </a:ln>
        </p:spPr>
        <p:txBody>
          <a:bodyPr>
            <a:spAutoFit/>
          </a:bodyPr>
          <a:lstStyle/>
          <a:p>
            <a:r>
              <a:rPr lang="en-US">
                <a:latin typeface="Calibri" pitchFamily="34" charset="0"/>
              </a:rPr>
              <a:t>The date and time range during which the PIREPS were collected will be displayed at the top of the form.</a:t>
            </a:r>
          </a:p>
        </p:txBody>
      </p:sp>
      <p:sp>
        <p:nvSpPr>
          <p:cNvPr id="5" name="Right Arrow 4"/>
          <p:cNvSpPr/>
          <p:nvPr/>
        </p:nvSpPr>
        <p:spPr>
          <a:xfrm>
            <a:off x="2514600" y="1295400"/>
            <a:ext cx="1752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Icing PIREPs for the US region"/>
          <p:cNvPicPr>
            <a:picLocks noChangeAspect="1" noChangeArrowheads="1"/>
          </p:cNvPicPr>
          <p:nvPr/>
        </p:nvPicPr>
        <p:blipFill>
          <a:blip r:embed="rId2" cstate="print"/>
          <a:srcRect t="5882" b="2353"/>
          <a:stretch>
            <a:fillRect/>
          </a:stretch>
        </p:blipFill>
        <p:spPr bwMode="auto">
          <a:xfrm>
            <a:off x="2667000" y="914400"/>
            <a:ext cx="6477000" cy="5943600"/>
          </a:xfrm>
          <a:prstGeom prst="rect">
            <a:avLst/>
          </a:prstGeom>
          <a:noFill/>
          <a:ln w="9525">
            <a:noFill/>
            <a:miter lim="800000"/>
            <a:headEnd/>
            <a:tailEnd/>
          </a:ln>
        </p:spPr>
      </p:pic>
      <p:sp>
        <p:nvSpPr>
          <p:cNvPr id="3" name="Rounded Rectangle 2"/>
          <p:cNvSpPr/>
          <p:nvPr/>
        </p:nvSpPr>
        <p:spPr>
          <a:xfrm>
            <a:off x="2590800" y="6096000"/>
            <a:ext cx="5943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452" name="TextBox 3"/>
          <p:cNvSpPr txBox="1">
            <a:spLocks noChangeArrowheads="1"/>
          </p:cNvSpPr>
          <p:nvPr/>
        </p:nvSpPr>
        <p:spPr bwMode="auto">
          <a:xfrm>
            <a:off x="0" y="5486400"/>
            <a:ext cx="2286000" cy="1200150"/>
          </a:xfrm>
          <a:prstGeom prst="rect">
            <a:avLst/>
          </a:prstGeom>
          <a:noFill/>
          <a:ln w="9525">
            <a:noFill/>
            <a:miter lim="800000"/>
            <a:headEnd/>
            <a:tailEnd/>
          </a:ln>
        </p:spPr>
        <p:txBody>
          <a:bodyPr>
            <a:spAutoFit/>
          </a:bodyPr>
          <a:lstStyle/>
          <a:p>
            <a:r>
              <a:rPr lang="en-US">
                <a:latin typeface="Calibri" pitchFamily="34" charset="0"/>
              </a:rPr>
              <a:t>A key to the symbols used will be displayed at the bottom of the form.</a:t>
            </a:r>
          </a:p>
        </p:txBody>
      </p:sp>
      <p:sp>
        <p:nvSpPr>
          <p:cNvPr id="5" name="Right Arrow 4"/>
          <p:cNvSpPr/>
          <p:nvPr/>
        </p:nvSpPr>
        <p:spPr>
          <a:xfrm>
            <a:off x="1752600" y="6096000"/>
            <a:ext cx="685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Icing PIREPs for the US region"/>
          <p:cNvPicPr>
            <a:picLocks noChangeAspect="1" noChangeArrowheads="1"/>
          </p:cNvPicPr>
          <p:nvPr/>
        </p:nvPicPr>
        <p:blipFill>
          <a:blip r:embed="rId2" cstate="print"/>
          <a:srcRect t="5882" b="2353"/>
          <a:stretch>
            <a:fillRect/>
          </a:stretch>
        </p:blipFill>
        <p:spPr bwMode="auto">
          <a:xfrm>
            <a:off x="2667000" y="914400"/>
            <a:ext cx="6477000" cy="5943600"/>
          </a:xfrm>
          <a:prstGeom prst="rect">
            <a:avLst/>
          </a:prstGeom>
          <a:noFill/>
          <a:ln w="9525">
            <a:noFill/>
            <a:miter lim="800000"/>
            <a:headEnd/>
            <a:tailEnd/>
          </a:ln>
        </p:spPr>
      </p:pic>
      <p:sp>
        <p:nvSpPr>
          <p:cNvPr id="3" name="Rounded Rectangle 2"/>
          <p:cNvSpPr/>
          <p:nvPr/>
        </p:nvSpPr>
        <p:spPr>
          <a:xfrm>
            <a:off x="4495800" y="3276600"/>
            <a:ext cx="8382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476" name="TextBox 3"/>
          <p:cNvSpPr txBox="1">
            <a:spLocks noChangeArrowheads="1"/>
          </p:cNvSpPr>
          <p:nvPr/>
        </p:nvSpPr>
        <p:spPr bwMode="auto">
          <a:xfrm>
            <a:off x="0" y="3124200"/>
            <a:ext cx="2286000" cy="1477963"/>
          </a:xfrm>
          <a:prstGeom prst="rect">
            <a:avLst/>
          </a:prstGeom>
          <a:noFill/>
          <a:ln w="9525">
            <a:noFill/>
            <a:miter lim="800000"/>
            <a:headEnd/>
            <a:tailEnd/>
          </a:ln>
        </p:spPr>
        <p:txBody>
          <a:bodyPr>
            <a:spAutoFit/>
          </a:bodyPr>
          <a:lstStyle/>
          <a:p>
            <a:r>
              <a:rPr lang="en-US">
                <a:latin typeface="Calibri" pitchFamily="34" charset="0"/>
              </a:rPr>
              <a:t>This PIREP for moderate rime icing at FL200 can be considered “known icing”.</a:t>
            </a:r>
          </a:p>
        </p:txBody>
      </p:sp>
      <p:sp>
        <p:nvSpPr>
          <p:cNvPr id="5" name="Right Arrow 4"/>
          <p:cNvSpPr/>
          <p:nvPr/>
        </p:nvSpPr>
        <p:spPr>
          <a:xfrm>
            <a:off x="2286000" y="3429000"/>
            <a:ext cx="19050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Turbulence PIREPs for the US region"/>
          <p:cNvPicPr>
            <a:picLocks noChangeAspect="1" noChangeArrowheads="1"/>
          </p:cNvPicPr>
          <p:nvPr/>
        </p:nvPicPr>
        <p:blipFill>
          <a:blip r:embed="rId2" cstate="print"/>
          <a:srcRect t="5882" b="3529"/>
          <a:stretch>
            <a:fillRect/>
          </a:stretch>
        </p:blipFill>
        <p:spPr bwMode="auto">
          <a:xfrm>
            <a:off x="2667000" y="990600"/>
            <a:ext cx="6477000" cy="5867400"/>
          </a:xfrm>
          <a:prstGeom prst="rect">
            <a:avLst/>
          </a:prstGeom>
          <a:noFill/>
          <a:ln w="9525">
            <a:noFill/>
            <a:miter lim="800000"/>
            <a:headEnd/>
            <a:tailEnd/>
          </a:ln>
        </p:spPr>
      </p:pic>
      <p:sp>
        <p:nvSpPr>
          <p:cNvPr id="234499" name="TextBox 3"/>
          <p:cNvSpPr txBox="1">
            <a:spLocks noChangeArrowheads="1"/>
          </p:cNvSpPr>
          <p:nvPr/>
        </p:nvSpPr>
        <p:spPr bwMode="auto">
          <a:xfrm>
            <a:off x="381000" y="1066800"/>
            <a:ext cx="2209800" cy="1200150"/>
          </a:xfrm>
          <a:prstGeom prst="rect">
            <a:avLst/>
          </a:prstGeom>
          <a:noFill/>
          <a:ln w="9525">
            <a:noFill/>
            <a:miter lim="800000"/>
            <a:headEnd/>
            <a:tailEnd/>
          </a:ln>
        </p:spPr>
        <p:txBody>
          <a:bodyPr>
            <a:spAutoFit/>
          </a:bodyPr>
          <a:lstStyle/>
          <a:p>
            <a:r>
              <a:rPr lang="en-US">
                <a:latin typeface="Calibri" pitchFamily="34" charset="0"/>
              </a:rPr>
              <a:t>Turbulence PIREP charts are labeled similarly to Icing PIREP charts.</a:t>
            </a:r>
          </a:p>
        </p:txBody>
      </p:sp>
      <p:sp>
        <p:nvSpPr>
          <p:cNvPr id="5" name="Right Arrow 4"/>
          <p:cNvSpPr/>
          <p:nvPr/>
        </p:nvSpPr>
        <p:spPr>
          <a:xfrm>
            <a:off x="2514600" y="1371600"/>
            <a:ext cx="17526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Arrow 5"/>
          <p:cNvSpPr/>
          <p:nvPr/>
        </p:nvSpPr>
        <p:spPr>
          <a:xfrm rot="2972266">
            <a:off x="611981" y="4080669"/>
            <a:ext cx="4795838"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Turbulence PIREPs for the US region"/>
          <p:cNvPicPr>
            <a:picLocks noChangeAspect="1" noChangeArrowheads="1"/>
          </p:cNvPicPr>
          <p:nvPr/>
        </p:nvPicPr>
        <p:blipFill>
          <a:blip r:embed="rId2" cstate="print"/>
          <a:srcRect t="5882" b="3529"/>
          <a:stretch>
            <a:fillRect/>
          </a:stretch>
        </p:blipFill>
        <p:spPr bwMode="auto">
          <a:xfrm>
            <a:off x="2667000" y="990600"/>
            <a:ext cx="6477000" cy="5867400"/>
          </a:xfrm>
          <a:prstGeom prst="rect">
            <a:avLst/>
          </a:prstGeom>
          <a:noFill/>
          <a:ln w="9525">
            <a:noFill/>
            <a:miter lim="800000"/>
            <a:headEnd/>
            <a:tailEnd/>
          </a:ln>
        </p:spPr>
      </p:pic>
      <p:sp>
        <p:nvSpPr>
          <p:cNvPr id="235523" name="TextBox 3"/>
          <p:cNvSpPr txBox="1">
            <a:spLocks noChangeArrowheads="1"/>
          </p:cNvSpPr>
          <p:nvPr/>
        </p:nvSpPr>
        <p:spPr bwMode="auto">
          <a:xfrm>
            <a:off x="152400" y="2590800"/>
            <a:ext cx="2209800" cy="1477963"/>
          </a:xfrm>
          <a:prstGeom prst="rect">
            <a:avLst/>
          </a:prstGeom>
          <a:noFill/>
          <a:ln w="9525">
            <a:noFill/>
            <a:miter lim="800000"/>
            <a:headEnd/>
            <a:tailEnd/>
          </a:ln>
        </p:spPr>
        <p:txBody>
          <a:bodyPr>
            <a:spAutoFit/>
          </a:bodyPr>
          <a:lstStyle/>
          <a:p>
            <a:r>
              <a:rPr lang="en-US">
                <a:latin typeface="Calibri" pitchFamily="34" charset="0"/>
              </a:rPr>
              <a:t>This PIREP for continuous light turbulence can be considered “known turbulence.”</a:t>
            </a:r>
          </a:p>
        </p:txBody>
      </p:sp>
      <p:sp>
        <p:nvSpPr>
          <p:cNvPr id="5" name="Right Arrow 4"/>
          <p:cNvSpPr/>
          <p:nvPr/>
        </p:nvSpPr>
        <p:spPr>
          <a:xfrm>
            <a:off x="2438400" y="3276600"/>
            <a:ext cx="3352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5943600" y="3124200"/>
            <a:ext cx="6858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Box 1"/>
          <p:cNvSpPr txBox="1">
            <a:spLocks noChangeArrowheads="1"/>
          </p:cNvSpPr>
          <p:nvPr/>
        </p:nvSpPr>
        <p:spPr bwMode="auto">
          <a:xfrm>
            <a:off x="609600" y="838200"/>
            <a:ext cx="7848600" cy="5508625"/>
          </a:xfrm>
          <a:prstGeom prst="rect">
            <a:avLst/>
          </a:prstGeom>
          <a:noFill/>
          <a:ln w="9525">
            <a:noFill/>
            <a:miter lim="800000"/>
            <a:headEnd/>
            <a:tailEnd/>
          </a:ln>
        </p:spPr>
        <p:txBody>
          <a:bodyPr>
            <a:spAutoFit/>
          </a:bodyPr>
          <a:lstStyle/>
          <a:p>
            <a:r>
              <a:rPr lang="en-US" sz="3200">
                <a:latin typeface="Calibri" pitchFamily="34" charset="0"/>
              </a:rPr>
              <a:t>Airmen’s Meteorological Advisories (AIRMETS) and Significant Meteorological Advisories (SIGMETS) are advisories of hazardous weather conditions.  SIGMETS cover conditions that are more hazardous than AIRMETS.  For example, moderate turbulence would be covered by an AIRMET, while severe turbulence would be covered by a SIGMET.  Conditions described by AIRMETS and SIGMETS are considered “forecast.”</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
          <p:cNvSpPr>
            <a:spLocks noChangeArrowheads="1"/>
          </p:cNvSpPr>
          <p:nvPr/>
        </p:nvSpPr>
        <p:spPr bwMode="auto">
          <a:xfrm>
            <a:off x="609600" y="3962400"/>
            <a:ext cx="7924800" cy="2032000"/>
          </a:xfrm>
          <a:prstGeom prst="rect">
            <a:avLst/>
          </a:prstGeom>
          <a:noFill/>
          <a:ln w="9525">
            <a:noFill/>
            <a:miter lim="800000"/>
            <a:headEnd/>
            <a:tailEnd/>
          </a:ln>
        </p:spPr>
        <p:txBody>
          <a:bodyPr>
            <a:spAutoFit/>
          </a:bodyPr>
          <a:lstStyle/>
          <a:p>
            <a:r>
              <a:rPr lang="en-US" b="1">
                <a:latin typeface="Courier New" pitchFamily="49" charset="0"/>
                <a:cs typeface="Courier New" pitchFamily="49" charset="0"/>
              </a:rPr>
              <a:t>WAUS</a:t>
            </a:r>
            <a:r>
              <a:rPr lang="en-US">
                <a:latin typeface="Courier New" pitchFamily="49" charset="0"/>
                <a:cs typeface="Courier New" pitchFamily="49" charset="0"/>
              </a:rPr>
              <a:t>45 KKCI 170845 </a:t>
            </a:r>
          </a:p>
          <a:p>
            <a:r>
              <a:rPr lang="en-US">
                <a:latin typeface="Courier New" pitchFamily="49" charset="0"/>
                <a:cs typeface="Courier New" pitchFamily="49" charset="0"/>
              </a:rPr>
              <a:t>SLCZ WA 170845 </a:t>
            </a:r>
          </a:p>
          <a:p>
            <a:r>
              <a:rPr lang="en-US">
                <a:latin typeface="Courier New" pitchFamily="49" charset="0"/>
                <a:cs typeface="Courier New" pitchFamily="49" charset="0"/>
              </a:rPr>
              <a:t>AIRMET ZULU UPDT 1 FOR ICE AND FRZLVL VALID UNTIL 171500 </a:t>
            </a:r>
          </a:p>
          <a:p>
            <a:r>
              <a:rPr lang="en-US">
                <a:latin typeface="Courier New" pitchFamily="49" charset="0"/>
                <a:cs typeface="Courier New" pitchFamily="49" charset="0"/>
              </a:rPr>
              <a:t>AIRMET ICE...ID MT WA OR </a:t>
            </a:r>
          </a:p>
          <a:p>
            <a:r>
              <a:rPr lang="en-US">
                <a:latin typeface="Courier New" pitchFamily="49" charset="0"/>
                <a:cs typeface="Courier New" pitchFamily="49" charset="0"/>
              </a:rPr>
              <a:t>FROM YDC TO 70SSW YXH TO GTF TO 40SW HLN TO PDT TO YKM TO YDC MOD ICE BTN 130 AND FL250. CONDS CONTG BYD 15Z ENDG 15-18Z. FRZLVL...RANGING FROM 125-160 ACRS AREA </a:t>
            </a:r>
          </a:p>
        </p:txBody>
      </p:sp>
      <p:sp>
        <p:nvSpPr>
          <p:cNvPr id="3" name="Rounded Rectangle 2"/>
          <p:cNvSpPr/>
          <p:nvPr/>
        </p:nvSpPr>
        <p:spPr>
          <a:xfrm>
            <a:off x="685800" y="4038600"/>
            <a:ext cx="533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572" name="TextBox 3"/>
          <p:cNvSpPr txBox="1">
            <a:spLocks noChangeArrowheads="1"/>
          </p:cNvSpPr>
          <p:nvPr/>
        </p:nvSpPr>
        <p:spPr bwMode="auto">
          <a:xfrm>
            <a:off x="762000" y="914400"/>
            <a:ext cx="7772400" cy="2062163"/>
          </a:xfrm>
          <a:prstGeom prst="rect">
            <a:avLst/>
          </a:prstGeom>
          <a:noFill/>
          <a:ln w="9525">
            <a:noFill/>
            <a:miter lim="800000"/>
            <a:headEnd/>
            <a:tailEnd/>
          </a:ln>
        </p:spPr>
        <p:txBody>
          <a:bodyPr>
            <a:spAutoFit/>
          </a:bodyPr>
          <a:lstStyle/>
          <a:p>
            <a:r>
              <a:rPr lang="en-US" sz="3200">
                <a:latin typeface="Calibri" pitchFamily="34" charset="0"/>
              </a:rPr>
              <a:t>AIRMET bulletins for the United States will always start with WAUS.  SIGMET bulletins for the United States will always start with WSUS.</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
          <p:cNvSpPr>
            <a:spLocks noChangeArrowheads="1"/>
          </p:cNvSpPr>
          <p:nvPr/>
        </p:nvSpPr>
        <p:spPr bwMode="auto">
          <a:xfrm>
            <a:off x="609600" y="3962400"/>
            <a:ext cx="7924800" cy="203200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WAUS45 KKCI </a:t>
            </a:r>
            <a:r>
              <a:rPr lang="en-US" b="1">
                <a:latin typeface="Courier New" pitchFamily="49" charset="0"/>
                <a:cs typeface="Courier New" pitchFamily="49" charset="0"/>
              </a:rPr>
              <a:t>170845</a:t>
            </a:r>
            <a:r>
              <a:rPr lang="en-US">
                <a:latin typeface="Courier New" pitchFamily="49" charset="0"/>
                <a:cs typeface="Courier New" pitchFamily="49" charset="0"/>
              </a:rPr>
              <a:t> </a:t>
            </a:r>
          </a:p>
          <a:p>
            <a:r>
              <a:rPr lang="en-US">
                <a:latin typeface="Courier New" pitchFamily="49" charset="0"/>
                <a:cs typeface="Courier New" pitchFamily="49" charset="0"/>
              </a:rPr>
              <a:t>SLCZ WA 170845 </a:t>
            </a:r>
          </a:p>
          <a:p>
            <a:r>
              <a:rPr lang="en-US">
                <a:latin typeface="Courier New" pitchFamily="49" charset="0"/>
                <a:cs typeface="Courier New" pitchFamily="49" charset="0"/>
              </a:rPr>
              <a:t>AIRMET ZULU UPDT 1 FOR ICE AND FRZLVL VALID UNTIL 171500 </a:t>
            </a:r>
          </a:p>
          <a:p>
            <a:r>
              <a:rPr lang="en-US">
                <a:latin typeface="Courier New" pitchFamily="49" charset="0"/>
                <a:cs typeface="Courier New" pitchFamily="49" charset="0"/>
              </a:rPr>
              <a:t>AIRMET ICE...ID MT WA OR </a:t>
            </a:r>
          </a:p>
          <a:p>
            <a:r>
              <a:rPr lang="en-US">
                <a:latin typeface="Courier New" pitchFamily="49" charset="0"/>
                <a:cs typeface="Courier New" pitchFamily="49" charset="0"/>
              </a:rPr>
              <a:t>FROM YDC TO 70SSW YXH TO GTF TO 40SW HLN TO PDT TO YKM TO YDC MOD ICE BTN 130 AND FL250. CONDS CONTG BYD 15Z ENDG 15-18Z. FRZLVL...RANGING FROM 125-160 ACRS AREA </a:t>
            </a:r>
          </a:p>
        </p:txBody>
      </p:sp>
      <p:sp>
        <p:nvSpPr>
          <p:cNvPr id="3" name="Rounded Rectangle 2"/>
          <p:cNvSpPr/>
          <p:nvPr/>
        </p:nvSpPr>
        <p:spPr>
          <a:xfrm>
            <a:off x="2286000" y="4038600"/>
            <a:ext cx="914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596" name="TextBox 3"/>
          <p:cNvSpPr txBox="1">
            <a:spLocks noChangeArrowheads="1"/>
          </p:cNvSpPr>
          <p:nvPr/>
        </p:nvSpPr>
        <p:spPr bwMode="auto">
          <a:xfrm>
            <a:off x="762000" y="914400"/>
            <a:ext cx="7772400" cy="1077913"/>
          </a:xfrm>
          <a:prstGeom prst="rect">
            <a:avLst/>
          </a:prstGeom>
          <a:noFill/>
          <a:ln w="9525">
            <a:noFill/>
            <a:miter lim="800000"/>
            <a:headEnd/>
            <a:tailEnd/>
          </a:ln>
        </p:spPr>
        <p:txBody>
          <a:bodyPr>
            <a:spAutoFit/>
          </a:bodyPr>
          <a:lstStyle/>
          <a:p>
            <a:r>
              <a:rPr lang="en-US" sz="3200">
                <a:latin typeface="Calibri" pitchFamily="34" charset="0"/>
              </a:rPr>
              <a:t>The header will also contain the date and time of issue in UTC.</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ChangeArrowheads="1"/>
          </p:cNvSpPr>
          <p:nvPr/>
        </p:nvSpPr>
        <p:spPr bwMode="auto">
          <a:xfrm>
            <a:off x="609600" y="3962400"/>
            <a:ext cx="7924800" cy="203200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WAUS45 KKCI 170845 </a:t>
            </a:r>
          </a:p>
          <a:p>
            <a:r>
              <a:rPr lang="en-US">
                <a:latin typeface="Courier New" pitchFamily="49" charset="0"/>
                <a:cs typeface="Courier New" pitchFamily="49" charset="0"/>
              </a:rPr>
              <a:t>SLCZ WA 170845 </a:t>
            </a:r>
          </a:p>
          <a:p>
            <a:r>
              <a:rPr lang="en-US" b="1">
                <a:latin typeface="Courier New" pitchFamily="49" charset="0"/>
                <a:cs typeface="Courier New" pitchFamily="49" charset="0"/>
              </a:rPr>
              <a:t>AIRMET ZULU </a:t>
            </a:r>
            <a:r>
              <a:rPr lang="en-US">
                <a:latin typeface="Courier New" pitchFamily="49" charset="0"/>
                <a:cs typeface="Courier New" pitchFamily="49" charset="0"/>
              </a:rPr>
              <a:t>UPDT 1 FOR ICE AND FRZLVL VALID UNTIL 171500 </a:t>
            </a:r>
          </a:p>
          <a:p>
            <a:r>
              <a:rPr lang="en-US">
                <a:latin typeface="Courier New" pitchFamily="49" charset="0"/>
                <a:cs typeface="Courier New" pitchFamily="49" charset="0"/>
              </a:rPr>
              <a:t>AIRMET ICE...ID MT WA OR </a:t>
            </a:r>
          </a:p>
          <a:p>
            <a:r>
              <a:rPr lang="en-US">
                <a:latin typeface="Courier New" pitchFamily="49" charset="0"/>
                <a:cs typeface="Courier New" pitchFamily="49" charset="0"/>
              </a:rPr>
              <a:t>FROM YDC TO 70SSW YXH TO GTF TO 40SW HLN TO PDT TO YKM TO YDC MOD ICE BTN 130 AND FL250. CONDS CONTG BYD 15Z ENDG 15-18Z. FRZLVL...RANGING FROM 125-160 ACRS AREA </a:t>
            </a:r>
          </a:p>
        </p:txBody>
      </p:sp>
      <p:sp>
        <p:nvSpPr>
          <p:cNvPr id="3" name="Rounded Rectangle 2"/>
          <p:cNvSpPr/>
          <p:nvPr/>
        </p:nvSpPr>
        <p:spPr>
          <a:xfrm>
            <a:off x="685800" y="4572000"/>
            <a:ext cx="1600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620" name="TextBox 3"/>
          <p:cNvSpPr txBox="1">
            <a:spLocks noChangeArrowheads="1"/>
          </p:cNvSpPr>
          <p:nvPr/>
        </p:nvSpPr>
        <p:spPr bwMode="auto">
          <a:xfrm>
            <a:off x="762000" y="914400"/>
            <a:ext cx="7772400" cy="2554288"/>
          </a:xfrm>
          <a:prstGeom prst="rect">
            <a:avLst/>
          </a:prstGeom>
          <a:noFill/>
          <a:ln w="9525">
            <a:noFill/>
            <a:miter lim="800000"/>
            <a:headEnd/>
            <a:tailEnd/>
          </a:ln>
        </p:spPr>
        <p:txBody>
          <a:bodyPr>
            <a:spAutoFit/>
          </a:bodyPr>
          <a:lstStyle/>
          <a:p>
            <a:r>
              <a:rPr lang="en-US" sz="3200">
                <a:latin typeface="Calibri" pitchFamily="34" charset="0"/>
              </a:rPr>
              <a:t>AIRMET ZULU indicates that the AIRMET is for icing. AIRMET TANGO indicates that the AIRMET is for turbulence. AIRMET SIERRA indicates that the AIRMET is for obstructions and/or IMC.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7"/>
          <p:cNvGrpSpPr>
            <a:grpSpLocks/>
          </p:cNvGrpSpPr>
          <p:nvPr/>
        </p:nvGrpSpPr>
        <p:grpSpPr bwMode="auto">
          <a:xfrm>
            <a:off x="2057400" y="0"/>
            <a:ext cx="4419600" cy="3581400"/>
            <a:chOff x="0" y="2032"/>
            <a:chExt cx="2784" cy="2288"/>
          </a:xfrm>
        </p:grpSpPr>
        <p:pic>
          <p:nvPicPr>
            <p:cNvPr id="28684" name="Picture 2"/>
            <p:cNvPicPr>
              <a:picLocks noChangeAspect="1" noChangeArrowheads="1"/>
            </p:cNvPicPr>
            <p:nvPr/>
          </p:nvPicPr>
          <p:blipFill>
            <a:blip r:embed="rId2" cstate="print"/>
            <a:srcRect r="8749"/>
            <a:stretch>
              <a:fillRect/>
            </a:stretch>
          </p:blipFill>
          <p:spPr bwMode="auto">
            <a:xfrm>
              <a:off x="0" y="2032"/>
              <a:ext cx="2784" cy="2288"/>
            </a:xfrm>
            <a:prstGeom prst="rect">
              <a:avLst/>
            </a:prstGeom>
            <a:noFill/>
            <a:ln w="9525">
              <a:noFill/>
              <a:miter lim="800000"/>
              <a:headEnd/>
              <a:tailEnd/>
            </a:ln>
          </p:spPr>
        </p:pic>
        <p:sp>
          <p:nvSpPr>
            <p:cNvPr id="28685" name="Oval 4"/>
            <p:cNvSpPr>
              <a:spLocks noChangeArrowheads="1"/>
            </p:cNvSpPr>
            <p:nvPr/>
          </p:nvSpPr>
          <p:spPr bwMode="auto">
            <a:xfrm rot="-2886542">
              <a:off x="1755" y="2284"/>
              <a:ext cx="594" cy="682"/>
            </a:xfrm>
            <a:prstGeom prst="ellipse">
              <a:avLst/>
            </a:prstGeom>
            <a:noFill/>
            <a:ln w="38100">
              <a:solidFill>
                <a:srgbClr val="AC0000"/>
              </a:solidFill>
              <a:round/>
              <a:headEnd/>
              <a:tailEnd/>
            </a:ln>
          </p:spPr>
          <p:txBody>
            <a:bodyPr wrap="none" anchor="ctr"/>
            <a:lstStyle/>
            <a:p>
              <a:pPr eaLnBrk="0" hangingPunct="0"/>
              <a:endParaRPr lang="en-US"/>
            </a:p>
          </p:txBody>
        </p:sp>
      </p:grpSp>
      <p:grpSp>
        <p:nvGrpSpPr>
          <p:cNvPr id="28675" name="Group 8"/>
          <p:cNvGrpSpPr>
            <a:grpSpLocks/>
          </p:cNvGrpSpPr>
          <p:nvPr/>
        </p:nvGrpSpPr>
        <p:grpSpPr bwMode="auto">
          <a:xfrm>
            <a:off x="2209800" y="3352800"/>
            <a:ext cx="4267200" cy="3505200"/>
            <a:chOff x="2976" y="2032"/>
            <a:chExt cx="2784" cy="2288"/>
          </a:xfrm>
        </p:grpSpPr>
        <p:pic>
          <p:nvPicPr>
            <p:cNvPr id="28682" name="Picture 3"/>
            <p:cNvPicPr>
              <a:picLocks noChangeAspect="1" noChangeArrowheads="1"/>
            </p:cNvPicPr>
            <p:nvPr/>
          </p:nvPicPr>
          <p:blipFill>
            <a:blip r:embed="rId3" cstate="print"/>
            <a:srcRect l="3751" r="5000"/>
            <a:stretch>
              <a:fillRect/>
            </a:stretch>
          </p:blipFill>
          <p:spPr bwMode="auto">
            <a:xfrm>
              <a:off x="2976" y="2032"/>
              <a:ext cx="2784" cy="2288"/>
            </a:xfrm>
            <a:prstGeom prst="rect">
              <a:avLst/>
            </a:prstGeom>
            <a:noFill/>
            <a:ln w="9525">
              <a:noFill/>
              <a:miter lim="800000"/>
              <a:headEnd/>
              <a:tailEnd/>
            </a:ln>
          </p:spPr>
        </p:pic>
        <p:sp>
          <p:nvSpPr>
            <p:cNvPr id="28683" name="Oval 6"/>
            <p:cNvSpPr>
              <a:spLocks noChangeArrowheads="1"/>
            </p:cNvSpPr>
            <p:nvPr/>
          </p:nvSpPr>
          <p:spPr bwMode="auto">
            <a:xfrm rot="-2886542">
              <a:off x="4604" y="2308"/>
              <a:ext cx="594" cy="682"/>
            </a:xfrm>
            <a:prstGeom prst="ellipse">
              <a:avLst/>
            </a:prstGeom>
            <a:noFill/>
            <a:ln w="38100">
              <a:solidFill>
                <a:srgbClr val="AC0000"/>
              </a:solidFill>
              <a:round/>
              <a:headEnd/>
              <a:tailEnd/>
            </a:ln>
          </p:spPr>
          <p:txBody>
            <a:bodyPr wrap="none" anchor="ctr"/>
            <a:lstStyle/>
            <a:p>
              <a:pPr eaLnBrk="0" hangingPunct="0"/>
              <a:endParaRPr lang="en-US"/>
            </a:p>
          </p:txBody>
        </p:sp>
      </p:grpSp>
      <p:sp>
        <p:nvSpPr>
          <p:cNvPr id="28676" name="Text Box 9"/>
          <p:cNvSpPr txBox="1">
            <a:spLocks noChangeArrowheads="1"/>
          </p:cNvSpPr>
          <p:nvPr/>
        </p:nvSpPr>
        <p:spPr bwMode="auto">
          <a:xfrm>
            <a:off x="6705600" y="1524000"/>
            <a:ext cx="2209800" cy="2647950"/>
          </a:xfrm>
          <a:prstGeom prst="rect">
            <a:avLst/>
          </a:prstGeom>
          <a:noFill/>
          <a:ln w="9525">
            <a:noFill/>
            <a:miter lim="800000"/>
            <a:headEnd/>
            <a:tailEnd/>
          </a:ln>
        </p:spPr>
        <p:txBody>
          <a:bodyPr>
            <a:spAutoFit/>
          </a:bodyPr>
          <a:lstStyle/>
          <a:p>
            <a:pPr algn="r" eaLnBrk="0" hangingPunct="0"/>
            <a:r>
              <a:rPr lang="en-US" sz="2400" b="1">
                <a:solidFill>
                  <a:srgbClr val="AC0000"/>
                </a:solidFill>
              </a:rPr>
              <a:t>The diffluent flow on the 300mb chart corresponds with low pressure at the surface</a:t>
            </a:r>
            <a:endParaRPr lang="en-US"/>
          </a:p>
        </p:txBody>
      </p:sp>
      <p:sp>
        <p:nvSpPr>
          <p:cNvPr id="28677" name="Line 10"/>
          <p:cNvSpPr>
            <a:spLocks noChangeShapeType="1"/>
          </p:cNvSpPr>
          <p:nvPr/>
        </p:nvSpPr>
        <p:spPr bwMode="auto">
          <a:xfrm flipH="1" flipV="1">
            <a:off x="5867400" y="1295400"/>
            <a:ext cx="914400" cy="381000"/>
          </a:xfrm>
          <a:prstGeom prst="line">
            <a:avLst/>
          </a:prstGeom>
          <a:noFill/>
          <a:ln w="76200">
            <a:solidFill>
              <a:srgbClr val="AC0000"/>
            </a:solidFill>
            <a:round/>
            <a:headEnd/>
            <a:tailEnd type="triangle" w="med" len="med"/>
          </a:ln>
        </p:spPr>
        <p:txBody>
          <a:bodyPr wrap="none" anchor="ctr"/>
          <a:lstStyle/>
          <a:p>
            <a:endParaRPr lang="en-US"/>
          </a:p>
        </p:txBody>
      </p:sp>
      <p:sp>
        <p:nvSpPr>
          <p:cNvPr id="28678" name="Line 11"/>
          <p:cNvSpPr>
            <a:spLocks noChangeShapeType="1"/>
          </p:cNvSpPr>
          <p:nvPr/>
        </p:nvSpPr>
        <p:spPr bwMode="auto">
          <a:xfrm flipH="1">
            <a:off x="5791200" y="2895600"/>
            <a:ext cx="1447800" cy="1066800"/>
          </a:xfrm>
          <a:prstGeom prst="line">
            <a:avLst/>
          </a:prstGeom>
          <a:noFill/>
          <a:ln w="76200">
            <a:solidFill>
              <a:srgbClr val="AC0000"/>
            </a:solidFill>
            <a:round/>
            <a:headEnd/>
            <a:tailEnd type="triangle" w="med" len="med"/>
          </a:ln>
        </p:spPr>
        <p:txBody>
          <a:bodyPr wrap="none" anchor="ctr"/>
          <a:lstStyle/>
          <a:p>
            <a:endParaRPr lang="en-US"/>
          </a:p>
        </p:txBody>
      </p:sp>
      <p:sp>
        <p:nvSpPr>
          <p:cNvPr id="28679" name="Text Box 12"/>
          <p:cNvSpPr txBox="1">
            <a:spLocks noChangeArrowheads="1"/>
          </p:cNvSpPr>
          <p:nvPr/>
        </p:nvSpPr>
        <p:spPr bwMode="auto">
          <a:xfrm>
            <a:off x="76200" y="2209800"/>
            <a:ext cx="1981200" cy="4524375"/>
          </a:xfrm>
          <a:prstGeom prst="rect">
            <a:avLst/>
          </a:prstGeom>
          <a:noFill/>
          <a:ln w="9525">
            <a:noFill/>
            <a:miter lim="800000"/>
            <a:headEnd/>
            <a:tailEnd/>
          </a:ln>
        </p:spPr>
        <p:txBody>
          <a:bodyPr>
            <a:spAutoFit/>
          </a:bodyPr>
          <a:lstStyle/>
          <a:p>
            <a:pPr eaLnBrk="0" hangingPunct="0"/>
            <a:r>
              <a:rPr lang="en-US" sz="2400" b="1">
                <a:solidFill>
                  <a:srgbClr val="0000A8"/>
                </a:solidFill>
              </a:rPr>
              <a:t>The heat lows over the desert correspond with the higher heights and resulting anti-cyclonic circulation aloft</a:t>
            </a:r>
            <a:endParaRPr lang="en-US"/>
          </a:p>
        </p:txBody>
      </p:sp>
      <p:sp>
        <p:nvSpPr>
          <p:cNvPr id="28680" name="Line 13"/>
          <p:cNvSpPr>
            <a:spLocks noChangeShapeType="1"/>
          </p:cNvSpPr>
          <p:nvPr/>
        </p:nvSpPr>
        <p:spPr bwMode="auto">
          <a:xfrm>
            <a:off x="1600200" y="3886200"/>
            <a:ext cx="2362200" cy="1905000"/>
          </a:xfrm>
          <a:prstGeom prst="line">
            <a:avLst/>
          </a:prstGeom>
          <a:noFill/>
          <a:ln w="76200">
            <a:solidFill>
              <a:srgbClr val="0000A8"/>
            </a:solidFill>
            <a:round/>
            <a:headEnd/>
            <a:tailEnd type="triangle" w="med" len="med"/>
          </a:ln>
        </p:spPr>
        <p:txBody>
          <a:bodyPr wrap="none" anchor="ctr"/>
          <a:lstStyle/>
          <a:p>
            <a:endParaRPr lang="en-US"/>
          </a:p>
        </p:txBody>
      </p:sp>
      <p:sp>
        <p:nvSpPr>
          <p:cNvPr id="28681" name="Line 14"/>
          <p:cNvSpPr>
            <a:spLocks noChangeShapeType="1"/>
          </p:cNvSpPr>
          <p:nvPr/>
        </p:nvSpPr>
        <p:spPr bwMode="auto">
          <a:xfrm flipV="1">
            <a:off x="1828800" y="2667000"/>
            <a:ext cx="1981200" cy="76200"/>
          </a:xfrm>
          <a:prstGeom prst="line">
            <a:avLst/>
          </a:prstGeom>
          <a:noFill/>
          <a:ln w="76200">
            <a:solidFill>
              <a:srgbClr val="0000A8"/>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1"/>
          <p:cNvSpPr>
            <a:spLocks noChangeArrowheads="1"/>
          </p:cNvSpPr>
          <p:nvPr/>
        </p:nvSpPr>
        <p:spPr bwMode="auto">
          <a:xfrm>
            <a:off x="609600" y="3962400"/>
            <a:ext cx="7924800" cy="203200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WAUS45 KKCI 170845 </a:t>
            </a:r>
          </a:p>
          <a:p>
            <a:r>
              <a:rPr lang="en-US">
                <a:latin typeface="Courier New" pitchFamily="49" charset="0"/>
                <a:cs typeface="Courier New" pitchFamily="49" charset="0"/>
              </a:rPr>
              <a:t>SLCZ WA 170845 </a:t>
            </a:r>
          </a:p>
          <a:p>
            <a:r>
              <a:rPr lang="en-US">
                <a:latin typeface="Courier New" pitchFamily="49" charset="0"/>
                <a:cs typeface="Courier New" pitchFamily="49" charset="0"/>
              </a:rPr>
              <a:t>AIRMET ZULU UPDT 1 FOR ICE AND FRZLVL </a:t>
            </a:r>
            <a:r>
              <a:rPr lang="en-US" b="1">
                <a:latin typeface="Courier New" pitchFamily="49" charset="0"/>
                <a:cs typeface="Courier New" pitchFamily="49" charset="0"/>
              </a:rPr>
              <a:t>VALID UNTIL 171500 </a:t>
            </a:r>
          </a:p>
          <a:p>
            <a:r>
              <a:rPr lang="en-US">
                <a:latin typeface="Courier New" pitchFamily="49" charset="0"/>
                <a:cs typeface="Courier New" pitchFamily="49" charset="0"/>
              </a:rPr>
              <a:t>AIRMET ICE...ID MT WA OR </a:t>
            </a:r>
          </a:p>
          <a:p>
            <a:r>
              <a:rPr lang="en-US">
                <a:latin typeface="Courier New" pitchFamily="49" charset="0"/>
                <a:cs typeface="Courier New" pitchFamily="49" charset="0"/>
              </a:rPr>
              <a:t>FROM YDC TO 70SSW YXH TO GTF TO 40SW HLN TO PDT TO YKM TO YDC MOD ICE BTN 130 AND FL250. CONDS CONTG BYD 15Z ENDG 15-18Z. FRZLVL...RANGING FROM 125-160 ACRS AREA </a:t>
            </a:r>
          </a:p>
        </p:txBody>
      </p:sp>
      <p:sp>
        <p:nvSpPr>
          <p:cNvPr id="3" name="Rounded Rectangle 2"/>
          <p:cNvSpPr/>
          <p:nvPr/>
        </p:nvSpPr>
        <p:spPr>
          <a:xfrm>
            <a:off x="5791200" y="4572000"/>
            <a:ext cx="2590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644" name="TextBox 3"/>
          <p:cNvSpPr txBox="1">
            <a:spLocks noChangeArrowheads="1"/>
          </p:cNvSpPr>
          <p:nvPr/>
        </p:nvSpPr>
        <p:spPr bwMode="auto">
          <a:xfrm>
            <a:off x="762000" y="914400"/>
            <a:ext cx="7772400" cy="2062163"/>
          </a:xfrm>
          <a:prstGeom prst="rect">
            <a:avLst/>
          </a:prstGeom>
          <a:noFill/>
          <a:ln w="9525">
            <a:noFill/>
            <a:miter lim="800000"/>
            <a:headEnd/>
            <a:tailEnd/>
          </a:ln>
        </p:spPr>
        <p:txBody>
          <a:bodyPr>
            <a:spAutoFit/>
          </a:bodyPr>
          <a:lstStyle/>
          <a:p>
            <a:r>
              <a:rPr lang="en-US" sz="3200">
                <a:latin typeface="Calibri" pitchFamily="34" charset="0"/>
              </a:rPr>
              <a:t>A Valid Time will be included in the AIRMET.  The AIRMET should not be used after that time, as a newer one should be available if necessary.</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
          <p:cNvSpPr>
            <a:spLocks noChangeArrowheads="1"/>
          </p:cNvSpPr>
          <p:nvPr/>
        </p:nvSpPr>
        <p:spPr bwMode="auto">
          <a:xfrm>
            <a:off x="609600" y="3962400"/>
            <a:ext cx="7924800" cy="203200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WAUS45 KKCI 170845 </a:t>
            </a:r>
          </a:p>
          <a:p>
            <a:r>
              <a:rPr lang="en-US">
                <a:latin typeface="Courier New" pitchFamily="49" charset="0"/>
                <a:cs typeface="Courier New" pitchFamily="49" charset="0"/>
              </a:rPr>
              <a:t>SLCZ WA 170845 </a:t>
            </a:r>
          </a:p>
          <a:p>
            <a:r>
              <a:rPr lang="en-US">
                <a:latin typeface="Courier New" pitchFamily="49" charset="0"/>
                <a:cs typeface="Courier New" pitchFamily="49" charset="0"/>
              </a:rPr>
              <a:t>AIRMET ZULU UPDT 1 FOR ICE AND FRZLVL VALID UNTIL 171500 </a:t>
            </a:r>
          </a:p>
          <a:p>
            <a:r>
              <a:rPr lang="en-US">
                <a:latin typeface="Courier New" pitchFamily="49" charset="0"/>
                <a:cs typeface="Courier New" pitchFamily="49" charset="0"/>
              </a:rPr>
              <a:t>AIRMET ICE...</a:t>
            </a:r>
            <a:r>
              <a:rPr lang="en-US" b="1">
                <a:latin typeface="Courier New" pitchFamily="49" charset="0"/>
                <a:cs typeface="Courier New" pitchFamily="49" charset="0"/>
              </a:rPr>
              <a:t>ID MT WA OR </a:t>
            </a:r>
          </a:p>
          <a:p>
            <a:r>
              <a:rPr lang="en-US">
                <a:latin typeface="Courier New" pitchFamily="49" charset="0"/>
                <a:cs typeface="Courier New" pitchFamily="49" charset="0"/>
              </a:rPr>
              <a:t>FROM YDC TO 70SSW YXH TO GTF TO 40SW HLN TO PDT TO YKM TO YDC MOD ICE BTN 130 AND FL250. CONDS CONTG BYD 15Z ENDG 15-18Z. FRZLVL...RANGING FROM 125-160 ACRS AREA </a:t>
            </a:r>
          </a:p>
        </p:txBody>
      </p:sp>
      <p:sp>
        <p:nvSpPr>
          <p:cNvPr id="3" name="Rounded Rectangle 2"/>
          <p:cNvSpPr/>
          <p:nvPr/>
        </p:nvSpPr>
        <p:spPr>
          <a:xfrm>
            <a:off x="2438400" y="4876800"/>
            <a:ext cx="1752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668" name="TextBox 3"/>
          <p:cNvSpPr txBox="1">
            <a:spLocks noChangeArrowheads="1"/>
          </p:cNvSpPr>
          <p:nvPr/>
        </p:nvSpPr>
        <p:spPr bwMode="auto">
          <a:xfrm>
            <a:off x="762000" y="914400"/>
            <a:ext cx="7772400" cy="1077913"/>
          </a:xfrm>
          <a:prstGeom prst="rect">
            <a:avLst/>
          </a:prstGeom>
          <a:noFill/>
          <a:ln w="9525">
            <a:noFill/>
            <a:miter lim="800000"/>
            <a:headEnd/>
            <a:tailEnd/>
          </a:ln>
        </p:spPr>
        <p:txBody>
          <a:bodyPr>
            <a:spAutoFit/>
          </a:bodyPr>
          <a:lstStyle/>
          <a:p>
            <a:r>
              <a:rPr lang="en-US" sz="3200">
                <a:latin typeface="Calibri" pitchFamily="34" charset="0"/>
              </a:rPr>
              <a:t>The states affected by the AIRMET will be listed in the body of the advisory.</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1"/>
          <p:cNvSpPr>
            <a:spLocks noChangeArrowheads="1"/>
          </p:cNvSpPr>
          <p:nvPr/>
        </p:nvSpPr>
        <p:spPr bwMode="auto">
          <a:xfrm>
            <a:off x="609600" y="3962400"/>
            <a:ext cx="7924800" cy="203200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WAUS45 KKCI 170845 </a:t>
            </a:r>
          </a:p>
          <a:p>
            <a:r>
              <a:rPr lang="en-US">
                <a:latin typeface="Courier New" pitchFamily="49" charset="0"/>
                <a:cs typeface="Courier New" pitchFamily="49" charset="0"/>
              </a:rPr>
              <a:t>SLCZ WA 170845 </a:t>
            </a:r>
          </a:p>
          <a:p>
            <a:r>
              <a:rPr lang="en-US">
                <a:latin typeface="Courier New" pitchFamily="49" charset="0"/>
                <a:cs typeface="Courier New" pitchFamily="49" charset="0"/>
              </a:rPr>
              <a:t>AIRMET ZULU UPDT 1 FOR ICE AND FRZLVL VALID UNTIL 171500 </a:t>
            </a:r>
          </a:p>
          <a:p>
            <a:r>
              <a:rPr lang="en-US">
                <a:latin typeface="Courier New" pitchFamily="49" charset="0"/>
                <a:cs typeface="Courier New" pitchFamily="49" charset="0"/>
              </a:rPr>
              <a:t>AIRMET ICE...ID MT WA OR </a:t>
            </a:r>
          </a:p>
          <a:p>
            <a:r>
              <a:rPr lang="en-US" b="1">
                <a:latin typeface="Courier New" pitchFamily="49" charset="0"/>
                <a:cs typeface="Courier New" pitchFamily="49" charset="0"/>
              </a:rPr>
              <a:t>FROM YDC TO 70SSW YXH TO GTF TO 40SW HLN TO PDT TO YKM TO YDC </a:t>
            </a:r>
            <a:r>
              <a:rPr lang="en-US">
                <a:latin typeface="Courier New" pitchFamily="49" charset="0"/>
                <a:cs typeface="Courier New" pitchFamily="49" charset="0"/>
              </a:rPr>
              <a:t>MOD ICE BTN 130 AND FL250. CONDS CONTG BYD 15Z ENDG 15-18Z. FRZLVL...RANGING FROM 125-160 ACRS AREA </a:t>
            </a:r>
          </a:p>
        </p:txBody>
      </p:sp>
      <p:sp>
        <p:nvSpPr>
          <p:cNvPr id="3" name="Rounded Rectangle 2"/>
          <p:cNvSpPr/>
          <p:nvPr/>
        </p:nvSpPr>
        <p:spPr>
          <a:xfrm>
            <a:off x="685800" y="5105400"/>
            <a:ext cx="7467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692" name="TextBox 3"/>
          <p:cNvSpPr txBox="1">
            <a:spLocks noChangeArrowheads="1"/>
          </p:cNvSpPr>
          <p:nvPr/>
        </p:nvSpPr>
        <p:spPr bwMode="auto">
          <a:xfrm>
            <a:off x="762000" y="914400"/>
            <a:ext cx="7772400" cy="1077913"/>
          </a:xfrm>
          <a:prstGeom prst="rect">
            <a:avLst/>
          </a:prstGeom>
          <a:noFill/>
          <a:ln w="9525">
            <a:noFill/>
            <a:miter lim="800000"/>
            <a:headEnd/>
            <a:tailEnd/>
          </a:ln>
        </p:spPr>
        <p:txBody>
          <a:bodyPr>
            <a:spAutoFit/>
          </a:bodyPr>
          <a:lstStyle/>
          <a:p>
            <a:r>
              <a:rPr lang="en-US" sz="3200">
                <a:latin typeface="Calibri" pitchFamily="34" charset="0"/>
              </a:rPr>
              <a:t>The area affected will be described using three letter airport or VORTAC identifiers.</a:t>
            </a:r>
          </a:p>
        </p:txBody>
      </p:sp>
      <p:sp>
        <p:nvSpPr>
          <p:cNvPr id="5" name="Rounded Rectangle 4"/>
          <p:cNvSpPr/>
          <p:nvPr/>
        </p:nvSpPr>
        <p:spPr>
          <a:xfrm>
            <a:off x="685800" y="5410200"/>
            <a:ext cx="914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
          <p:cNvSpPr>
            <a:spLocks noChangeArrowheads="1"/>
          </p:cNvSpPr>
          <p:nvPr/>
        </p:nvSpPr>
        <p:spPr bwMode="auto">
          <a:xfrm>
            <a:off x="609600" y="3962400"/>
            <a:ext cx="7924800" cy="203200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WAUS45 KKCI 170845 </a:t>
            </a:r>
          </a:p>
          <a:p>
            <a:r>
              <a:rPr lang="en-US">
                <a:latin typeface="Courier New" pitchFamily="49" charset="0"/>
                <a:cs typeface="Courier New" pitchFamily="49" charset="0"/>
              </a:rPr>
              <a:t>SLCZ WA 170845 </a:t>
            </a:r>
          </a:p>
          <a:p>
            <a:r>
              <a:rPr lang="en-US">
                <a:latin typeface="Courier New" pitchFamily="49" charset="0"/>
                <a:cs typeface="Courier New" pitchFamily="49" charset="0"/>
              </a:rPr>
              <a:t>AIRMET ZULU UPDT 1 FOR ICE AND FRZLVL VALID UNTIL 171500 </a:t>
            </a:r>
          </a:p>
          <a:p>
            <a:r>
              <a:rPr lang="en-US">
                <a:latin typeface="Courier New" pitchFamily="49" charset="0"/>
                <a:cs typeface="Courier New" pitchFamily="49" charset="0"/>
              </a:rPr>
              <a:t>AIRMET ICE...ID MT WA OR </a:t>
            </a:r>
          </a:p>
          <a:p>
            <a:r>
              <a:rPr lang="en-US">
                <a:latin typeface="Courier New" pitchFamily="49" charset="0"/>
                <a:cs typeface="Courier New" pitchFamily="49" charset="0"/>
              </a:rPr>
              <a:t>FROM YDC TO 70SSW YXH TO GTF TO 40SW HLN TO PDT TO YKM TO YDC </a:t>
            </a:r>
            <a:r>
              <a:rPr lang="en-US" b="1">
                <a:latin typeface="Courier New" pitchFamily="49" charset="0"/>
                <a:cs typeface="Courier New" pitchFamily="49" charset="0"/>
              </a:rPr>
              <a:t>MOD ICE BTN 130 AND FL250</a:t>
            </a:r>
            <a:r>
              <a:rPr lang="en-US">
                <a:latin typeface="Courier New" pitchFamily="49" charset="0"/>
                <a:cs typeface="Courier New" pitchFamily="49" charset="0"/>
              </a:rPr>
              <a:t>. CONDS CONTG BYD 15Z ENDG 15-18Z. FRZLVL...RANGING FROM 125-160 ACRS AREA </a:t>
            </a:r>
          </a:p>
        </p:txBody>
      </p:sp>
      <p:sp>
        <p:nvSpPr>
          <p:cNvPr id="3" name="Rounded Rectangle 2"/>
          <p:cNvSpPr/>
          <p:nvPr/>
        </p:nvSpPr>
        <p:spPr>
          <a:xfrm>
            <a:off x="1600200" y="5410200"/>
            <a:ext cx="3581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43716" name="TextBox 3"/>
          <p:cNvSpPr txBox="1">
            <a:spLocks noChangeArrowheads="1"/>
          </p:cNvSpPr>
          <p:nvPr/>
        </p:nvSpPr>
        <p:spPr bwMode="auto">
          <a:xfrm>
            <a:off x="762000" y="914400"/>
            <a:ext cx="7772400" cy="1077913"/>
          </a:xfrm>
          <a:prstGeom prst="rect">
            <a:avLst/>
          </a:prstGeom>
          <a:noFill/>
          <a:ln w="9525">
            <a:noFill/>
            <a:miter lim="800000"/>
            <a:headEnd/>
            <a:tailEnd/>
          </a:ln>
        </p:spPr>
        <p:txBody>
          <a:bodyPr>
            <a:spAutoFit/>
          </a:bodyPr>
          <a:lstStyle/>
          <a:p>
            <a:r>
              <a:rPr lang="en-US" sz="3200">
                <a:latin typeface="Calibri" pitchFamily="34" charset="0"/>
              </a:rPr>
              <a:t>The hazard and altitudes/flight levels affected will follow.</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1"/>
          <p:cNvSpPr>
            <a:spLocks noChangeArrowheads="1"/>
          </p:cNvSpPr>
          <p:nvPr/>
        </p:nvSpPr>
        <p:spPr bwMode="auto">
          <a:xfrm>
            <a:off x="609600" y="3962400"/>
            <a:ext cx="7924800" cy="203200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WAUS45 KKCI 170845 </a:t>
            </a:r>
          </a:p>
          <a:p>
            <a:r>
              <a:rPr lang="en-US">
                <a:latin typeface="Courier New" pitchFamily="49" charset="0"/>
                <a:cs typeface="Courier New" pitchFamily="49" charset="0"/>
              </a:rPr>
              <a:t>SLCZ WA 170845 </a:t>
            </a:r>
          </a:p>
          <a:p>
            <a:r>
              <a:rPr lang="en-US">
                <a:latin typeface="Courier New" pitchFamily="49" charset="0"/>
                <a:cs typeface="Courier New" pitchFamily="49" charset="0"/>
              </a:rPr>
              <a:t>AIRMET ZULU UPDT 1 FOR ICE AND FRZLVL VALID UNTIL 171500 </a:t>
            </a:r>
          </a:p>
          <a:p>
            <a:r>
              <a:rPr lang="en-US">
                <a:latin typeface="Courier New" pitchFamily="49" charset="0"/>
                <a:cs typeface="Courier New" pitchFamily="49" charset="0"/>
              </a:rPr>
              <a:t>AIRMET ICE...ID MT WA OR </a:t>
            </a:r>
          </a:p>
          <a:p>
            <a:r>
              <a:rPr lang="en-US">
                <a:latin typeface="Courier New" pitchFamily="49" charset="0"/>
                <a:cs typeface="Courier New" pitchFamily="49" charset="0"/>
              </a:rPr>
              <a:t>FROM YDC TO 70SSW YXH TO GTF TO 40SW HLN TO PDT TO YKM TO YDC MOD ICE BTN 130 AND FL250. </a:t>
            </a:r>
            <a:r>
              <a:rPr lang="en-US" b="1">
                <a:latin typeface="Courier New" pitchFamily="49" charset="0"/>
                <a:cs typeface="Courier New" pitchFamily="49" charset="0"/>
              </a:rPr>
              <a:t>CONDS CONTG BYD 15Z ENDG 15-18Z. </a:t>
            </a:r>
            <a:r>
              <a:rPr lang="en-US">
                <a:latin typeface="Courier New" pitchFamily="49" charset="0"/>
                <a:cs typeface="Courier New" pitchFamily="49" charset="0"/>
              </a:rPr>
              <a:t>FRZLVL...RANGING FROM 125-160 ACRS AREA </a:t>
            </a:r>
          </a:p>
        </p:txBody>
      </p:sp>
      <p:sp>
        <p:nvSpPr>
          <p:cNvPr id="3" name="Rounded Rectangle 2"/>
          <p:cNvSpPr/>
          <p:nvPr/>
        </p:nvSpPr>
        <p:spPr>
          <a:xfrm>
            <a:off x="5257800" y="5410200"/>
            <a:ext cx="2743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740" name="TextBox 3"/>
          <p:cNvSpPr txBox="1">
            <a:spLocks noChangeArrowheads="1"/>
          </p:cNvSpPr>
          <p:nvPr/>
        </p:nvSpPr>
        <p:spPr bwMode="auto">
          <a:xfrm>
            <a:off x="762000" y="914400"/>
            <a:ext cx="7772400" cy="1570038"/>
          </a:xfrm>
          <a:prstGeom prst="rect">
            <a:avLst/>
          </a:prstGeom>
          <a:noFill/>
          <a:ln w="9525">
            <a:noFill/>
            <a:miter lim="800000"/>
            <a:headEnd/>
            <a:tailEnd/>
          </a:ln>
        </p:spPr>
        <p:txBody>
          <a:bodyPr>
            <a:spAutoFit/>
          </a:bodyPr>
          <a:lstStyle/>
          <a:p>
            <a:r>
              <a:rPr lang="en-US" sz="3200">
                <a:latin typeface="Calibri" pitchFamily="34" charset="0"/>
              </a:rPr>
              <a:t>If conditions are expected to continue beyond the valid time of the AIRMET, the AIRMET will include this information.</a:t>
            </a:r>
          </a:p>
        </p:txBody>
      </p:sp>
      <p:sp>
        <p:nvSpPr>
          <p:cNvPr id="5" name="Rounded Rectangle 4"/>
          <p:cNvSpPr/>
          <p:nvPr/>
        </p:nvSpPr>
        <p:spPr>
          <a:xfrm>
            <a:off x="609600" y="5638800"/>
            <a:ext cx="1752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
          <p:cNvSpPr>
            <a:spLocks noChangeArrowheads="1"/>
          </p:cNvSpPr>
          <p:nvPr/>
        </p:nvSpPr>
        <p:spPr bwMode="auto">
          <a:xfrm>
            <a:off x="609600" y="3962400"/>
            <a:ext cx="7924800" cy="2032000"/>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WAUS45 KKCI 170845 </a:t>
            </a:r>
          </a:p>
          <a:p>
            <a:r>
              <a:rPr lang="en-US">
                <a:latin typeface="Courier New" pitchFamily="49" charset="0"/>
                <a:cs typeface="Courier New" pitchFamily="49" charset="0"/>
              </a:rPr>
              <a:t>SLCZ WA 170845 </a:t>
            </a:r>
          </a:p>
          <a:p>
            <a:r>
              <a:rPr lang="en-US">
                <a:latin typeface="Courier New" pitchFamily="49" charset="0"/>
                <a:cs typeface="Courier New" pitchFamily="49" charset="0"/>
              </a:rPr>
              <a:t>AIRMET ZULU UPDT 1 FOR ICE AND FRZLVL VALID UNTIL 171500 </a:t>
            </a:r>
          </a:p>
          <a:p>
            <a:r>
              <a:rPr lang="en-US">
                <a:latin typeface="Courier New" pitchFamily="49" charset="0"/>
                <a:cs typeface="Courier New" pitchFamily="49" charset="0"/>
              </a:rPr>
              <a:t>AIRMET ICE...ID MT WA OR </a:t>
            </a:r>
          </a:p>
          <a:p>
            <a:r>
              <a:rPr lang="en-US">
                <a:latin typeface="Courier New" pitchFamily="49" charset="0"/>
                <a:cs typeface="Courier New" pitchFamily="49" charset="0"/>
              </a:rPr>
              <a:t>FROM YDC TO 70SSW YXH TO GTF TO 40SW HLN TO PDT TO YKM TO YDC MOD ICE BTN 130 AND FL250. CONDS CONTG BYD 15Z ENDG 15-18Z. </a:t>
            </a:r>
            <a:r>
              <a:rPr lang="en-US" b="1">
                <a:latin typeface="Courier New" pitchFamily="49" charset="0"/>
                <a:cs typeface="Courier New" pitchFamily="49" charset="0"/>
              </a:rPr>
              <a:t>FRZLVL...RANGING FROM 125-160 ACRS AREA </a:t>
            </a:r>
          </a:p>
        </p:txBody>
      </p:sp>
      <p:sp>
        <p:nvSpPr>
          <p:cNvPr id="3" name="Rounded Rectangle 2"/>
          <p:cNvSpPr/>
          <p:nvPr/>
        </p:nvSpPr>
        <p:spPr>
          <a:xfrm>
            <a:off x="2438400" y="5638800"/>
            <a:ext cx="5486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764" name="TextBox 3"/>
          <p:cNvSpPr txBox="1">
            <a:spLocks noChangeArrowheads="1"/>
          </p:cNvSpPr>
          <p:nvPr/>
        </p:nvSpPr>
        <p:spPr bwMode="auto">
          <a:xfrm>
            <a:off x="762000" y="914400"/>
            <a:ext cx="7772400" cy="1077913"/>
          </a:xfrm>
          <a:prstGeom prst="rect">
            <a:avLst/>
          </a:prstGeom>
          <a:noFill/>
          <a:ln w="9525">
            <a:noFill/>
            <a:miter lim="800000"/>
            <a:headEnd/>
            <a:tailEnd/>
          </a:ln>
        </p:spPr>
        <p:txBody>
          <a:bodyPr>
            <a:spAutoFit/>
          </a:bodyPr>
          <a:lstStyle/>
          <a:p>
            <a:r>
              <a:rPr lang="en-US" sz="3200">
                <a:latin typeface="Calibri" pitchFamily="34" charset="0"/>
              </a:rPr>
              <a:t>Freezing level information will be included in Icing AIRMETs.</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Box 3"/>
          <p:cNvSpPr txBox="1">
            <a:spLocks noChangeArrowheads="1"/>
          </p:cNvSpPr>
          <p:nvPr/>
        </p:nvSpPr>
        <p:spPr bwMode="auto">
          <a:xfrm>
            <a:off x="533400" y="914400"/>
            <a:ext cx="8229600" cy="1508125"/>
          </a:xfrm>
          <a:prstGeom prst="rect">
            <a:avLst/>
          </a:prstGeom>
          <a:noFill/>
          <a:ln w="9525">
            <a:noFill/>
            <a:miter lim="800000"/>
            <a:headEnd/>
            <a:tailEnd/>
          </a:ln>
        </p:spPr>
        <p:txBody>
          <a:bodyPr>
            <a:spAutoFit/>
          </a:bodyPr>
          <a:lstStyle/>
          <a:p>
            <a:r>
              <a:rPr lang="en-US" sz="3200">
                <a:latin typeface="Calibri" pitchFamily="34" charset="0"/>
              </a:rPr>
              <a:t>AIRMET graphics are available at </a:t>
            </a:r>
            <a:r>
              <a:rPr lang="en-US" sz="3200" u="sng">
                <a:solidFill>
                  <a:srgbClr val="0000FF"/>
                </a:solidFill>
                <a:latin typeface="Calibri" pitchFamily="34" charset="0"/>
              </a:rPr>
              <a:t>http://www.aviationweather.gov/adds/airmets</a:t>
            </a:r>
            <a:r>
              <a:rPr lang="en-US" sz="2800">
                <a:latin typeface="Calibri" pitchFamily="34" charset="0"/>
              </a:rPr>
              <a:t>.</a:t>
            </a:r>
          </a:p>
        </p:txBody>
      </p:sp>
      <p:pic>
        <p:nvPicPr>
          <p:cNvPr id="246787" name="Picture 2" descr="http://www.aviationweather.gov/data/products/gairmet/combined/201207171800_us_ICE.gif"/>
          <p:cNvPicPr>
            <a:picLocks noChangeAspect="1" noChangeArrowheads="1"/>
          </p:cNvPicPr>
          <p:nvPr/>
        </p:nvPicPr>
        <p:blipFill>
          <a:blip r:embed="rId2" cstate="print"/>
          <a:srcRect/>
          <a:stretch>
            <a:fillRect/>
          </a:stretch>
        </p:blipFill>
        <p:spPr bwMode="auto">
          <a:xfrm>
            <a:off x="0" y="4170363"/>
            <a:ext cx="4572000" cy="2687637"/>
          </a:xfrm>
          <a:prstGeom prst="rect">
            <a:avLst/>
          </a:prstGeom>
          <a:noFill/>
          <a:ln w="9525">
            <a:noFill/>
            <a:miter lim="800000"/>
            <a:headEnd/>
            <a:tailEnd/>
          </a:ln>
        </p:spPr>
      </p:pic>
      <p:pic>
        <p:nvPicPr>
          <p:cNvPr id="246788" name="Picture 6" descr="http://www.aviationweather.gov/data/products/gairmet/combined/201207171800_us_TANGO.gif"/>
          <p:cNvPicPr>
            <a:picLocks noChangeAspect="1" noChangeArrowheads="1"/>
          </p:cNvPicPr>
          <p:nvPr/>
        </p:nvPicPr>
        <p:blipFill>
          <a:blip r:embed="rId3" cstate="print"/>
          <a:srcRect/>
          <a:stretch>
            <a:fillRect/>
          </a:stretch>
        </p:blipFill>
        <p:spPr bwMode="auto">
          <a:xfrm>
            <a:off x="4605338" y="4191000"/>
            <a:ext cx="4538662" cy="2667000"/>
          </a:xfrm>
          <a:prstGeom prst="rect">
            <a:avLst/>
          </a:prstGeom>
          <a:noFill/>
          <a:ln w="9525">
            <a:noFill/>
            <a:miter lim="800000"/>
            <a:headEnd/>
            <a:tailEnd/>
          </a:ln>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http://www.aviationweather.gov/data/products/gairmet/combined/201207171800_us_ICE.gif"/>
          <p:cNvPicPr>
            <a:picLocks noChangeAspect="1" noChangeArrowheads="1"/>
          </p:cNvPicPr>
          <p:nvPr/>
        </p:nvPicPr>
        <p:blipFill>
          <a:blip r:embed="rId2" cstate="print"/>
          <a:srcRect/>
          <a:stretch>
            <a:fillRect/>
          </a:stretch>
        </p:blipFill>
        <p:spPr bwMode="auto">
          <a:xfrm>
            <a:off x="990600" y="2513013"/>
            <a:ext cx="7391400" cy="4344987"/>
          </a:xfrm>
          <a:prstGeom prst="rect">
            <a:avLst/>
          </a:prstGeom>
          <a:noFill/>
          <a:ln w="9525">
            <a:noFill/>
            <a:miter lim="800000"/>
            <a:headEnd/>
            <a:tailEnd/>
          </a:ln>
        </p:spPr>
      </p:pic>
      <p:sp>
        <p:nvSpPr>
          <p:cNvPr id="247811" name="TextBox 2"/>
          <p:cNvSpPr txBox="1">
            <a:spLocks noChangeArrowheads="1"/>
          </p:cNvSpPr>
          <p:nvPr/>
        </p:nvSpPr>
        <p:spPr bwMode="auto">
          <a:xfrm>
            <a:off x="609600" y="685800"/>
            <a:ext cx="7848600" cy="1570038"/>
          </a:xfrm>
          <a:prstGeom prst="rect">
            <a:avLst/>
          </a:prstGeom>
          <a:noFill/>
          <a:ln w="9525">
            <a:noFill/>
            <a:miter lim="800000"/>
            <a:headEnd/>
            <a:tailEnd/>
          </a:ln>
        </p:spPr>
        <p:txBody>
          <a:bodyPr>
            <a:spAutoFit/>
          </a:bodyPr>
          <a:lstStyle/>
          <a:p>
            <a:r>
              <a:rPr lang="en-US" sz="3200">
                <a:latin typeface="Calibri" pitchFamily="34" charset="0"/>
              </a:rPr>
              <a:t>This graphic shows moderate icing over northwestern California and Southwestern Oregon from 11,000 feet MSL  to FL240.</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Box 2"/>
          <p:cNvSpPr txBox="1">
            <a:spLocks noChangeArrowheads="1"/>
          </p:cNvSpPr>
          <p:nvPr/>
        </p:nvSpPr>
        <p:spPr bwMode="auto">
          <a:xfrm>
            <a:off x="609600" y="685800"/>
            <a:ext cx="7848600" cy="1570038"/>
          </a:xfrm>
          <a:prstGeom prst="rect">
            <a:avLst/>
          </a:prstGeom>
          <a:noFill/>
          <a:ln w="9525">
            <a:noFill/>
            <a:miter lim="800000"/>
            <a:headEnd/>
            <a:tailEnd/>
          </a:ln>
        </p:spPr>
        <p:txBody>
          <a:bodyPr>
            <a:spAutoFit/>
          </a:bodyPr>
          <a:lstStyle/>
          <a:p>
            <a:r>
              <a:rPr lang="en-US" sz="3200">
                <a:latin typeface="Calibri" pitchFamily="34" charset="0"/>
              </a:rPr>
              <a:t>This graphic shows moderate turbulence over the northwestern United States from FL180 to FL390.</a:t>
            </a:r>
          </a:p>
        </p:txBody>
      </p:sp>
      <p:pic>
        <p:nvPicPr>
          <p:cNvPr id="248835" name="Picture 6" descr="http://www.aviationweather.gov/data/products/gairmet/combined/201207171800_us_TANGO.gif"/>
          <p:cNvPicPr>
            <a:picLocks noChangeAspect="1" noChangeArrowheads="1"/>
          </p:cNvPicPr>
          <p:nvPr/>
        </p:nvPicPr>
        <p:blipFill>
          <a:blip r:embed="rId2" cstate="print"/>
          <a:srcRect/>
          <a:stretch>
            <a:fillRect/>
          </a:stretch>
        </p:blipFill>
        <p:spPr bwMode="auto">
          <a:xfrm>
            <a:off x="990600" y="2514600"/>
            <a:ext cx="7391400" cy="4343400"/>
          </a:xfrm>
          <a:prstGeom prst="rect">
            <a:avLst/>
          </a:prstGeom>
          <a:noFill/>
          <a:ln w="9525">
            <a:noFill/>
            <a:miter lim="800000"/>
            <a:headEnd/>
            <a:tailEnd/>
          </a:ln>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
          <p:cNvSpPr>
            <a:spLocks noChangeArrowheads="1"/>
          </p:cNvSpPr>
          <p:nvPr/>
        </p:nvSpPr>
        <p:spPr bwMode="auto">
          <a:xfrm>
            <a:off x="533400" y="3810000"/>
            <a:ext cx="8229600" cy="1754188"/>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AMD KNZY 1903/1923 33010KT 9999 FEW120 BKN180 BKN220 </a:t>
            </a:r>
            <a:r>
              <a:rPr lang="en-US" b="1">
                <a:latin typeface="Courier New" pitchFamily="49" charset="0"/>
                <a:cs typeface="Courier New" pitchFamily="49" charset="0"/>
              </a:rPr>
              <a:t>641509 642402 </a:t>
            </a:r>
            <a:r>
              <a:rPr lang="en-US">
                <a:latin typeface="Courier New" pitchFamily="49" charset="0"/>
                <a:cs typeface="Courier New" pitchFamily="49" charset="0"/>
              </a:rPr>
              <a:t>QNH2981INS </a:t>
            </a:r>
          </a:p>
          <a:p>
            <a:r>
              <a:rPr lang="en-US">
                <a:latin typeface="Courier New" pitchFamily="49" charset="0"/>
                <a:cs typeface="Courier New" pitchFamily="49" charset="0"/>
              </a:rPr>
              <a:t>BECMG 1907/1909 VRB06KT SCT015 BKN100 </a:t>
            </a:r>
            <a:r>
              <a:rPr lang="en-US" b="1">
                <a:latin typeface="Courier New" pitchFamily="49" charset="0"/>
                <a:cs typeface="Courier New" pitchFamily="49" charset="0"/>
              </a:rPr>
              <a:t>600000</a:t>
            </a:r>
            <a:r>
              <a:rPr lang="en-US">
                <a:latin typeface="Courier New" pitchFamily="49" charset="0"/>
                <a:cs typeface="Courier New" pitchFamily="49" charset="0"/>
              </a:rPr>
              <a:t> QNH2983INS </a:t>
            </a:r>
          </a:p>
          <a:p>
            <a:r>
              <a:rPr lang="en-US">
                <a:latin typeface="Courier New" pitchFamily="49" charset="0"/>
                <a:cs typeface="Courier New" pitchFamily="49" charset="0"/>
              </a:rPr>
              <a:t>TEMPO 1909/1915 BKN015 </a:t>
            </a:r>
          </a:p>
          <a:p>
            <a:r>
              <a:rPr lang="en-US">
                <a:latin typeface="Courier New" pitchFamily="49" charset="0"/>
                <a:cs typeface="Courier New" pitchFamily="49" charset="0"/>
              </a:rPr>
              <a:t>BECMG 1915/1917 30012KT FEW020 BKN120 QNH2985INS T20/1913Z T24/1923Z AMD 0306 </a:t>
            </a:r>
          </a:p>
        </p:txBody>
      </p:sp>
      <p:sp>
        <p:nvSpPr>
          <p:cNvPr id="249859" name="TextBox 2"/>
          <p:cNvSpPr txBox="1">
            <a:spLocks noChangeArrowheads="1"/>
          </p:cNvSpPr>
          <p:nvPr/>
        </p:nvSpPr>
        <p:spPr bwMode="auto">
          <a:xfrm>
            <a:off x="838200" y="838200"/>
            <a:ext cx="7924800" cy="2062163"/>
          </a:xfrm>
          <a:prstGeom prst="rect">
            <a:avLst/>
          </a:prstGeom>
          <a:noFill/>
          <a:ln w="9525">
            <a:noFill/>
            <a:miter lim="800000"/>
            <a:headEnd/>
            <a:tailEnd/>
          </a:ln>
        </p:spPr>
        <p:txBody>
          <a:bodyPr>
            <a:spAutoFit/>
          </a:bodyPr>
          <a:lstStyle/>
          <a:p>
            <a:r>
              <a:rPr lang="en-US" sz="3200">
                <a:latin typeface="Calibri" pitchFamily="34" charset="0"/>
              </a:rPr>
              <a:t>Some TAFs contain icing and turbulence information.  Turbulence and Icing groups are six-digit groups beginning with a 5 (for turbulence) or 6 (for icing).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914400" y="990600"/>
            <a:ext cx="7543800" cy="830263"/>
          </a:xfrm>
          <a:prstGeom prst="rect">
            <a:avLst/>
          </a:prstGeom>
          <a:noFill/>
          <a:ln w="9525">
            <a:noFill/>
            <a:miter lim="800000"/>
            <a:headEnd/>
            <a:tailEnd/>
          </a:ln>
        </p:spPr>
        <p:txBody>
          <a:bodyPr>
            <a:spAutoFit/>
          </a:bodyPr>
          <a:lstStyle/>
          <a:p>
            <a:r>
              <a:rPr lang="en-US" sz="2400"/>
              <a:t>Convergence and Divergence aloft can be due to speed and/or direction of the wind flow.</a:t>
            </a:r>
          </a:p>
        </p:txBody>
      </p:sp>
      <p:graphicFrame>
        <p:nvGraphicFramePr>
          <p:cNvPr id="3" name="Table 2"/>
          <p:cNvGraphicFramePr>
            <a:graphicFrameLocks noGrp="1"/>
          </p:cNvGraphicFramePr>
          <p:nvPr/>
        </p:nvGraphicFramePr>
        <p:xfrm>
          <a:off x="914400" y="1914525"/>
          <a:ext cx="7467600" cy="384556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endParaRPr lang="en-US" dirty="0"/>
                    </a:p>
                  </a:txBody>
                  <a:tcPr/>
                </a:tc>
                <a:tc>
                  <a:txBody>
                    <a:bodyPr/>
                    <a:lstStyle/>
                    <a:p>
                      <a:r>
                        <a:rPr lang="en-US" dirty="0" smtClean="0"/>
                        <a:t>Speed</a:t>
                      </a:r>
                      <a:endParaRPr lang="en-US" dirty="0"/>
                    </a:p>
                  </a:txBody>
                  <a:tcPr/>
                </a:tc>
                <a:tc>
                  <a:txBody>
                    <a:bodyPr/>
                    <a:lstStyle/>
                    <a:p>
                      <a:r>
                        <a:rPr lang="en-US" dirty="0" smtClean="0"/>
                        <a:t>Directional</a:t>
                      </a:r>
                      <a:endParaRPr lang="en-US" dirty="0"/>
                    </a:p>
                  </a:txBody>
                  <a:tcPr/>
                </a:tc>
              </a:tr>
              <a:tr h="370840">
                <a:tc>
                  <a:txBody>
                    <a:bodyPr/>
                    <a:lstStyle/>
                    <a:p>
                      <a:r>
                        <a:rPr lang="en-US" sz="2400" dirty="0" smtClean="0"/>
                        <a:t>Convergence</a:t>
                      </a:r>
                      <a:endParaRPr lang="en-US" sz="2400" dirty="0"/>
                    </a:p>
                  </a:txBody>
                  <a:tcPr/>
                </a:tc>
                <a:tc>
                  <a:txBody>
                    <a:bodyPr/>
                    <a:lstStyle/>
                    <a:p>
                      <a:r>
                        <a:rPr lang="en-US" sz="2400" dirty="0" smtClean="0"/>
                        <a:t>Upstream wind has a greater velocity than</a:t>
                      </a:r>
                      <a:r>
                        <a:rPr lang="en-US" sz="2400" baseline="0" dirty="0" smtClean="0"/>
                        <a:t> downstream wind.</a:t>
                      </a:r>
                      <a:endParaRPr lang="en-US" sz="2400" dirty="0"/>
                    </a:p>
                  </a:txBody>
                  <a:tcPr/>
                </a:tc>
                <a:tc>
                  <a:txBody>
                    <a:bodyPr/>
                    <a:lstStyle/>
                    <a:p>
                      <a:r>
                        <a:rPr lang="en-US" sz="2400" dirty="0" smtClean="0"/>
                        <a:t>Winds blow toward</a:t>
                      </a:r>
                      <a:r>
                        <a:rPr lang="en-US" sz="2400" baseline="0" dirty="0" smtClean="0"/>
                        <a:t> each other.</a:t>
                      </a:r>
                      <a:endParaRPr lang="en-US" sz="2400" dirty="0"/>
                    </a:p>
                  </a:txBody>
                  <a:tcPr/>
                </a:tc>
              </a:tr>
              <a:tr h="370840">
                <a:tc>
                  <a:txBody>
                    <a:bodyPr/>
                    <a:lstStyle/>
                    <a:p>
                      <a:r>
                        <a:rPr lang="en-US" sz="2400" dirty="0" smtClean="0"/>
                        <a:t>Divergence</a:t>
                      </a:r>
                      <a:endParaRPr lang="en-US" sz="2400" dirty="0"/>
                    </a:p>
                  </a:txBody>
                  <a:tcPr/>
                </a:tc>
                <a:tc>
                  <a:txBody>
                    <a:bodyPr/>
                    <a:lstStyle/>
                    <a:p>
                      <a:r>
                        <a:rPr lang="en-US" sz="2400" dirty="0" smtClean="0"/>
                        <a:t>Downstream wind has a greater velocity than upstream wind.</a:t>
                      </a:r>
                      <a:endParaRPr lang="en-US" sz="2400" dirty="0"/>
                    </a:p>
                  </a:txBody>
                  <a:tcPr/>
                </a:tc>
                <a:tc>
                  <a:txBody>
                    <a:bodyPr/>
                    <a:lstStyle/>
                    <a:p>
                      <a:r>
                        <a:rPr lang="en-US" sz="2400" dirty="0" smtClean="0"/>
                        <a:t>Winds blow away from each other.</a:t>
                      </a:r>
                      <a:endParaRPr lang="en-US" sz="2400" dirty="0"/>
                    </a:p>
                  </a:txBody>
                  <a:tcPr/>
                </a:tc>
              </a:tr>
            </a:tbl>
          </a:graphicData>
        </a:graphic>
      </p:graphicFrame>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
          <p:cNvSpPr>
            <a:spLocks noChangeArrowheads="1"/>
          </p:cNvSpPr>
          <p:nvPr/>
        </p:nvSpPr>
        <p:spPr bwMode="auto">
          <a:xfrm>
            <a:off x="1524000" y="457200"/>
            <a:ext cx="2676525" cy="923925"/>
          </a:xfrm>
          <a:prstGeom prst="rect">
            <a:avLst/>
          </a:prstGeom>
          <a:noFill/>
          <a:ln w="9525">
            <a:noFill/>
            <a:miter lim="800000"/>
            <a:headEnd/>
            <a:tailEnd/>
          </a:ln>
        </p:spPr>
        <p:txBody>
          <a:bodyPr wrap="none">
            <a:spAutoFit/>
          </a:bodyPr>
          <a:lstStyle/>
          <a:p>
            <a:r>
              <a:rPr lang="en-US" sz="5400" b="1">
                <a:latin typeface="Courier New" pitchFamily="49" charset="0"/>
                <a:cs typeface="Courier New" pitchFamily="49" charset="0"/>
              </a:rPr>
              <a:t>641509</a:t>
            </a:r>
            <a:endParaRPr lang="en-US" sz="5400">
              <a:latin typeface="Calibri" pitchFamily="34" charset="0"/>
            </a:endParaRPr>
          </a:p>
        </p:txBody>
      </p:sp>
      <p:cxnSp>
        <p:nvCxnSpPr>
          <p:cNvPr id="6" name="Straight Connector 5"/>
          <p:cNvCxnSpPr/>
          <p:nvPr/>
        </p:nvCxnSpPr>
        <p:spPr>
          <a:xfrm>
            <a:off x="1828800" y="1295400"/>
            <a:ext cx="0"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250885" idx="1"/>
          </p:cNvCxnSpPr>
          <p:nvPr/>
        </p:nvCxnSpPr>
        <p:spPr>
          <a:xfrm>
            <a:off x="1828800" y="1752600"/>
            <a:ext cx="3657600" cy="190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0885" name="TextBox 9"/>
          <p:cNvSpPr txBox="1">
            <a:spLocks noChangeArrowheads="1"/>
          </p:cNvSpPr>
          <p:nvPr/>
        </p:nvSpPr>
        <p:spPr bwMode="auto">
          <a:xfrm>
            <a:off x="5486400" y="1447800"/>
            <a:ext cx="2971800" cy="646113"/>
          </a:xfrm>
          <a:prstGeom prst="rect">
            <a:avLst/>
          </a:prstGeom>
          <a:noFill/>
          <a:ln w="9525">
            <a:noFill/>
            <a:miter lim="800000"/>
            <a:headEnd/>
            <a:tailEnd/>
          </a:ln>
        </p:spPr>
        <p:txBody>
          <a:bodyPr>
            <a:spAutoFit/>
          </a:bodyPr>
          <a:lstStyle/>
          <a:p>
            <a:r>
              <a:rPr lang="en-US">
                <a:latin typeface="Calibri" pitchFamily="34" charset="0"/>
              </a:rPr>
              <a:t>Indicator – 5 for Turbulence, 6 for Icing</a:t>
            </a:r>
          </a:p>
        </p:txBody>
      </p:sp>
      <p:sp>
        <p:nvSpPr>
          <p:cNvPr id="12" name="Right Brace 11"/>
          <p:cNvSpPr/>
          <p:nvPr/>
        </p:nvSpPr>
        <p:spPr>
          <a:xfrm rot="5400000">
            <a:off x="2857500" y="800100"/>
            <a:ext cx="381000" cy="10668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3" name="Straight Connector 12"/>
          <p:cNvCxnSpPr/>
          <p:nvPr/>
        </p:nvCxnSpPr>
        <p:spPr>
          <a:xfrm>
            <a:off x="2286000" y="1295400"/>
            <a:ext cx="0" cy="1371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86000" y="2667000"/>
            <a:ext cx="3200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0889" name="TextBox 17"/>
          <p:cNvSpPr txBox="1">
            <a:spLocks noChangeArrowheads="1"/>
          </p:cNvSpPr>
          <p:nvPr/>
        </p:nvSpPr>
        <p:spPr bwMode="auto">
          <a:xfrm>
            <a:off x="5562600" y="2438400"/>
            <a:ext cx="3276600" cy="369888"/>
          </a:xfrm>
          <a:prstGeom prst="rect">
            <a:avLst/>
          </a:prstGeom>
          <a:noFill/>
          <a:ln w="9525">
            <a:noFill/>
            <a:miter lim="800000"/>
            <a:headEnd/>
            <a:tailEnd/>
          </a:ln>
        </p:spPr>
        <p:txBody>
          <a:bodyPr>
            <a:spAutoFit/>
          </a:bodyPr>
          <a:lstStyle/>
          <a:p>
            <a:r>
              <a:rPr lang="en-US">
                <a:latin typeface="Calibri" pitchFamily="34" charset="0"/>
              </a:rPr>
              <a:t>Indicator for type and intensity</a:t>
            </a:r>
          </a:p>
        </p:txBody>
      </p:sp>
      <p:cxnSp>
        <p:nvCxnSpPr>
          <p:cNvPr id="22" name="Straight Connector 21"/>
          <p:cNvCxnSpPr/>
          <p:nvPr/>
        </p:nvCxnSpPr>
        <p:spPr>
          <a:xfrm>
            <a:off x="3048000" y="1447800"/>
            <a:ext cx="0" cy="228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48000" y="3733800"/>
            <a:ext cx="2438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0892" name="TextBox 26"/>
          <p:cNvSpPr txBox="1">
            <a:spLocks noChangeArrowheads="1"/>
          </p:cNvSpPr>
          <p:nvPr/>
        </p:nvSpPr>
        <p:spPr bwMode="auto">
          <a:xfrm>
            <a:off x="5638800" y="3505200"/>
            <a:ext cx="3276600" cy="646113"/>
          </a:xfrm>
          <a:prstGeom prst="rect">
            <a:avLst/>
          </a:prstGeom>
          <a:noFill/>
          <a:ln w="9525">
            <a:noFill/>
            <a:miter lim="800000"/>
            <a:headEnd/>
            <a:tailEnd/>
          </a:ln>
        </p:spPr>
        <p:txBody>
          <a:bodyPr>
            <a:spAutoFit/>
          </a:bodyPr>
          <a:lstStyle/>
          <a:p>
            <a:r>
              <a:rPr lang="en-US">
                <a:latin typeface="Calibri" pitchFamily="34" charset="0"/>
              </a:rPr>
              <a:t>Base of layer in hundreds of feet.</a:t>
            </a:r>
          </a:p>
        </p:txBody>
      </p:sp>
      <p:cxnSp>
        <p:nvCxnSpPr>
          <p:cNvPr id="28" name="Straight Connector 27"/>
          <p:cNvCxnSpPr/>
          <p:nvPr/>
        </p:nvCxnSpPr>
        <p:spPr>
          <a:xfrm>
            <a:off x="3886200" y="1219200"/>
            <a:ext cx="0" cy="3581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4800600"/>
            <a:ext cx="1600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0895" name="TextBox 32"/>
          <p:cNvSpPr txBox="1">
            <a:spLocks noChangeArrowheads="1"/>
          </p:cNvSpPr>
          <p:nvPr/>
        </p:nvSpPr>
        <p:spPr bwMode="auto">
          <a:xfrm>
            <a:off x="5715000" y="4495800"/>
            <a:ext cx="3276600" cy="646113"/>
          </a:xfrm>
          <a:prstGeom prst="rect">
            <a:avLst/>
          </a:prstGeom>
          <a:noFill/>
          <a:ln w="9525">
            <a:noFill/>
            <a:miter lim="800000"/>
            <a:headEnd/>
            <a:tailEnd/>
          </a:ln>
        </p:spPr>
        <p:txBody>
          <a:bodyPr>
            <a:spAutoFit/>
          </a:bodyPr>
          <a:lstStyle/>
          <a:p>
            <a:r>
              <a:rPr lang="en-US">
                <a:latin typeface="Calibri" pitchFamily="34" charset="0"/>
              </a:rPr>
              <a:t>Thickness of layer in thousands of feet.</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2590800"/>
          <a:ext cx="7467600" cy="3327400"/>
        </p:xfrm>
        <a:graphic>
          <a:graphicData uri="http://schemas.openxmlformats.org/drawingml/2006/table">
            <a:tbl>
              <a:tblPr firstRow="1" bandRow="1">
                <a:tableStyleId>{5C22544A-7EE6-4342-B048-85BDC9FD1C3A}</a:tableStyleId>
              </a:tblPr>
              <a:tblGrid>
                <a:gridCol w="2489200"/>
                <a:gridCol w="2489200"/>
                <a:gridCol w="2489200"/>
              </a:tblGrid>
              <a:tr h="665480">
                <a:tc>
                  <a:txBody>
                    <a:bodyPr/>
                    <a:lstStyle/>
                    <a:p>
                      <a:pPr algn="ctr"/>
                      <a:r>
                        <a:rPr lang="en-US" sz="2800" b="1" dirty="0" smtClean="0"/>
                        <a:t>Intensity</a:t>
                      </a:r>
                      <a:endParaRPr lang="en-US" sz="2800" b="1" dirty="0"/>
                    </a:p>
                  </a:txBody>
                  <a:tcPr/>
                </a:tc>
                <a:tc>
                  <a:txBody>
                    <a:bodyPr/>
                    <a:lstStyle/>
                    <a:p>
                      <a:pPr algn="ctr"/>
                      <a:r>
                        <a:rPr lang="en-US" sz="2800" b="1" dirty="0" smtClean="0"/>
                        <a:t>Icing</a:t>
                      </a:r>
                      <a:endParaRPr lang="en-US" sz="2800" b="1" dirty="0"/>
                    </a:p>
                  </a:txBody>
                  <a:tcPr/>
                </a:tc>
                <a:tc>
                  <a:txBody>
                    <a:bodyPr/>
                    <a:lstStyle/>
                    <a:p>
                      <a:pPr algn="ctr"/>
                      <a:r>
                        <a:rPr lang="en-US" sz="2800" b="1" dirty="0" smtClean="0"/>
                        <a:t>Turbulence</a:t>
                      </a:r>
                      <a:endParaRPr lang="en-US" sz="2800" b="1" dirty="0"/>
                    </a:p>
                  </a:txBody>
                  <a:tcPr/>
                </a:tc>
              </a:tr>
              <a:tr h="665480">
                <a:tc>
                  <a:txBody>
                    <a:bodyPr/>
                    <a:lstStyle/>
                    <a:p>
                      <a:pPr algn="ctr"/>
                      <a:r>
                        <a:rPr lang="en-US" sz="2800" b="1" dirty="0" smtClean="0"/>
                        <a:t>None</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r>
              <a:tr h="665480">
                <a:tc>
                  <a:txBody>
                    <a:bodyPr/>
                    <a:lstStyle/>
                    <a:p>
                      <a:pPr algn="ctr"/>
                      <a:r>
                        <a:rPr lang="en-US" sz="2800" b="1" dirty="0" smtClean="0"/>
                        <a:t>Light</a:t>
                      </a:r>
                      <a:endParaRPr lang="en-US" sz="2800" b="1" dirty="0"/>
                    </a:p>
                  </a:txBody>
                  <a:tcPr/>
                </a:tc>
                <a:tc>
                  <a:txBody>
                    <a:bodyPr/>
                    <a:lstStyle/>
                    <a:p>
                      <a:pPr algn="ctr"/>
                      <a:r>
                        <a:rPr lang="en-US" sz="2800" b="1" dirty="0" smtClean="0"/>
                        <a:t>1, 2, 3</a:t>
                      </a:r>
                      <a:endParaRPr lang="en-US" sz="2800" b="1" dirty="0"/>
                    </a:p>
                  </a:txBody>
                  <a:tcPr/>
                </a:tc>
                <a:tc>
                  <a:txBody>
                    <a:bodyPr/>
                    <a:lstStyle/>
                    <a:p>
                      <a:pPr algn="ctr"/>
                      <a:r>
                        <a:rPr lang="en-US" sz="2800" b="1" dirty="0" smtClean="0"/>
                        <a:t>1</a:t>
                      </a:r>
                      <a:endParaRPr lang="en-US" sz="2800" b="1" dirty="0"/>
                    </a:p>
                  </a:txBody>
                  <a:tcPr/>
                </a:tc>
              </a:tr>
              <a:tr h="665480">
                <a:tc>
                  <a:txBody>
                    <a:bodyPr/>
                    <a:lstStyle/>
                    <a:p>
                      <a:pPr algn="ctr"/>
                      <a:r>
                        <a:rPr lang="en-US" sz="2800" b="1" dirty="0" smtClean="0"/>
                        <a:t>Moderate</a:t>
                      </a:r>
                      <a:endParaRPr lang="en-US" sz="2800" b="1" dirty="0"/>
                    </a:p>
                  </a:txBody>
                  <a:tcPr/>
                </a:tc>
                <a:tc>
                  <a:txBody>
                    <a:bodyPr/>
                    <a:lstStyle/>
                    <a:p>
                      <a:pPr algn="ctr"/>
                      <a:r>
                        <a:rPr lang="en-US" sz="2800" b="1" dirty="0" smtClean="0"/>
                        <a:t>4, 5, 6</a:t>
                      </a:r>
                      <a:endParaRPr lang="en-US" sz="2800" b="1" dirty="0"/>
                    </a:p>
                  </a:txBody>
                  <a:tcPr/>
                </a:tc>
                <a:tc>
                  <a:txBody>
                    <a:bodyPr/>
                    <a:lstStyle/>
                    <a:p>
                      <a:pPr algn="ctr"/>
                      <a:r>
                        <a:rPr lang="en-US" sz="2800" b="1" dirty="0" smtClean="0"/>
                        <a:t>2, 3, 4, 5</a:t>
                      </a:r>
                      <a:endParaRPr lang="en-US" sz="2800" b="1" dirty="0"/>
                    </a:p>
                  </a:txBody>
                  <a:tcPr/>
                </a:tc>
              </a:tr>
              <a:tr h="665480">
                <a:tc>
                  <a:txBody>
                    <a:bodyPr/>
                    <a:lstStyle/>
                    <a:p>
                      <a:pPr algn="ctr"/>
                      <a:r>
                        <a:rPr lang="en-US" sz="2800" b="1" dirty="0" smtClean="0"/>
                        <a:t>Severe</a:t>
                      </a:r>
                      <a:endParaRPr lang="en-US" sz="2800" b="1" dirty="0"/>
                    </a:p>
                  </a:txBody>
                  <a:tcPr/>
                </a:tc>
                <a:tc>
                  <a:txBody>
                    <a:bodyPr/>
                    <a:lstStyle/>
                    <a:p>
                      <a:pPr algn="ctr"/>
                      <a:r>
                        <a:rPr lang="en-US" sz="2800" b="1" dirty="0" smtClean="0"/>
                        <a:t>7, 8, 9</a:t>
                      </a:r>
                      <a:endParaRPr lang="en-US" sz="2800" b="1" dirty="0"/>
                    </a:p>
                  </a:txBody>
                  <a:tcPr/>
                </a:tc>
                <a:tc>
                  <a:txBody>
                    <a:bodyPr/>
                    <a:lstStyle/>
                    <a:p>
                      <a:pPr algn="ctr"/>
                      <a:r>
                        <a:rPr lang="en-US" sz="2800" b="1" dirty="0" smtClean="0"/>
                        <a:t>6, 7, 8, 9</a:t>
                      </a:r>
                      <a:endParaRPr lang="en-US" sz="2800" b="1" dirty="0"/>
                    </a:p>
                  </a:txBody>
                  <a:tcPr/>
                </a:tc>
              </a:tr>
            </a:tbl>
          </a:graphicData>
        </a:graphic>
      </p:graphicFrame>
      <p:sp>
        <p:nvSpPr>
          <p:cNvPr id="251932" name="TextBox 2"/>
          <p:cNvSpPr txBox="1">
            <a:spLocks noChangeArrowheads="1"/>
          </p:cNvSpPr>
          <p:nvPr/>
        </p:nvSpPr>
        <p:spPr bwMode="auto">
          <a:xfrm>
            <a:off x="609600" y="533400"/>
            <a:ext cx="8077200" cy="1570038"/>
          </a:xfrm>
          <a:prstGeom prst="rect">
            <a:avLst/>
          </a:prstGeom>
          <a:noFill/>
          <a:ln w="9525">
            <a:noFill/>
            <a:miter lim="800000"/>
            <a:headEnd/>
            <a:tailEnd/>
          </a:ln>
        </p:spPr>
        <p:txBody>
          <a:bodyPr>
            <a:spAutoFit/>
          </a:bodyPr>
          <a:lstStyle/>
          <a:p>
            <a:r>
              <a:rPr lang="en-US" sz="3200">
                <a:latin typeface="Calibri" pitchFamily="34" charset="0"/>
              </a:rPr>
              <a:t>Intensity indicators for Icing and Turbulence are shown below.  An X is occasionally used to indicate extreme turbulence.</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1"/>
          <p:cNvSpPr>
            <a:spLocks noChangeArrowheads="1"/>
          </p:cNvSpPr>
          <p:nvPr/>
        </p:nvSpPr>
        <p:spPr bwMode="auto">
          <a:xfrm>
            <a:off x="533400" y="3810000"/>
            <a:ext cx="8229600" cy="1754188"/>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AMD KNZY 1903/1923 33010KT 9999 FEW120 BKN180 BKN220 </a:t>
            </a:r>
            <a:r>
              <a:rPr lang="en-US" b="1">
                <a:latin typeface="Courier New" pitchFamily="49" charset="0"/>
                <a:cs typeface="Courier New" pitchFamily="49" charset="0"/>
              </a:rPr>
              <a:t>641509 642402 </a:t>
            </a:r>
            <a:r>
              <a:rPr lang="en-US">
                <a:latin typeface="Courier New" pitchFamily="49" charset="0"/>
                <a:cs typeface="Courier New" pitchFamily="49" charset="0"/>
              </a:rPr>
              <a:t>QNH2981INS </a:t>
            </a:r>
          </a:p>
          <a:p>
            <a:r>
              <a:rPr lang="en-US">
                <a:latin typeface="Courier New" pitchFamily="49" charset="0"/>
                <a:cs typeface="Courier New" pitchFamily="49" charset="0"/>
              </a:rPr>
              <a:t>BECMG 1907/1909 VRB06KT SCT015 BKN100 </a:t>
            </a:r>
            <a:r>
              <a:rPr lang="en-US" b="1">
                <a:latin typeface="Courier New" pitchFamily="49" charset="0"/>
                <a:cs typeface="Courier New" pitchFamily="49" charset="0"/>
              </a:rPr>
              <a:t>600000</a:t>
            </a:r>
            <a:r>
              <a:rPr lang="en-US">
                <a:latin typeface="Courier New" pitchFamily="49" charset="0"/>
                <a:cs typeface="Courier New" pitchFamily="49" charset="0"/>
              </a:rPr>
              <a:t> QNH2983INS </a:t>
            </a:r>
          </a:p>
          <a:p>
            <a:r>
              <a:rPr lang="en-US">
                <a:latin typeface="Courier New" pitchFamily="49" charset="0"/>
                <a:cs typeface="Courier New" pitchFamily="49" charset="0"/>
              </a:rPr>
              <a:t>TEMPO 1909/1915 BKN015 </a:t>
            </a:r>
          </a:p>
          <a:p>
            <a:r>
              <a:rPr lang="en-US">
                <a:latin typeface="Courier New" pitchFamily="49" charset="0"/>
                <a:cs typeface="Courier New" pitchFamily="49" charset="0"/>
              </a:rPr>
              <a:t>BECMG 1915/1917 30012KT FEW020 BKN120 QNH2985INS T20/1913Z T24/1923Z AMD 0306 </a:t>
            </a:r>
          </a:p>
        </p:txBody>
      </p:sp>
      <p:sp>
        <p:nvSpPr>
          <p:cNvPr id="252931" name="TextBox 2"/>
          <p:cNvSpPr txBox="1">
            <a:spLocks noChangeArrowheads="1"/>
          </p:cNvSpPr>
          <p:nvPr/>
        </p:nvSpPr>
        <p:spPr bwMode="auto">
          <a:xfrm>
            <a:off x="838200" y="838200"/>
            <a:ext cx="7924800" cy="2062163"/>
          </a:xfrm>
          <a:prstGeom prst="rect">
            <a:avLst/>
          </a:prstGeom>
          <a:noFill/>
          <a:ln w="9525">
            <a:noFill/>
            <a:miter lim="800000"/>
            <a:headEnd/>
            <a:tailEnd/>
          </a:ln>
        </p:spPr>
        <p:txBody>
          <a:bodyPr>
            <a:spAutoFit/>
          </a:bodyPr>
          <a:lstStyle/>
          <a:p>
            <a:r>
              <a:rPr lang="en-US" sz="3200">
                <a:latin typeface="Calibri" pitchFamily="34" charset="0"/>
              </a:rPr>
              <a:t>In the TAF below, we see icing groups indicating moderate icing from 15,000 feet to FL260, and icing ending between 0700 and 0900 UTC. </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381000" y="4267200"/>
            <a:ext cx="8382000" cy="923925"/>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TAF AMD KMIB 2001/2101 30009KT 9999 SCT140 </a:t>
            </a:r>
            <a:r>
              <a:rPr lang="en-US" b="1">
                <a:latin typeface="Courier New" pitchFamily="49" charset="0"/>
                <a:cs typeface="Courier New" pitchFamily="49" charset="0"/>
              </a:rPr>
              <a:t>541404</a:t>
            </a:r>
            <a:r>
              <a:rPr lang="en-US">
                <a:latin typeface="Courier New" pitchFamily="49" charset="0"/>
                <a:cs typeface="Courier New" pitchFamily="49" charset="0"/>
              </a:rPr>
              <a:t> QNH2984INS </a:t>
            </a:r>
          </a:p>
          <a:p>
            <a:r>
              <a:rPr lang="en-US">
                <a:latin typeface="Courier New" pitchFamily="49" charset="0"/>
                <a:cs typeface="Courier New" pitchFamily="49" charset="0"/>
              </a:rPr>
              <a:t>BECMG 2014/2015 35010G15KT 9999 FEW250 </a:t>
            </a:r>
            <a:r>
              <a:rPr lang="en-US" b="1">
                <a:latin typeface="Courier New" pitchFamily="49" charset="0"/>
                <a:cs typeface="Courier New" pitchFamily="49" charset="0"/>
              </a:rPr>
              <a:t>511404</a:t>
            </a:r>
            <a:r>
              <a:rPr lang="en-US">
                <a:latin typeface="Courier New" pitchFamily="49" charset="0"/>
                <a:cs typeface="Courier New" pitchFamily="49" charset="0"/>
              </a:rPr>
              <a:t> QNH2990INS T31/2001Z T17/2009Z AMD 200100 </a:t>
            </a:r>
          </a:p>
        </p:txBody>
      </p:sp>
      <p:sp>
        <p:nvSpPr>
          <p:cNvPr id="253955" name="Rectangle 3"/>
          <p:cNvSpPr>
            <a:spLocks noChangeArrowheads="1"/>
          </p:cNvSpPr>
          <p:nvPr/>
        </p:nvSpPr>
        <p:spPr bwMode="auto">
          <a:xfrm>
            <a:off x="533400" y="1143000"/>
            <a:ext cx="8001000" cy="2062163"/>
          </a:xfrm>
          <a:prstGeom prst="rect">
            <a:avLst/>
          </a:prstGeom>
          <a:noFill/>
          <a:ln w="9525">
            <a:noFill/>
            <a:miter lim="800000"/>
            <a:headEnd/>
            <a:tailEnd/>
          </a:ln>
        </p:spPr>
        <p:txBody>
          <a:bodyPr>
            <a:spAutoFit/>
          </a:bodyPr>
          <a:lstStyle/>
          <a:p>
            <a:r>
              <a:rPr lang="en-US" sz="3200">
                <a:latin typeface="Calibri" pitchFamily="34" charset="0"/>
              </a:rPr>
              <a:t>In the TAF below, we see turbulence groups indicating moderate turbulence from 14,000 feet to FL180, becoming light turbulence between 1400 and 1500 UTC. </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Box 1"/>
          <p:cNvSpPr txBox="1">
            <a:spLocks noChangeArrowheads="1"/>
          </p:cNvSpPr>
          <p:nvPr/>
        </p:nvSpPr>
        <p:spPr bwMode="auto">
          <a:xfrm>
            <a:off x="609600" y="1828800"/>
            <a:ext cx="8077200" cy="1816100"/>
          </a:xfrm>
          <a:prstGeom prst="rect">
            <a:avLst/>
          </a:prstGeom>
          <a:noFill/>
          <a:ln w="9525">
            <a:noFill/>
            <a:miter lim="800000"/>
            <a:headEnd/>
            <a:tailEnd/>
          </a:ln>
        </p:spPr>
        <p:txBody>
          <a:bodyPr>
            <a:spAutoFit/>
          </a:bodyPr>
          <a:lstStyle/>
          <a:p>
            <a:pPr algn="ctr"/>
            <a:r>
              <a:rPr lang="en-US" sz="8000" dirty="0">
                <a:latin typeface="Calibri" pitchFamily="34" charset="0"/>
              </a:rPr>
              <a:t>Questions?</a:t>
            </a:r>
          </a:p>
          <a:p>
            <a:pPr algn="ctr"/>
            <a:r>
              <a:rPr lang="en-US" sz="3200" dirty="0">
                <a:latin typeface="Calibri" pitchFamily="34" charset="0"/>
              </a:rPr>
              <a:t>If so, email </a:t>
            </a:r>
            <a:r>
              <a:rPr lang="en-US" sz="3200" dirty="0" smtClean="0">
                <a:latin typeface="Calibri" pitchFamily="34" charset="0"/>
              </a:rPr>
              <a:t>mike@mikewalsted.com</a:t>
            </a:r>
            <a:endParaRPr lang="en-US" sz="3200"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AB81"/>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381000"/>
            <a:ext cx="8382000" cy="1938338"/>
          </a:xfrm>
          <a:prstGeom prst="rect">
            <a:avLst/>
          </a:prstGeom>
          <a:noFill/>
          <a:ln w="9525">
            <a:noFill/>
            <a:miter lim="800000"/>
            <a:headEnd/>
            <a:tailEnd/>
          </a:ln>
        </p:spPr>
        <p:txBody>
          <a:bodyPr>
            <a:spAutoFit/>
          </a:bodyPr>
          <a:lstStyle/>
          <a:p>
            <a:pPr algn="ctr" eaLnBrk="0" hangingPunct="0"/>
            <a:r>
              <a:rPr lang="en-US" sz="2400"/>
              <a:t>The density of air is related to its pressure, temperature, and molecular weight.  Although water in a liquid form is more dense than air, water in its vapor form is less dense than dry air, as its molecular weight of 18 is less than the average molecular weight of the atmosphere of 30.</a:t>
            </a:r>
          </a:p>
        </p:txBody>
      </p:sp>
      <p:sp>
        <p:nvSpPr>
          <p:cNvPr id="30723" name="Oval 3"/>
          <p:cNvSpPr>
            <a:spLocks noChangeArrowheads="1"/>
          </p:cNvSpPr>
          <p:nvPr/>
        </p:nvSpPr>
        <p:spPr bwMode="auto">
          <a:xfrm>
            <a:off x="762000" y="3200400"/>
            <a:ext cx="457200" cy="457200"/>
          </a:xfrm>
          <a:prstGeom prst="ellipse">
            <a:avLst/>
          </a:prstGeom>
          <a:solidFill>
            <a:srgbClr val="CC0066"/>
          </a:solidFill>
          <a:ln w="9525">
            <a:solidFill>
              <a:schemeClr val="tx1"/>
            </a:solidFill>
            <a:round/>
            <a:headEnd/>
            <a:tailEnd/>
          </a:ln>
        </p:spPr>
        <p:txBody>
          <a:bodyPr wrap="none" anchor="ctr"/>
          <a:lstStyle/>
          <a:p>
            <a:pPr algn="ctr" eaLnBrk="0" hangingPunct="0"/>
            <a:r>
              <a:rPr lang="en-US" b="1"/>
              <a:t>N</a:t>
            </a:r>
            <a:endParaRPr lang="en-US"/>
          </a:p>
        </p:txBody>
      </p:sp>
      <p:sp>
        <p:nvSpPr>
          <p:cNvPr id="30724" name="Oval 5"/>
          <p:cNvSpPr>
            <a:spLocks noChangeArrowheads="1"/>
          </p:cNvSpPr>
          <p:nvPr/>
        </p:nvSpPr>
        <p:spPr bwMode="auto">
          <a:xfrm>
            <a:off x="5486400" y="3581400"/>
            <a:ext cx="304800" cy="304800"/>
          </a:xfrm>
          <a:prstGeom prst="ellipse">
            <a:avLst/>
          </a:prstGeom>
          <a:solidFill>
            <a:srgbClr val="0000A8"/>
          </a:solidFill>
          <a:ln w="9525">
            <a:solidFill>
              <a:schemeClr val="tx1"/>
            </a:solidFill>
            <a:round/>
            <a:headEnd/>
            <a:tailEnd/>
          </a:ln>
        </p:spPr>
        <p:txBody>
          <a:bodyPr wrap="none" anchor="ctr"/>
          <a:lstStyle/>
          <a:p>
            <a:pPr algn="ctr" eaLnBrk="0" hangingPunct="0"/>
            <a:r>
              <a:rPr lang="en-US">
                <a:solidFill>
                  <a:schemeClr val="bg1"/>
                </a:solidFill>
              </a:rPr>
              <a:t>H</a:t>
            </a:r>
            <a:endParaRPr lang="en-US"/>
          </a:p>
        </p:txBody>
      </p:sp>
      <p:sp>
        <p:nvSpPr>
          <p:cNvPr id="30725" name="Oval 6"/>
          <p:cNvSpPr>
            <a:spLocks noChangeArrowheads="1"/>
          </p:cNvSpPr>
          <p:nvPr/>
        </p:nvSpPr>
        <p:spPr bwMode="auto">
          <a:xfrm>
            <a:off x="685800" y="4495800"/>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b="1"/>
              <a:t>O</a:t>
            </a:r>
            <a:endParaRPr lang="en-US"/>
          </a:p>
        </p:txBody>
      </p:sp>
      <p:sp>
        <p:nvSpPr>
          <p:cNvPr id="30726" name="Oval 11"/>
          <p:cNvSpPr>
            <a:spLocks noChangeArrowheads="1"/>
          </p:cNvSpPr>
          <p:nvPr/>
        </p:nvSpPr>
        <p:spPr bwMode="auto">
          <a:xfrm>
            <a:off x="4953000" y="3581400"/>
            <a:ext cx="304800" cy="304800"/>
          </a:xfrm>
          <a:prstGeom prst="ellipse">
            <a:avLst/>
          </a:prstGeom>
          <a:solidFill>
            <a:srgbClr val="0000A8"/>
          </a:solidFill>
          <a:ln w="9525">
            <a:solidFill>
              <a:schemeClr val="tx1"/>
            </a:solidFill>
            <a:round/>
            <a:headEnd/>
            <a:tailEnd/>
          </a:ln>
        </p:spPr>
        <p:txBody>
          <a:bodyPr wrap="none" anchor="ctr"/>
          <a:lstStyle/>
          <a:p>
            <a:pPr algn="ctr" eaLnBrk="0" hangingPunct="0"/>
            <a:r>
              <a:rPr lang="en-US">
                <a:solidFill>
                  <a:schemeClr val="bg1"/>
                </a:solidFill>
              </a:rPr>
              <a:t>H</a:t>
            </a:r>
            <a:endParaRPr lang="en-US"/>
          </a:p>
        </p:txBody>
      </p:sp>
      <p:sp>
        <p:nvSpPr>
          <p:cNvPr id="30727" name="Oval 12"/>
          <p:cNvSpPr>
            <a:spLocks noChangeArrowheads="1"/>
          </p:cNvSpPr>
          <p:nvPr/>
        </p:nvSpPr>
        <p:spPr bwMode="auto">
          <a:xfrm>
            <a:off x="5105400" y="3962400"/>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b="1"/>
              <a:t>O</a:t>
            </a:r>
            <a:endParaRPr lang="en-US"/>
          </a:p>
        </p:txBody>
      </p:sp>
      <p:sp>
        <p:nvSpPr>
          <p:cNvPr id="30728" name="Oval 15"/>
          <p:cNvSpPr>
            <a:spLocks noChangeArrowheads="1"/>
          </p:cNvSpPr>
          <p:nvPr/>
        </p:nvSpPr>
        <p:spPr bwMode="auto">
          <a:xfrm>
            <a:off x="1371600" y="4495800"/>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b="1"/>
              <a:t>O</a:t>
            </a:r>
            <a:endParaRPr lang="en-US"/>
          </a:p>
        </p:txBody>
      </p:sp>
      <p:sp>
        <p:nvSpPr>
          <p:cNvPr id="30729" name="Line 18"/>
          <p:cNvSpPr>
            <a:spLocks noChangeShapeType="1"/>
          </p:cNvSpPr>
          <p:nvPr/>
        </p:nvSpPr>
        <p:spPr bwMode="auto">
          <a:xfrm>
            <a:off x="1219200" y="4800600"/>
            <a:ext cx="152400" cy="0"/>
          </a:xfrm>
          <a:prstGeom prst="line">
            <a:avLst/>
          </a:prstGeom>
          <a:noFill/>
          <a:ln w="9525">
            <a:solidFill>
              <a:schemeClr val="tx1"/>
            </a:solidFill>
            <a:round/>
            <a:headEnd/>
            <a:tailEnd/>
          </a:ln>
        </p:spPr>
        <p:txBody>
          <a:bodyPr wrap="none" anchor="ctr"/>
          <a:lstStyle/>
          <a:p>
            <a:endParaRPr lang="en-US"/>
          </a:p>
        </p:txBody>
      </p:sp>
      <p:sp>
        <p:nvSpPr>
          <p:cNvPr id="30730" name="Oval 22"/>
          <p:cNvSpPr>
            <a:spLocks noChangeArrowheads="1"/>
          </p:cNvSpPr>
          <p:nvPr/>
        </p:nvSpPr>
        <p:spPr bwMode="auto">
          <a:xfrm>
            <a:off x="1295400" y="3200400"/>
            <a:ext cx="457200" cy="457200"/>
          </a:xfrm>
          <a:prstGeom prst="ellipse">
            <a:avLst/>
          </a:prstGeom>
          <a:solidFill>
            <a:srgbClr val="CC0066"/>
          </a:solidFill>
          <a:ln w="9525">
            <a:solidFill>
              <a:schemeClr val="tx1"/>
            </a:solidFill>
            <a:round/>
            <a:headEnd/>
            <a:tailEnd/>
          </a:ln>
        </p:spPr>
        <p:txBody>
          <a:bodyPr wrap="none" anchor="ctr"/>
          <a:lstStyle/>
          <a:p>
            <a:pPr algn="ctr" eaLnBrk="0" hangingPunct="0"/>
            <a:r>
              <a:rPr lang="en-US" b="1"/>
              <a:t>N</a:t>
            </a:r>
            <a:endParaRPr lang="en-US"/>
          </a:p>
        </p:txBody>
      </p:sp>
      <p:sp>
        <p:nvSpPr>
          <p:cNvPr id="30731" name="Line 23"/>
          <p:cNvSpPr>
            <a:spLocks noChangeShapeType="1"/>
          </p:cNvSpPr>
          <p:nvPr/>
        </p:nvSpPr>
        <p:spPr bwMode="auto">
          <a:xfrm>
            <a:off x="1219200" y="3429000"/>
            <a:ext cx="76200" cy="0"/>
          </a:xfrm>
          <a:prstGeom prst="line">
            <a:avLst/>
          </a:prstGeom>
          <a:noFill/>
          <a:ln w="9525">
            <a:solidFill>
              <a:schemeClr val="tx1"/>
            </a:solidFill>
            <a:round/>
            <a:headEnd/>
            <a:tailEnd/>
          </a:ln>
        </p:spPr>
        <p:txBody>
          <a:bodyPr wrap="none" anchor="ctr"/>
          <a:lstStyle/>
          <a:p>
            <a:endParaRPr lang="en-US"/>
          </a:p>
        </p:txBody>
      </p:sp>
      <p:sp>
        <p:nvSpPr>
          <p:cNvPr id="30732" name="Text Box 24"/>
          <p:cNvSpPr txBox="1">
            <a:spLocks noChangeArrowheads="1"/>
          </p:cNvSpPr>
          <p:nvPr/>
        </p:nvSpPr>
        <p:spPr bwMode="auto">
          <a:xfrm>
            <a:off x="762000" y="3657600"/>
            <a:ext cx="1895475" cy="336550"/>
          </a:xfrm>
          <a:prstGeom prst="rect">
            <a:avLst/>
          </a:prstGeom>
          <a:noFill/>
          <a:ln w="9525">
            <a:noFill/>
            <a:miter lim="800000"/>
            <a:headEnd/>
            <a:tailEnd/>
          </a:ln>
        </p:spPr>
        <p:txBody>
          <a:bodyPr wrap="none">
            <a:spAutoFit/>
          </a:bodyPr>
          <a:lstStyle/>
          <a:p>
            <a:pPr eaLnBrk="0" hangingPunct="0"/>
            <a:r>
              <a:rPr lang="en-US"/>
              <a:t>14 + 14 = 28 (~78%)</a:t>
            </a:r>
          </a:p>
        </p:txBody>
      </p:sp>
      <p:sp>
        <p:nvSpPr>
          <p:cNvPr id="30733" name="Text Box 25"/>
          <p:cNvSpPr txBox="1">
            <a:spLocks noChangeArrowheads="1"/>
          </p:cNvSpPr>
          <p:nvPr/>
        </p:nvSpPr>
        <p:spPr bwMode="auto">
          <a:xfrm>
            <a:off x="762000" y="5181600"/>
            <a:ext cx="1895475" cy="336550"/>
          </a:xfrm>
          <a:prstGeom prst="rect">
            <a:avLst/>
          </a:prstGeom>
          <a:noFill/>
          <a:ln w="9525">
            <a:noFill/>
            <a:miter lim="800000"/>
            <a:headEnd/>
            <a:tailEnd/>
          </a:ln>
        </p:spPr>
        <p:txBody>
          <a:bodyPr wrap="none">
            <a:spAutoFit/>
          </a:bodyPr>
          <a:lstStyle/>
          <a:p>
            <a:pPr eaLnBrk="0" hangingPunct="0"/>
            <a:r>
              <a:rPr lang="en-US"/>
              <a:t>16 + 16 = 32 (~21%)</a:t>
            </a:r>
          </a:p>
        </p:txBody>
      </p:sp>
      <p:sp>
        <p:nvSpPr>
          <p:cNvPr id="30734" name="Text Box 27"/>
          <p:cNvSpPr txBox="1">
            <a:spLocks noChangeArrowheads="1"/>
          </p:cNvSpPr>
          <p:nvPr/>
        </p:nvSpPr>
        <p:spPr bwMode="auto">
          <a:xfrm>
            <a:off x="4876800" y="4800600"/>
            <a:ext cx="3060700" cy="336550"/>
          </a:xfrm>
          <a:prstGeom prst="rect">
            <a:avLst/>
          </a:prstGeom>
          <a:noFill/>
          <a:ln w="9525">
            <a:noFill/>
            <a:miter lim="800000"/>
            <a:headEnd/>
            <a:tailEnd/>
          </a:ln>
        </p:spPr>
        <p:txBody>
          <a:bodyPr wrap="none">
            <a:spAutoFit/>
          </a:bodyPr>
          <a:lstStyle/>
          <a:p>
            <a:pPr eaLnBrk="0" hangingPunct="0"/>
            <a:r>
              <a:rPr lang="en-US"/>
              <a:t>1 + 16 + 1 = 18 (Percentage varies)</a:t>
            </a:r>
          </a:p>
        </p:txBody>
      </p:sp>
      <p:sp>
        <p:nvSpPr>
          <p:cNvPr id="30735" name="Line 28"/>
          <p:cNvSpPr>
            <a:spLocks noChangeShapeType="1"/>
          </p:cNvSpPr>
          <p:nvPr/>
        </p:nvSpPr>
        <p:spPr bwMode="auto">
          <a:xfrm flipH="1" flipV="1">
            <a:off x="5181600" y="3886200"/>
            <a:ext cx="76200" cy="76200"/>
          </a:xfrm>
          <a:prstGeom prst="line">
            <a:avLst/>
          </a:prstGeom>
          <a:noFill/>
          <a:ln w="9525">
            <a:solidFill>
              <a:schemeClr val="tx1"/>
            </a:solidFill>
            <a:round/>
            <a:headEnd/>
            <a:tailEnd/>
          </a:ln>
        </p:spPr>
        <p:txBody>
          <a:bodyPr wrap="none" anchor="ctr"/>
          <a:lstStyle/>
          <a:p>
            <a:endParaRPr lang="en-US"/>
          </a:p>
        </p:txBody>
      </p:sp>
      <p:sp>
        <p:nvSpPr>
          <p:cNvPr id="30736" name="Line 29"/>
          <p:cNvSpPr>
            <a:spLocks noChangeShapeType="1"/>
          </p:cNvSpPr>
          <p:nvPr/>
        </p:nvSpPr>
        <p:spPr bwMode="auto">
          <a:xfrm flipV="1">
            <a:off x="5486400" y="3886200"/>
            <a:ext cx="76200" cy="76200"/>
          </a:xfrm>
          <a:prstGeom prst="line">
            <a:avLst/>
          </a:prstGeom>
          <a:noFill/>
          <a:ln w="9525">
            <a:solidFill>
              <a:schemeClr val="tx1"/>
            </a:solidFill>
            <a:round/>
            <a:headEnd/>
            <a:tailEnd/>
          </a:ln>
        </p:spPr>
        <p:txBody>
          <a:bodyPr wrap="none" anchor="ctr"/>
          <a:lstStyle/>
          <a:p>
            <a:endParaRPr lang="en-US"/>
          </a:p>
        </p:txBody>
      </p:sp>
      <p:sp>
        <p:nvSpPr>
          <p:cNvPr id="30737" name="Text Box 30"/>
          <p:cNvSpPr txBox="1">
            <a:spLocks noChangeArrowheads="1"/>
          </p:cNvSpPr>
          <p:nvPr/>
        </p:nvSpPr>
        <p:spPr bwMode="auto">
          <a:xfrm>
            <a:off x="381000" y="5791200"/>
            <a:ext cx="3368675" cy="581025"/>
          </a:xfrm>
          <a:prstGeom prst="rect">
            <a:avLst/>
          </a:prstGeom>
          <a:noFill/>
          <a:ln w="9525">
            <a:noFill/>
            <a:miter lim="800000"/>
            <a:headEnd/>
            <a:tailEnd/>
          </a:ln>
        </p:spPr>
        <p:txBody>
          <a:bodyPr>
            <a:spAutoFit/>
          </a:bodyPr>
          <a:lstStyle/>
          <a:p>
            <a:pPr algn="ctr" eaLnBrk="0" hangingPunct="0"/>
            <a:r>
              <a:rPr lang="en-US"/>
              <a:t>(Other gases of various weights make up about 1 %)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898525" y="747713"/>
            <a:ext cx="184150" cy="336550"/>
          </a:xfrm>
          <a:prstGeom prst="rect">
            <a:avLst/>
          </a:prstGeom>
          <a:noFill/>
          <a:ln w="9525">
            <a:noFill/>
            <a:miter lim="800000"/>
            <a:headEnd/>
            <a:tailEnd/>
          </a:ln>
        </p:spPr>
        <p:txBody>
          <a:bodyPr wrap="none">
            <a:spAutoFit/>
          </a:bodyPr>
          <a:lstStyle/>
          <a:p>
            <a:pPr eaLnBrk="0" hangingPunct="0"/>
            <a:endParaRPr lang="en-US"/>
          </a:p>
        </p:txBody>
      </p:sp>
      <p:sp>
        <p:nvSpPr>
          <p:cNvPr id="31747" name="Text Box 7"/>
          <p:cNvSpPr txBox="1">
            <a:spLocks noChangeArrowheads="1"/>
          </p:cNvSpPr>
          <p:nvPr/>
        </p:nvSpPr>
        <p:spPr bwMode="auto">
          <a:xfrm>
            <a:off x="990600" y="914400"/>
            <a:ext cx="7407275" cy="1616075"/>
          </a:xfrm>
          <a:prstGeom prst="rect">
            <a:avLst/>
          </a:prstGeom>
          <a:noFill/>
          <a:ln w="9525">
            <a:noFill/>
            <a:miter lim="800000"/>
            <a:headEnd/>
            <a:tailEnd/>
          </a:ln>
        </p:spPr>
        <p:txBody>
          <a:bodyPr>
            <a:spAutoFit/>
          </a:bodyPr>
          <a:lstStyle/>
          <a:p>
            <a:pPr eaLnBrk="0" hangingPunct="0"/>
            <a:r>
              <a:rPr lang="en-US" sz="2400"/>
              <a:t>Dry  air is more dense than moist air. Thus, when dry air and moist air are together, the moist air will tend to rise and the dry air will tend to sink, all else being equal.  Thus, air masses classified as Continental will be more dense than air masses classified as Maritime if their temperature profiles are similar.</a:t>
            </a:r>
            <a:endParaRPr lang="en-US"/>
          </a:p>
        </p:txBody>
      </p:sp>
      <p:sp>
        <p:nvSpPr>
          <p:cNvPr id="31748" name="Text Box 8"/>
          <p:cNvSpPr txBox="1">
            <a:spLocks noChangeArrowheads="1"/>
          </p:cNvSpPr>
          <p:nvPr/>
        </p:nvSpPr>
        <p:spPr bwMode="auto">
          <a:xfrm>
            <a:off x="990600" y="3124200"/>
            <a:ext cx="7407275" cy="1920875"/>
          </a:xfrm>
          <a:prstGeom prst="rect">
            <a:avLst/>
          </a:prstGeom>
          <a:noFill/>
          <a:ln w="9525">
            <a:noFill/>
            <a:miter lim="800000"/>
            <a:headEnd/>
            <a:tailEnd/>
          </a:ln>
        </p:spPr>
        <p:txBody>
          <a:bodyPr>
            <a:spAutoFit/>
          </a:bodyPr>
          <a:lstStyle/>
          <a:p>
            <a:pPr eaLnBrk="0" hangingPunct="0"/>
            <a:r>
              <a:rPr lang="en-US" sz="2400"/>
              <a:t>Cold  air is more dense than warm air. Thus, when cold air and warm air are together, the warm air will tend to rise and the cold air will tend to sink, all else being equal.  Thus, Arctic air masses will be more dense than Polar air masses, and Polar air masses will be more dense than Tropical air masses, provided that their moisture profiles are similar.</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914400" y="3810000"/>
            <a:ext cx="7483475" cy="1200150"/>
          </a:xfrm>
          <a:prstGeom prst="rect">
            <a:avLst/>
          </a:prstGeom>
          <a:noFill/>
          <a:ln w="9525">
            <a:noFill/>
            <a:miter lim="800000"/>
            <a:headEnd/>
            <a:tailEnd/>
          </a:ln>
        </p:spPr>
        <p:txBody>
          <a:bodyPr>
            <a:spAutoFit/>
          </a:bodyPr>
          <a:lstStyle/>
          <a:p>
            <a:pPr eaLnBrk="0" hangingPunct="0"/>
            <a:r>
              <a:rPr lang="en-US"/>
              <a:t>If a warm air mass moves over a cooler surface, the lower part of that air mass will be cooled.  This increases the density near the bottom of the air mass, and makes the air mass more stable.  If the surface is cooler than the dew point of the warm air mass, fog may form.</a:t>
            </a:r>
          </a:p>
        </p:txBody>
      </p:sp>
      <p:sp>
        <p:nvSpPr>
          <p:cNvPr id="32771" name="Text Box 3"/>
          <p:cNvSpPr txBox="1">
            <a:spLocks noChangeArrowheads="1"/>
          </p:cNvSpPr>
          <p:nvPr/>
        </p:nvSpPr>
        <p:spPr bwMode="auto">
          <a:xfrm>
            <a:off x="990600" y="838200"/>
            <a:ext cx="7483475" cy="1200150"/>
          </a:xfrm>
          <a:prstGeom prst="rect">
            <a:avLst/>
          </a:prstGeom>
          <a:noFill/>
          <a:ln w="9525">
            <a:noFill/>
            <a:miter lim="800000"/>
            <a:headEnd/>
            <a:tailEnd/>
          </a:ln>
        </p:spPr>
        <p:txBody>
          <a:bodyPr>
            <a:spAutoFit/>
          </a:bodyPr>
          <a:lstStyle/>
          <a:p>
            <a:pPr eaLnBrk="0" hangingPunct="0"/>
            <a:r>
              <a:rPr lang="en-US"/>
              <a:t>If a cold air mass moves over a warmer surface, the lower part of that air mass will be warmed.  This decreases the density near the bottom of the air mass, and makes the air less stable.  The warmed air will rise through the rest of the air mass until it reaches equilibrium.</a:t>
            </a:r>
          </a:p>
        </p:txBody>
      </p:sp>
      <p:sp>
        <p:nvSpPr>
          <p:cNvPr id="32772" name="Oval 4"/>
          <p:cNvSpPr>
            <a:spLocks noChangeArrowheads="1"/>
          </p:cNvSpPr>
          <p:nvPr/>
        </p:nvSpPr>
        <p:spPr bwMode="auto">
          <a:xfrm>
            <a:off x="533400" y="5334000"/>
            <a:ext cx="7924800" cy="990600"/>
          </a:xfrm>
          <a:prstGeom prst="ellipse">
            <a:avLst/>
          </a:prstGeom>
          <a:solidFill>
            <a:srgbClr val="3838FF"/>
          </a:solidFill>
          <a:ln w="9525">
            <a:solidFill>
              <a:srgbClr val="0000A8"/>
            </a:solidFill>
            <a:round/>
            <a:headEnd/>
            <a:tailEnd/>
          </a:ln>
        </p:spPr>
        <p:txBody>
          <a:bodyPr wrap="none" anchor="ctr"/>
          <a:lstStyle/>
          <a:p>
            <a:pPr algn="ctr" eaLnBrk="0" hangingPunct="0"/>
            <a:endParaRPr lang="en-US"/>
          </a:p>
        </p:txBody>
      </p:sp>
      <p:sp>
        <p:nvSpPr>
          <p:cNvPr id="32773" name="Arc 6"/>
          <p:cNvSpPr>
            <a:spLocks/>
          </p:cNvSpPr>
          <p:nvPr/>
        </p:nvSpPr>
        <p:spPr bwMode="auto">
          <a:xfrm>
            <a:off x="533400" y="4953000"/>
            <a:ext cx="5715000" cy="838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FEC8C4"/>
              </a:gs>
              <a:gs pos="100000">
                <a:srgbClr val="ABABFF"/>
              </a:gs>
            </a:gsLst>
            <a:lin ang="5400000" scaled="1"/>
          </a:gradFill>
          <a:ln w="9525">
            <a:noFill/>
            <a:round/>
            <a:headEnd/>
            <a:tailEnd/>
          </a:ln>
        </p:spPr>
        <p:txBody>
          <a:bodyPr wrap="none" anchor="ctr"/>
          <a:lstStyle/>
          <a:p>
            <a:pPr algn="ctr" eaLnBrk="0" hangingPunct="0"/>
            <a:r>
              <a:rPr lang="en-US"/>
              <a:t>Warm Air Mass over</a:t>
            </a:r>
          </a:p>
          <a:p>
            <a:pPr algn="ctr" eaLnBrk="0" hangingPunct="0"/>
            <a:r>
              <a:rPr lang="en-US"/>
              <a:t>cooler surface (Stable)</a:t>
            </a:r>
          </a:p>
        </p:txBody>
      </p:sp>
      <p:sp>
        <p:nvSpPr>
          <p:cNvPr id="32774" name="Oval 9"/>
          <p:cNvSpPr>
            <a:spLocks noChangeArrowheads="1"/>
          </p:cNvSpPr>
          <p:nvPr/>
        </p:nvSpPr>
        <p:spPr bwMode="auto">
          <a:xfrm>
            <a:off x="990600" y="2590800"/>
            <a:ext cx="7162800" cy="1219200"/>
          </a:xfrm>
          <a:prstGeom prst="ellipse">
            <a:avLst/>
          </a:prstGeom>
          <a:solidFill>
            <a:srgbClr val="FF8D8D"/>
          </a:solidFill>
          <a:ln w="9525">
            <a:solidFill>
              <a:srgbClr val="FF8D8D"/>
            </a:solidFill>
            <a:round/>
            <a:headEnd/>
            <a:tailEnd/>
          </a:ln>
        </p:spPr>
        <p:txBody>
          <a:bodyPr wrap="none" anchor="ctr"/>
          <a:lstStyle/>
          <a:p>
            <a:pPr eaLnBrk="0" hangingPunct="0"/>
            <a:endParaRPr lang="en-US"/>
          </a:p>
        </p:txBody>
      </p:sp>
      <p:sp>
        <p:nvSpPr>
          <p:cNvPr id="13" name="Arc 6"/>
          <p:cNvSpPr>
            <a:spLocks/>
          </p:cNvSpPr>
          <p:nvPr/>
        </p:nvSpPr>
        <p:spPr bwMode="auto">
          <a:xfrm>
            <a:off x="990600" y="2286000"/>
            <a:ext cx="5334000" cy="838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chemeClr val="tx2">
                  <a:lumMod val="60000"/>
                  <a:lumOff val="40000"/>
                </a:schemeClr>
              </a:gs>
              <a:gs pos="50000">
                <a:schemeClr val="accent2">
                  <a:lumMod val="20000"/>
                  <a:lumOff val="80000"/>
                </a:schemeClr>
              </a:gs>
              <a:gs pos="100000">
                <a:schemeClr val="accent1">
                  <a:tint val="23500"/>
                  <a:satMod val="160000"/>
                </a:schemeClr>
              </a:gs>
            </a:gsLst>
            <a:lin ang="2700000" scaled="1"/>
            <a:tileRect/>
          </a:gradFill>
          <a:ln w="9525">
            <a:noFill/>
            <a:round/>
            <a:headEnd/>
            <a:tailEnd/>
          </a:ln>
        </p:spPr>
        <p:txBody>
          <a:bodyPr wrap="none" anchor="ctr"/>
          <a:lstStyle/>
          <a:p>
            <a:pPr eaLnBrk="0" hangingPunct="0">
              <a:defRPr/>
            </a:pPr>
            <a:r>
              <a:rPr lang="en-US" dirty="0"/>
              <a:t>Cold Air Mass over</a:t>
            </a:r>
          </a:p>
          <a:p>
            <a:pPr eaLnBrk="0" hangingPunct="0">
              <a:defRPr/>
            </a:pPr>
            <a:r>
              <a:rPr lang="en-US" dirty="0"/>
              <a:t>warmer surface (Unstable)</a:t>
            </a:r>
          </a:p>
        </p:txBody>
      </p:sp>
      <p:sp>
        <p:nvSpPr>
          <p:cNvPr id="32776" name="AutoShape 11"/>
          <p:cNvSpPr>
            <a:spLocks noChangeArrowheads="1"/>
          </p:cNvSpPr>
          <p:nvPr/>
        </p:nvSpPr>
        <p:spPr bwMode="auto">
          <a:xfrm rot="-5400000">
            <a:off x="3543300" y="2476500"/>
            <a:ext cx="7620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1"/>
              </a:gs>
              <a:gs pos="100000">
                <a:srgbClr val="FF8D8D"/>
              </a:gs>
            </a:gsLst>
            <a:lin ang="5400000" scaled="1"/>
          </a:gradFill>
          <a:ln w="9525">
            <a:solidFill>
              <a:schemeClr val="tx1"/>
            </a:solidFill>
            <a:miter lim="800000"/>
            <a:headEnd/>
            <a:tailEnd/>
          </a:ln>
        </p:spPr>
        <p:txBody>
          <a:bodyPr wrap="none" anchor="ctr"/>
          <a:lstStyle/>
          <a:p>
            <a:endParaRPr lang="en-US"/>
          </a:p>
        </p:txBody>
      </p:sp>
      <p:sp>
        <p:nvSpPr>
          <p:cNvPr id="32777" name="AutoShape 12"/>
          <p:cNvSpPr>
            <a:spLocks noChangeArrowheads="1"/>
          </p:cNvSpPr>
          <p:nvPr/>
        </p:nvSpPr>
        <p:spPr bwMode="auto">
          <a:xfrm rot="-5400000">
            <a:off x="4038600" y="2438400"/>
            <a:ext cx="8382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1"/>
              </a:gs>
              <a:gs pos="100000">
                <a:srgbClr val="FF8D8D"/>
              </a:gs>
            </a:gsLst>
            <a:lin ang="5400000" scaled="1"/>
          </a:gradFill>
          <a:ln w="9525">
            <a:solidFill>
              <a:schemeClr val="tx1"/>
            </a:solidFill>
            <a:miter lim="800000"/>
            <a:headEnd/>
            <a:tailEnd/>
          </a:ln>
        </p:spPr>
        <p:txBody>
          <a:bodyPr wrap="none" anchor="ctr"/>
          <a:lstStyle/>
          <a:p>
            <a:endParaRPr lang="en-US"/>
          </a:p>
        </p:txBody>
      </p:sp>
      <p:sp>
        <p:nvSpPr>
          <p:cNvPr id="32778" name="AutoShape 13"/>
          <p:cNvSpPr>
            <a:spLocks noChangeArrowheads="1"/>
          </p:cNvSpPr>
          <p:nvPr/>
        </p:nvSpPr>
        <p:spPr bwMode="auto">
          <a:xfrm rot="-5400000">
            <a:off x="4724400" y="2438400"/>
            <a:ext cx="8382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1"/>
              </a:gs>
              <a:gs pos="100000">
                <a:srgbClr val="FF8D8D"/>
              </a:gs>
            </a:gsLst>
            <a:lin ang="5400000" scaled="1"/>
          </a:gradFill>
          <a:ln w="9525">
            <a:solidFill>
              <a:schemeClr val="tx1"/>
            </a:solidFill>
            <a:miter lim="800000"/>
            <a:headEnd/>
            <a:tailEnd/>
          </a:ln>
        </p:spPr>
        <p:txBody>
          <a:bodyPr wrap="none" anchor="ctr"/>
          <a:lstStyle/>
          <a:p>
            <a:endParaRPr lang="en-US"/>
          </a:p>
        </p:txBody>
      </p:sp>
      <p:sp>
        <p:nvSpPr>
          <p:cNvPr id="32779" name="AutoShape 14"/>
          <p:cNvSpPr>
            <a:spLocks noChangeArrowheads="1"/>
          </p:cNvSpPr>
          <p:nvPr/>
        </p:nvSpPr>
        <p:spPr bwMode="auto">
          <a:xfrm rot="-5400000">
            <a:off x="5676900" y="2476500"/>
            <a:ext cx="7620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1"/>
              </a:gs>
              <a:gs pos="100000">
                <a:srgbClr val="FF8D8D"/>
              </a:gs>
            </a:gsLst>
            <a:lin ang="5400000" scaled="1"/>
          </a:gra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228600" y="5715000"/>
            <a:ext cx="7391400" cy="609600"/>
          </a:xfrm>
          <a:prstGeom prst="ellipse">
            <a:avLst/>
          </a:prstGeom>
          <a:solidFill>
            <a:srgbClr val="FF8D8D"/>
          </a:solidFill>
          <a:ln w="9525">
            <a:solidFill>
              <a:srgbClr val="FF8D8D"/>
            </a:solidFill>
            <a:round/>
            <a:headEnd/>
            <a:tailEnd/>
          </a:ln>
        </p:spPr>
        <p:txBody>
          <a:bodyPr wrap="none" anchor="ctr"/>
          <a:lstStyle/>
          <a:p>
            <a:pPr eaLnBrk="0" hangingPunct="0"/>
            <a:endParaRPr lang="en-US"/>
          </a:p>
        </p:txBody>
      </p:sp>
      <p:sp>
        <p:nvSpPr>
          <p:cNvPr id="33795" name="Arc 6"/>
          <p:cNvSpPr>
            <a:spLocks/>
          </p:cNvSpPr>
          <p:nvPr/>
        </p:nvSpPr>
        <p:spPr bwMode="auto">
          <a:xfrm>
            <a:off x="914400" y="2973388"/>
            <a:ext cx="3429000" cy="2971800"/>
          </a:xfrm>
          <a:custGeom>
            <a:avLst/>
            <a:gdLst>
              <a:gd name="T0" fmla="*/ 0 w 43200"/>
              <a:gd name="T1" fmla="*/ 2147483647 h 21600"/>
              <a:gd name="T2" fmla="*/ 2147483647 w 43200"/>
              <a:gd name="T3" fmla="*/ 2147483647 h 21600"/>
              <a:gd name="T4" fmla="*/ 2147483647 w 43200"/>
              <a:gd name="T5" fmla="*/ 2147483647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31"/>
                </a:moveTo>
                <a:cubicBezTo>
                  <a:pt x="38" y="9628"/>
                  <a:pt x="9697" y="-1"/>
                  <a:pt x="21600" y="0"/>
                </a:cubicBezTo>
                <a:cubicBezTo>
                  <a:pt x="33529" y="0"/>
                  <a:pt x="43200" y="9670"/>
                  <a:pt x="43200" y="21600"/>
                </a:cubicBezTo>
              </a:path>
              <a:path w="43200" h="21600" stroke="0" extrusionOk="0">
                <a:moveTo>
                  <a:pt x="0" y="21531"/>
                </a:moveTo>
                <a:cubicBezTo>
                  <a:pt x="38" y="9628"/>
                  <a:pt x="9697" y="-1"/>
                  <a:pt x="21600" y="0"/>
                </a:cubicBezTo>
                <a:cubicBezTo>
                  <a:pt x="33529" y="0"/>
                  <a:pt x="43200" y="9670"/>
                  <a:pt x="43200" y="21600"/>
                </a:cubicBezTo>
                <a:lnTo>
                  <a:pt x="21600" y="21600"/>
                </a:lnTo>
                <a:close/>
              </a:path>
            </a:pathLst>
          </a:custGeom>
          <a:solidFill>
            <a:srgbClr val="B9B6E2"/>
          </a:solidFill>
          <a:ln w="9525">
            <a:noFill/>
            <a:round/>
            <a:headEnd/>
            <a:tailEnd/>
          </a:ln>
        </p:spPr>
        <p:txBody>
          <a:bodyPr wrap="none" anchor="ctr"/>
          <a:lstStyle/>
          <a:p>
            <a:endParaRPr lang="en-US"/>
          </a:p>
        </p:txBody>
      </p:sp>
      <p:sp>
        <p:nvSpPr>
          <p:cNvPr id="33796" name="AutoShape 3"/>
          <p:cNvSpPr>
            <a:spLocks noChangeArrowheads="1"/>
          </p:cNvSpPr>
          <p:nvPr/>
        </p:nvSpPr>
        <p:spPr bwMode="auto">
          <a:xfrm rot="-5400000">
            <a:off x="914400" y="4267200"/>
            <a:ext cx="2590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1"/>
              </a:gs>
              <a:gs pos="100000">
                <a:srgbClr val="FF8D8D"/>
              </a:gs>
            </a:gsLst>
            <a:lin ang="5400000" scaled="1"/>
          </a:gradFill>
          <a:ln w="9525">
            <a:noFill/>
            <a:miter lim="800000"/>
            <a:headEnd/>
            <a:tailEnd/>
          </a:ln>
        </p:spPr>
        <p:txBody>
          <a:bodyPr wrap="none" anchor="ctr"/>
          <a:lstStyle/>
          <a:p>
            <a:endParaRPr lang="en-US"/>
          </a:p>
        </p:txBody>
      </p:sp>
      <p:sp>
        <p:nvSpPr>
          <p:cNvPr id="33797" name="Text Box 4"/>
          <p:cNvSpPr txBox="1">
            <a:spLocks noChangeArrowheads="1"/>
          </p:cNvSpPr>
          <p:nvPr/>
        </p:nvSpPr>
        <p:spPr bwMode="auto">
          <a:xfrm>
            <a:off x="3641725" y="823913"/>
            <a:ext cx="184150" cy="336550"/>
          </a:xfrm>
          <a:prstGeom prst="rect">
            <a:avLst/>
          </a:prstGeom>
          <a:noFill/>
          <a:ln w="9525">
            <a:noFill/>
            <a:miter lim="800000"/>
            <a:headEnd/>
            <a:tailEnd/>
          </a:ln>
        </p:spPr>
        <p:txBody>
          <a:bodyPr wrap="none">
            <a:spAutoFit/>
          </a:bodyPr>
          <a:lstStyle/>
          <a:p>
            <a:pPr eaLnBrk="0" hangingPunct="0"/>
            <a:endParaRPr lang="en-US"/>
          </a:p>
        </p:txBody>
      </p:sp>
      <p:sp>
        <p:nvSpPr>
          <p:cNvPr id="33798" name="Text Box 7"/>
          <p:cNvSpPr txBox="1">
            <a:spLocks noChangeArrowheads="1"/>
          </p:cNvSpPr>
          <p:nvPr/>
        </p:nvSpPr>
        <p:spPr bwMode="auto">
          <a:xfrm>
            <a:off x="3962400" y="685800"/>
            <a:ext cx="4511675" cy="2835275"/>
          </a:xfrm>
          <a:prstGeom prst="rect">
            <a:avLst/>
          </a:prstGeom>
          <a:noFill/>
          <a:ln w="9525">
            <a:noFill/>
            <a:miter lim="800000"/>
            <a:headEnd/>
            <a:tailEnd/>
          </a:ln>
        </p:spPr>
        <p:txBody>
          <a:bodyPr>
            <a:spAutoFit/>
          </a:bodyPr>
          <a:lstStyle/>
          <a:p>
            <a:pPr eaLnBrk="0" hangingPunct="0"/>
            <a:r>
              <a:rPr lang="en-US" sz="2400"/>
              <a:t>Warm air rising through a cooler air mass will expand and cool as it rises.  If it cools to its dew point, clouds will form.  If the surface dew point is close to the surface temperature, the air mass will reach the dew point at a relatively low altitude, resulting in low clouds.  If the dew point spread is large, clouds will form at a higher altitude.</a:t>
            </a:r>
            <a:endParaRPr lang="en-US"/>
          </a:p>
        </p:txBody>
      </p:sp>
      <p:sp>
        <p:nvSpPr>
          <p:cNvPr id="33799" name="AutoShape 8"/>
          <p:cNvSpPr>
            <a:spLocks noChangeArrowheads="1"/>
          </p:cNvSpPr>
          <p:nvPr/>
        </p:nvSpPr>
        <p:spPr bwMode="auto">
          <a:xfrm rot="-5400000">
            <a:off x="1676400" y="4267200"/>
            <a:ext cx="2590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1"/>
              </a:gs>
              <a:gs pos="100000">
                <a:srgbClr val="FF8D8D"/>
              </a:gs>
            </a:gsLst>
            <a:lin ang="540000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p:cNvSpPr>
            <a:spLocks noChangeArrowheads="1"/>
          </p:cNvSpPr>
          <p:nvPr/>
        </p:nvSpPr>
        <p:spPr bwMode="auto">
          <a:xfrm>
            <a:off x="533400" y="4953000"/>
            <a:ext cx="6324600" cy="1371600"/>
          </a:xfrm>
          <a:prstGeom prst="ellipse">
            <a:avLst/>
          </a:prstGeom>
          <a:solidFill>
            <a:srgbClr val="3838FF"/>
          </a:solidFill>
          <a:ln w="9525">
            <a:solidFill>
              <a:srgbClr val="0000A8"/>
            </a:solidFill>
            <a:round/>
            <a:headEnd/>
            <a:tailEnd/>
          </a:ln>
        </p:spPr>
        <p:txBody>
          <a:bodyPr wrap="none" anchor="ctr"/>
          <a:lstStyle/>
          <a:p>
            <a:pPr algn="ctr" eaLnBrk="0" hangingPunct="0"/>
            <a:endParaRPr lang="en-US"/>
          </a:p>
        </p:txBody>
      </p:sp>
      <p:sp>
        <p:nvSpPr>
          <p:cNvPr id="34819" name="Arc 3"/>
          <p:cNvSpPr>
            <a:spLocks/>
          </p:cNvSpPr>
          <p:nvPr/>
        </p:nvSpPr>
        <p:spPr bwMode="auto">
          <a:xfrm>
            <a:off x="533400" y="4648200"/>
            <a:ext cx="2857500" cy="1143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FEC8C4"/>
              </a:gs>
              <a:gs pos="100000">
                <a:srgbClr val="ABABFF"/>
              </a:gs>
            </a:gsLst>
            <a:lin ang="5400000" scaled="1"/>
          </a:gradFill>
          <a:ln w="9525">
            <a:noFill/>
            <a:round/>
            <a:headEnd/>
            <a:tailEnd/>
          </a:ln>
        </p:spPr>
        <p:txBody>
          <a:bodyPr wrap="none" anchor="ctr"/>
          <a:lstStyle/>
          <a:p>
            <a:endParaRPr lang="en-US"/>
          </a:p>
        </p:txBody>
      </p:sp>
      <p:sp>
        <p:nvSpPr>
          <p:cNvPr id="34820" name="Text Box 4"/>
          <p:cNvSpPr txBox="1">
            <a:spLocks noChangeArrowheads="1"/>
          </p:cNvSpPr>
          <p:nvPr/>
        </p:nvSpPr>
        <p:spPr bwMode="auto">
          <a:xfrm>
            <a:off x="1279525" y="671513"/>
            <a:ext cx="7178675" cy="2647950"/>
          </a:xfrm>
          <a:prstGeom prst="rect">
            <a:avLst/>
          </a:prstGeom>
          <a:noFill/>
          <a:ln w="9525">
            <a:noFill/>
            <a:miter lim="800000"/>
            <a:headEnd/>
            <a:tailEnd/>
          </a:ln>
        </p:spPr>
        <p:txBody>
          <a:bodyPr>
            <a:spAutoFit/>
          </a:bodyPr>
          <a:lstStyle/>
          <a:p>
            <a:pPr eaLnBrk="0" hangingPunct="0"/>
            <a:r>
              <a:rPr lang="en-US" sz="2800"/>
              <a:t>If the dew point in a warm air mass is higher than the temperature of the ground under the air mass, fog may form.  If the wind is calm, there may not be enough mixing for fog to form.  If the winds are very light, the fog may be shallow.  If the winds are too strong, the air mass may not remain over the colder surface long enough for fog to form.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C4A6"/>
        </a:solidFill>
        <a:effectLst/>
      </p:bgPr>
    </p:bg>
    <p:spTree>
      <p:nvGrpSpPr>
        <p:cNvPr id="1" name=""/>
        <p:cNvGrpSpPr/>
        <p:nvPr/>
      </p:nvGrpSpPr>
      <p:grpSpPr>
        <a:xfrm>
          <a:off x="0" y="0"/>
          <a:ext cx="0" cy="0"/>
          <a:chOff x="0" y="0"/>
          <a:chExt cx="0" cy="0"/>
        </a:xfrm>
      </p:grpSpPr>
      <p:sp>
        <p:nvSpPr>
          <p:cNvPr id="23" name="Rectangle 22"/>
          <p:cNvSpPr/>
          <p:nvPr/>
        </p:nvSpPr>
        <p:spPr>
          <a:xfrm>
            <a:off x="0" y="4267200"/>
            <a:ext cx="69342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0" y="5105400"/>
            <a:ext cx="62484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6172200" y="4191000"/>
            <a:ext cx="21336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ight Brace 25"/>
          <p:cNvSpPr/>
          <p:nvPr/>
        </p:nvSpPr>
        <p:spPr>
          <a:xfrm rot="3600000">
            <a:off x="6650038" y="4240213"/>
            <a:ext cx="142875" cy="53022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7" name="Right Brace 26"/>
          <p:cNvSpPr/>
          <p:nvPr/>
        </p:nvSpPr>
        <p:spPr>
          <a:xfrm>
            <a:off x="6248400" y="5105400"/>
            <a:ext cx="152400" cy="3048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199" name="TextBox 27"/>
          <p:cNvSpPr txBox="1">
            <a:spLocks noChangeArrowheads="1"/>
          </p:cNvSpPr>
          <p:nvPr/>
        </p:nvSpPr>
        <p:spPr bwMode="auto">
          <a:xfrm>
            <a:off x="6400800" y="5029200"/>
            <a:ext cx="1585913" cy="369888"/>
          </a:xfrm>
          <a:prstGeom prst="rect">
            <a:avLst/>
          </a:prstGeom>
          <a:noFill/>
          <a:ln w="9525">
            <a:noFill/>
            <a:miter lim="800000"/>
            <a:headEnd/>
            <a:tailEnd/>
          </a:ln>
        </p:spPr>
        <p:txBody>
          <a:bodyPr wrap="none">
            <a:spAutoFit/>
          </a:bodyPr>
          <a:lstStyle/>
          <a:p>
            <a:r>
              <a:rPr lang="en-US"/>
              <a:t>More Compact</a:t>
            </a:r>
          </a:p>
        </p:txBody>
      </p:sp>
      <p:sp>
        <p:nvSpPr>
          <p:cNvPr id="8200" name="TextBox 28"/>
          <p:cNvSpPr txBox="1">
            <a:spLocks noChangeArrowheads="1"/>
          </p:cNvSpPr>
          <p:nvPr/>
        </p:nvSpPr>
        <p:spPr bwMode="auto">
          <a:xfrm>
            <a:off x="6705600" y="4495800"/>
            <a:ext cx="1674813" cy="369888"/>
          </a:xfrm>
          <a:prstGeom prst="rect">
            <a:avLst/>
          </a:prstGeom>
          <a:noFill/>
          <a:ln w="9525">
            <a:noFill/>
            <a:miter lim="800000"/>
            <a:headEnd/>
            <a:tailEnd/>
          </a:ln>
        </p:spPr>
        <p:txBody>
          <a:bodyPr wrap="none">
            <a:spAutoFit/>
          </a:bodyPr>
          <a:lstStyle/>
          <a:p>
            <a:r>
              <a:rPr lang="en-US"/>
              <a:t>More Dispersed</a:t>
            </a:r>
          </a:p>
        </p:txBody>
      </p:sp>
      <p:sp>
        <p:nvSpPr>
          <p:cNvPr id="8201" name="TextBox 29"/>
          <p:cNvSpPr txBox="1">
            <a:spLocks noChangeArrowheads="1"/>
          </p:cNvSpPr>
          <p:nvPr/>
        </p:nvSpPr>
        <p:spPr bwMode="auto">
          <a:xfrm>
            <a:off x="762000" y="1066800"/>
            <a:ext cx="7696200" cy="2246313"/>
          </a:xfrm>
          <a:prstGeom prst="rect">
            <a:avLst/>
          </a:prstGeom>
          <a:noFill/>
          <a:ln w="9525">
            <a:noFill/>
            <a:miter lim="800000"/>
            <a:headEnd/>
            <a:tailEnd/>
          </a:ln>
        </p:spPr>
        <p:txBody>
          <a:bodyPr>
            <a:spAutoFit/>
          </a:bodyPr>
          <a:lstStyle/>
          <a:p>
            <a:r>
              <a:rPr lang="en-US" sz="2800"/>
              <a:t>The greatest amount of solar energy is received when the Sun is directly overhead.  Energy from the Sun is dispersed over a greater area when the Sun is not directly overhead.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762000" y="914400"/>
            <a:ext cx="7696200" cy="2678113"/>
          </a:xfrm>
          <a:prstGeom prst="rect">
            <a:avLst/>
          </a:prstGeom>
          <a:noFill/>
          <a:ln w="9525">
            <a:noFill/>
            <a:miter lim="800000"/>
            <a:headEnd/>
            <a:tailEnd/>
          </a:ln>
        </p:spPr>
        <p:txBody>
          <a:bodyPr>
            <a:spAutoFit/>
          </a:bodyPr>
          <a:lstStyle/>
          <a:p>
            <a:r>
              <a:rPr lang="en-US" sz="2800"/>
              <a:t>Boundaries between air masses are known as “fronts”.  If the cold air is advancing, the leading edge of the cold air mass is called a “cold front”.  If the cold air is receding, the trailing edge of the cold air mass is called a “warm front”.</a:t>
            </a:r>
          </a:p>
        </p:txBody>
      </p:sp>
      <p:sp>
        <p:nvSpPr>
          <p:cNvPr id="3" name="Pie 2"/>
          <p:cNvSpPr/>
          <p:nvPr/>
        </p:nvSpPr>
        <p:spPr>
          <a:xfrm>
            <a:off x="2667000" y="3124200"/>
            <a:ext cx="3886200" cy="3429000"/>
          </a:xfrm>
          <a:prstGeom prst="pie">
            <a:avLst>
              <a:gd name="adj1" fmla="val 6607989"/>
              <a:gd name="adj2" fmla="val 21473737"/>
            </a:avLst>
          </a:prstGeom>
          <a:gradFill flip="none" rotWithShape="1">
            <a:gsLst>
              <a:gs pos="0">
                <a:schemeClr val="tx2">
                  <a:lumMod val="75000"/>
                </a:schemeClr>
              </a:gs>
              <a:gs pos="5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 name="Pie 3"/>
          <p:cNvSpPr/>
          <p:nvPr/>
        </p:nvSpPr>
        <p:spPr>
          <a:xfrm>
            <a:off x="2667000" y="3124200"/>
            <a:ext cx="3886200" cy="3429000"/>
          </a:xfrm>
          <a:prstGeom prst="pie">
            <a:avLst>
              <a:gd name="adj1" fmla="val 21472513"/>
              <a:gd name="adj2" fmla="val 6667733"/>
            </a:avLst>
          </a:prstGeom>
          <a:gradFill flip="none" rotWithShape="1">
            <a:gsLst>
              <a:gs pos="0">
                <a:schemeClr val="accent2">
                  <a:lumMod val="50000"/>
                </a:schemeClr>
              </a:gs>
              <a:gs pos="50000">
                <a:schemeClr val="bg1"/>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 name="Circular Arrow 4"/>
          <p:cNvSpPr/>
          <p:nvPr/>
        </p:nvSpPr>
        <p:spPr>
          <a:xfrm flipH="1">
            <a:off x="3352800" y="3505200"/>
            <a:ext cx="2438400" cy="2438400"/>
          </a:xfrm>
          <a:prstGeom prst="circularArrow">
            <a:avLst>
              <a:gd name="adj1" fmla="val 9355"/>
              <a:gd name="adj2" fmla="val 1053312"/>
              <a:gd name="adj3" fmla="val 2069810"/>
              <a:gd name="adj4" fmla="val 12621237"/>
              <a:gd name="adj5" fmla="val 124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850" name="TextBox 5"/>
          <p:cNvSpPr txBox="1">
            <a:spLocks noChangeArrowheads="1"/>
          </p:cNvSpPr>
          <p:nvPr/>
        </p:nvSpPr>
        <p:spPr bwMode="auto">
          <a:xfrm rot="-2420266">
            <a:off x="3429000" y="3886200"/>
            <a:ext cx="1219200" cy="369888"/>
          </a:xfrm>
          <a:prstGeom prst="rect">
            <a:avLst/>
          </a:prstGeom>
          <a:noFill/>
          <a:ln w="9525">
            <a:noFill/>
            <a:miter lim="800000"/>
            <a:headEnd/>
            <a:tailEnd/>
          </a:ln>
        </p:spPr>
        <p:txBody>
          <a:bodyPr>
            <a:spAutoFit/>
          </a:bodyPr>
          <a:lstStyle/>
          <a:p>
            <a:r>
              <a:rPr lang="en-US" b="1"/>
              <a:t>Air Flow</a:t>
            </a:r>
          </a:p>
        </p:txBody>
      </p:sp>
      <p:sp>
        <p:nvSpPr>
          <p:cNvPr id="35851" name="TextBox 6"/>
          <p:cNvSpPr txBox="1">
            <a:spLocks noChangeArrowheads="1"/>
          </p:cNvSpPr>
          <p:nvPr/>
        </p:nvSpPr>
        <p:spPr bwMode="auto">
          <a:xfrm>
            <a:off x="5486400" y="4648200"/>
            <a:ext cx="1393825" cy="369888"/>
          </a:xfrm>
          <a:prstGeom prst="rect">
            <a:avLst/>
          </a:prstGeom>
          <a:noFill/>
          <a:ln w="9525">
            <a:noFill/>
            <a:miter lim="800000"/>
            <a:headEnd/>
            <a:tailEnd/>
          </a:ln>
        </p:spPr>
        <p:txBody>
          <a:bodyPr wrap="none">
            <a:spAutoFit/>
          </a:bodyPr>
          <a:lstStyle/>
          <a:p>
            <a:r>
              <a:rPr lang="en-US"/>
              <a:t>Warm Front</a:t>
            </a:r>
          </a:p>
        </p:txBody>
      </p:sp>
      <p:sp>
        <p:nvSpPr>
          <p:cNvPr id="35852" name="TextBox 7"/>
          <p:cNvSpPr txBox="1">
            <a:spLocks noChangeArrowheads="1"/>
          </p:cNvSpPr>
          <p:nvPr/>
        </p:nvSpPr>
        <p:spPr bwMode="auto">
          <a:xfrm rot="-4196833">
            <a:off x="3733801" y="5486400"/>
            <a:ext cx="1262062" cy="369887"/>
          </a:xfrm>
          <a:prstGeom prst="rect">
            <a:avLst/>
          </a:prstGeom>
          <a:noFill/>
          <a:ln w="9525">
            <a:noFill/>
            <a:miter lim="800000"/>
            <a:headEnd/>
            <a:tailEnd/>
          </a:ln>
        </p:spPr>
        <p:txBody>
          <a:bodyPr wrap="none">
            <a:spAutoFit/>
          </a:bodyPr>
          <a:lstStyle/>
          <a:p>
            <a:r>
              <a:rPr lang="en-US"/>
              <a:t>Cold Front</a:t>
            </a:r>
          </a:p>
        </p:txBody>
      </p:sp>
      <p:sp>
        <p:nvSpPr>
          <p:cNvPr id="35853" name="TextBox 8"/>
          <p:cNvSpPr txBox="1">
            <a:spLocks noChangeArrowheads="1"/>
          </p:cNvSpPr>
          <p:nvPr/>
        </p:nvSpPr>
        <p:spPr bwMode="auto">
          <a:xfrm>
            <a:off x="5181600" y="5562600"/>
            <a:ext cx="1125538" cy="369888"/>
          </a:xfrm>
          <a:prstGeom prst="rect">
            <a:avLst/>
          </a:prstGeom>
          <a:noFill/>
          <a:ln w="9525">
            <a:noFill/>
            <a:miter lim="800000"/>
            <a:headEnd/>
            <a:tailEnd/>
          </a:ln>
        </p:spPr>
        <p:txBody>
          <a:bodyPr wrap="none">
            <a:spAutoFit/>
          </a:bodyPr>
          <a:lstStyle/>
          <a:p>
            <a:r>
              <a:rPr lang="en-US"/>
              <a:t>Warm Air</a:t>
            </a:r>
          </a:p>
        </p:txBody>
      </p:sp>
      <p:sp>
        <p:nvSpPr>
          <p:cNvPr id="35854" name="TextBox 9"/>
          <p:cNvSpPr txBox="1">
            <a:spLocks noChangeArrowheads="1"/>
          </p:cNvSpPr>
          <p:nvPr/>
        </p:nvSpPr>
        <p:spPr bwMode="auto">
          <a:xfrm>
            <a:off x="4038600" y="4267200"/>
            <a:ext cx="992188" cy="369888"/>
          </a:xfrm>
          <a:prstGeom prst="rect">
            <a:avLst/>
          </a:prstGeom>
          <a:noFill/>
          <a:ln w="9525">
            <a:noFill/>
            <a:miter lim="800000"/>
            <a:headEnd/>
            <a:tailEnd/>
          </a:ln>
        </p:spPr>
        <p:txBody>
          <a:bodyPr wrap="none">
            <a:spAutoFit/>
          </a:bodyPr>
          <a:lstStyle/>
          <a:p>
            <a:r>
              <a:rPr lang="en-US"/>
              <a:t>Cold Air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2" name="Rectangle 1"/>
          <p:cNvSpPr/>
          <p:nvPr/>
        </p:nvSpPr>
        <p:spPr>
          <a:xfrm>
            <a:off x="0" y="4495800"/>
            <a:ext cx="9144000" cy="2362200"/>
          </a:xfrm>
          <a:prstGeom prst="rect">
            <a:avLst/>
          </a:prstGeom>
          <a:solidFill>
            <a:srgbClr val="924900"/>
          </a:solidFill>
          <a:ln>
            <a:solidFill>
              <a:srgbClr val="924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ight Triangle 2"/>
          <p:cNvSpPr/>
          <p:nvPr/>
        </p:nvSpPr>
        <p:spPr>
          <a:xfrm>
            <a:off x="0" y="4114800"/>
            <a:ext cx="7848600" cy="381000"/>
          </a:xfrm>
          <a:prstGeom prst="rtTriangle">
            <a:avLst/>
          </a:prstGeom>
          <a:solidFill>
            <a:srgbClr val="8181FF"/>
          </a:solidFill>
          <a:ln>
            <a:solidFill>
              <a:srgbClr val="8181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own Arrow 3"/>
          <p:cNvSpPr/>
          <p:nvPr/>
        </p:nvSpPr>
        <p:spPr>
          <a:xfrm>
            <a:off x="7696200" y="3733800"/>
            <a:ext cx="304800" cy="685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69" name="TextBox 4"/>
          <p:cNvSpPr txBox="1">
            <a:spLocks noChangeArrowheads="1"/>
          </p:cNvSpPr>
          <p:nvPr/>
        </p:nvSpPr>
        <p:spPr bwMode="auto">
          <a:xfrm>
            <a:off x="7162800" y="2819400"/>
            <a:ext cx="1295400" cy="923925"/>
          </a:xfrm>
          <a:prstGeom prst="rect">
            <a:avLst/>
          </a:prstGeom>
          <a:noFill/>
          <a:ln w="9525">
            <a:noFill/>
            <a:miter lim="800000"/>
            <a:headEnd/>
            <a:tailEnd/>
          </a:ln>
        </p:spPr>
        <p:txBody>
          <a:bodyPr>
            <a:spAutoFit/>
          </a:bodyPr>
          <a:lstStyle/>
          <a:p>
            <a:pPr algn="ctr"/>
            <a:r>
              <a:rPr lang="en-US"/>
              <a:t>Cold Front at the surface</a:t>
            </a:r>
          </a:p>
        </p:txBody>
      </p:sp>
      <p:sp>
        <p:nvSpPr>
          <p:cNvPr id="36870" name="TextBox 5"/>
          <p:cNvSpPr txBox="1">
            <a:spLocks noChangeArrowheads="1"/>
          </p:cNvSpPr>
          <p:nvPr/>
        </p:nvSpPr>
        <p:spPr bwMode="auto">
          <a:xfrm>
            <a:off x="0" y="4114800"/>
            <a:ext cx="2736850" cy="369888"/>
          </a:xfrm>
          <a:prstGeom prst="rect">
            <a:avLst/>
          </a:prstGeom>
          <a:noFill/>
          <a:ln w="9525">
            <a:noFill/>
            <a:miter lim="800000"/>
            <a:headEnd/>
            <a:tailEnd/>
          </a:ln>
        </p:spPr>
        <p:txBody>
          <a:bodyPr wrap="none">
            <a:spAutoFit/>
          </a:bodyPr>
          <a:lstStyle/>
          <a:p>
            <a:r>
              <a:rPr lang="en-US"/>
              <a:t>Cold air mass movement</a:t>
            </a:r>
          </a:p>
        </p:txBody>
      </p:sp>
      <p:sp>
        <p:nvSpPr>
          <p:cNvPr id="7" name="Right Arrow 6"/>
          <p:cNvSpPr/>
          <p:nvPr/>
        </p:nvSpPr>
        <p:spPr>
          <a:xfrm>
            <a:off x="2743200" y="4267200"/>
            <a:ext cx="6858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72" name="TextBox 7"/>
          <p:cNvSpPr txBox="1">
            <a:spLocks noChangeArrowheads="1"/>
          </p:cNvSpPr>
          <p:nvPr/>
        </p:nvSpPr>
        <p:spPr bwMode="auto">
          <a:xfrm>
            <a:off x="685800" y="762000"/>
            <a:ext cx="7696200" cy="2246313"/>
          </a:xfrm>
          <a:prstGeom prst="rect">
            <a:avLst/>
          </a:prstGeom>
          <a:noFill/>
          <a:ln w="9525">
            <a:noFill/>
            <a:miter lim="800000"/>
            <a:headEnd/>
            <a:tailEnd/>
          </a:ln>
        </p:spPr>
        <p:txBody>
          <a:bodyPr>
            <a:spAutoFit/>
          </a:bodyPr>
          <a:lstStyle/>
          <a:p>
            <a:r>
              <a:rPr lang="en-US" sz="2800"/>
              <a:t>The cold air behind a cold front is relatively shallow.  The warm air above the front is lifted as the cold air advances, resulting in adiabatic cooling.  If the warm air contains enough moisture, clouds will form.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2" name="Rectangle 1"/>
          <p:cNvSpPr/>
          <p:nvPr/>
        </p:nvSpPr>
        <p:spPr>
          <a:xfrm>
            <a:off x="0" y="4495800"/>
            <a:ext cx="9144000" cy="2362200"/>
          </a:xfrm>
          <a:prstGeom prst="rect">
            <a:avLst/>
          </a:prstGeom>
          <a:solidFill>
            <a:srgbClr val="924900"/>
          </a:solidFill>
          <a:ln>
            <a:solidFill>
              <a:srgbClr val="924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ight Triangle 2"/>
          <p:cNvSpPr/>
          <p:nvPr/>
        </p:nvSpPr>
        <p:spPr>
          <a:xfrm flipH="1">
            <a:off x="1981200" y="4114800"/>
            <a:ext cx="7162800" cy="381000"/>
          </a:xfrm>
          <a:prstGeom prst="rtTriangle">
            <a:avLst/>
          </a:prstGeom>
          <a:solidFill>
            <a:srgbClr val="8181FF"/>
          </a:solidFill>
          <a:ln>
            <a:solidFill>
              <a:srgbClr val="8181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own Arrow 3"/>
          <p:cNvSpPr/>
          <p:nvPr/>
        </p:nvSpPr>
        <p:spPr>
          <a:xfrm>
            <a:off x="1828800" y="3733800"/>
            <a:ext cx="304800" cy="685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3" name="TextBox 4"/>
          <p:cNvSpPr txBox="1">
            <a:spLocks noChangeArrowheads="1"/>
          </p:cNvSpPr>
          <p:nvPr/>
        </p:nvSpPr>
        <p:spPr bwMode="auto">
          <a:xfrm>
            <a:off x="1143000" y="3048000"/>
            <a:ext cx="1752600" cy="646113"/>
          </a:xfrm>
          <a:prstGeom prst="rect">
            <a:avLst/>
          </a:prstGeom>
          <a:noFill/>
          <a:ln w="9525">
            <a:noFill/>
            <a:miter lim="800000"/>
            <a:headEnd/>
            <a:tailEnd/>
          </a:ln>
        </p:spPr>
        <p:txBody>
          <a:bodyPr>
            <a:spAutoFit/>
          </a:bodyPr>
          <a:lstStyle/>
          <a:p>
            <a:pPr algn="ctr"/>
            <a:r>
              <a:rPr lang="en-US"/>
              <a:t>Warm Front at the surface</a:t>
            </a:r>
          </a:p>
        </p:txBody>
      </p:sp>
      <p:sp>
        <p:nvSpPr>
          <p:cNvPr id="37894" name="TextBox 5"/>
          <p:cNvSpPr txBox="1">
            <a:spLocks noChangeArrowheads="1"/>
          </p:cNvSpPr>
          <p:nvPr/>
        </p:nvSpPr>
        <p:spPr bwMode="auto">
          <a:xfrm>
            <a:off x="5486400" y="4114800"/>
            <a:ext cx="2743200" cy="369888"/>
          </a:xfrm>
          <a:prstGeom prst="rect">
            <a:avLst/>
          </a:prstGeom>
          <a:noFill/>
          <a:ln w="9525">
            <a:noFill/>
            <a:miter lim="800000"/>
            <a:headEnd/>
            <a:tailEnd/>
          </a:ln>
        </p:spPr>
        <p:txBody>
          <a:bodyPr>
            <a:spAutoFit/>
          </a:bodyPr>
          <a:lstStyle/>
          <a:p>
            <a:r>
              <a:rPr lang="en-US"/>
              <a:t>Cold air mass movement</a:t>
            </a:r>
          </a:p>
        </p:txBody>
      </p:sp>
      <p:sp>
        <p:nvSpPr>
          <p:cNvPr id="7" name="Right Arrow 6"/>
          <p:cNvSpPr/>
          <p:nvPr/>
        </p:nvSpPr>
        <p:spPr>
          <a:xfrm>
            <a:off x="8305800" y="4267200"/>
            <a:ext cx="6858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6" name="TextBox 7"/>
          <p:cNvSpPr txBox="1">
            <a:spLocks noChangeArrowheads="1"/>
          </p:cNvSpPr>
          <p:nvPr/>
        </p:nvSpPr>
        <p:spPr bwMode="auto">
          <a:xfrm>
            <a:off x="685800" y="381000"/>
            <a:ext cx="7924800" cy="2678113"/>
          </a:xfrm>
          <a:prstGeom prst="rect">
            <a:avLst/>
          </a:prstGeom>
          <a:noFill/>
          <a:ln w="9525">
            <a:noFill/>
            <a:miter lim="800000"/>
            <a:headEnd/>
            <a:tailEnd/>
          </a:ln>
        </p:spPr>
        <p:txBody>
          <a:bodyPr>
            <a:spAutoFit/>
          </a:bodyPr>
          <a:lstStyle/>
          <a:p>
            <a:r>
              <a:rPr lang="en-US" sz="2800"/>
              <a:t>The cold air ahead of a warm front is more shallow than that behind a cold front.  The warm air above the front is lifted as it moves over the colder air, resulting in adiabatic cooling.  If the warm air contains enough moisture, clouds will form.</a:t>
            </a:r>
          </a:p>
        </p:txBody>
      </p:sp>
      <p:sp>
        <p:nvSpPr>
          <p:cNvPr id="37897" name="TextBox 8"/>
          <p:cNvSpPr txBox="1">
            <a:spLocks noChangeArrowheads="1"/>
          </p:cNvSpPr>
          <p:nvPr/>
        </p:nvSpPr>
        <p:spPr bwMode="auto">
          <a:xfrm>
            <a:off x="4038600" y="3429000"/>
            <a:ext cx="2868613" cy="369888"/>
          </a:xfrm>
          <a:prstGeom prst="rect">
            <a:avLst/>
          </a:prstGeom>
          <a:noFill/>
          <a:ln w="9525">
            <a:noFill/>
            <a:miter lim="800000"/>
            <a:headEnd/>
            <a:tailEnd/>
          </a:ln>
        </p:spPr>
        <p:txBody>
          <a:bodyPr wrap="none">
            <a:spAutoFit/>
          </a:bodyPr>
          <a:lstStyle/>
          <a:p>
            <a:r>
              <a:rPr lang="en-US"/>
              <a:t>Warm air mass movement</a:t>
            </a:r>
          </a:p>
        </p:txBody>
      </p:sp>
      <p:sp>
        <p:nvSpPr>
          <p:cNvPr id="10" name="Right Arrow 9"/>
          <p:cNvSpPr/>
          <p:nvPr/>
        </p:nvSpPr>
        <p:spPr>
          <a:xfrm rot="21284713">
            <a:off x="6942138" y="3467100"/>
            <a:ext cx="846137"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609600" y="914400"/>
            <a:ext cx="8077200" cy="5262563"/>
          </a:xfrm>
          <a:prstGeom prst="rect">
            <a:avLst/>
          </a:prstGeom>
          <a:noFill/>
          <a:ln w="9525">
            <a:noFill/>
            <a:miter lim="800000"/>
            <a:headEnd/>
            <a:tailEnd/>
          </a:ln>
        </p:spPr>
        <p:txBody>
          <a:bodyPr>
            <a:spAutoFit/>
          </a:bodyPr>
          <a:lstStyle/>
          <a:p>
            <a:r>
              <a:rPr lang="en-US" sz="2400"/>
              <a:t>Precipitation generally forms through one of two processes.</a:t>
            </a:r>
          </a:p>
          <a:p>
            <a:endParaRPr lang="en-US" sz="2400"/>
          </a:p>
          <a:p>
            <a:r>
              <a:rPr lang="en-US" sz="2400"/>
              <a:t>The </a:t>
            </a:r>
            <a:r>
              <a:rPr lang="en-US" sz="2400">
                <a:solidFill>
                  <a:srgbClr val="C00000"/>
                </a:solidFill>
              </a:rPr>
              <a:t>Warm Rain </a:t>
            </a:r>
            <a:r>
              <a:rPr lang="en-US" sz="2400"/>
              <a:t>process occurs when liquid water droplets coalesce into larger droplets, and eventually fall due to their weight.  This occurs at temperatures warmer than freezing</a:t>
            </a:r>
          </a:p>
          <a:p>
            <a:endParaRPr lang="en-US" sz="2400"/>
          </a:p>
          <a:p>
            <a:r>
              <a:rPr lang="en-US" sz="2400"/>
              <a:t>The </a:t>
            </a:r>
            <a:r>
              <a:rPr lang="en-US" sz="2400">
                <a:solidFill>
                  <a:srgbClr val="0000FF"/>
                </a:solidFill>
              </a:rPr>
              <a:t>Cold Rain </a:t>
            </a:r>
            <a:r>
              <a:rPr lang="en-US" sz="2400"/>
              <a:t>process occurs when ice crystals coalesce into larger crystals, and eventually fall as snow or hail due to their weight.  This occurs at temperatures below freezing.  If the snowflakes or hailstones fall through a layer of air of sufficient warmth and depth, they melt into raindrops.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990600" y="1600200"/>
            <a:ext cx="4419600" cy="3733800"/>
          </a:xfrm>
          <a:prstGeom prst="roundRect">
            <a:avLst>
              <a:gd name="adj" fmla="val 16667"/>
            </a:avLst>
          </a:prstGeom>
          <a:gradFill rotWithShape="0">
            <a:gsLst>
              <a:gs pos="0">
                <a:schemeClr val="bg1"/>
              </a:gs>
              <a:gs pos="100000">
                <a:schemeClr val="bg1">
                  <a:lumMod val="50000"/>
                </a:schemeClr>
              </a:gs>
            </a:gsLst>
            <a:lin ang="5400000" scaled="1"/>
          </a:gradFill>
          <a:ln w="9525">
            <a:noFill/>
            <a:round/>
            <a:headEnd/>
            <a:tailEnd/>
          </a:ln>
        </p:spPr>
        <p:txBody>
          <a:bodyPr wrap="none" anchor="ctr"/>
          <a:lstStyle/>
          <a:p>
            <a:pPr>
              <a:defRPr/>
            </a:pPr>
            <a:endParaRPr lang="en-US" dirty="0"/>
          </a:p>
        </p:txBody>
      </p:sp>
      <p:cxnSp>
        <p:nvCxnSpPr>
          <p:cNvPr id="6" name="Straight Connector 5"/>
          <p:cNvCxnSpPr/>
          <p:nvPr/>
        </p:nvCxnSpPr>
        <p:spPr>
          <a:xfrm>
            <a:off x="0" y="1066800"/>
            <a:ext cx="7010400" cy="0"/>
          </a:xfrm>
          <a:prstGeom prst="line">
            <a:avLst/>
          </a:prstGeom>
          <a:ln w="571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39940" name="TextBox 6"/>
          <p:cNvSpPr txBox="1">
            <a:spLocks noChangeArrowheads="1"/>
          </p:cNvSpPr>
          <p:nvPr/>
        </p:nvSpPr>
        <p:spPr bwMode="auto">
          <a:xfrm>
            <a:off x="7162800" y="838200"/>
            <a:ext cx="1698625" cy="369888"/>
          </a:xfrm>
          <a:prstGeom prst="rect">
            <a:avLst/>
          </a:prstGeom>
          <a:noFill/>
          <a:ln w="9525">
            <a:noFill/>
            <a:miter lim="800000"/>
            <a:headEnd/>
            <a:tailEnd/>
          </a:ln>
        </p:spPr>
        <p:txBody>
          <a:bodyPr wrap="none">
            <a:spAutoFit/>
          </a:bodyPr>
          <a:lstStyle/>
          <a:p>
            <a:r>
              <a:rPr lang="en-US"/>
              <a:t>Freezing Level</a:t>
            </a:r>
          </a:p>
        </p:txBody>
      </p:sp>
      <p:sp>
        <p:nvSpPr>
          <p:cNvPr id="8" name="Oval 7"/>
          <p:cNvSpPr/>
          <p:nvPr/>
        </p:nvSpPr>
        <p:spPr>
          <a:xfrm>
            <a:off x="1447800" y="17526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752600" y="18288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981200" y="16764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209800" y="17526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514600" y="19050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514600" y="16764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057400" y="19050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819400" y="18288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3048000" y="16764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200400" y="19050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429000" y="16764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505200" y="19812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3733800" y="18288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600200" y="19050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295400" y="19812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4191000" y="17526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2133600" y="21336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286000" y="19812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4343400" y="18288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4038600" y="19050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962400" y="16764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810000" y="19812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1752600" y="20574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1524000" y="20574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572000" y="16764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267200" y="19812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1524000" y="23622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2971800" y="19812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4953000" y="17526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4724400" y="18288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572000" y="19812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4953000" y="19812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5181600" y="1981200"/>
            <a:ext cx="76200" cy="762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2133600" y="24384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2667000" y="22860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3200400" y="24384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3657600" y="22860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4114800" y="24384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4572000" y="22860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1295400" y="28956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1828800" y="28194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4953000" y="25908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1600200" y="32004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2514600" y="27432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2209800" y="31242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2819400" y="30480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3429000" y="28956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3962400" y="31242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4495800" y="28194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1219200" y="36576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3200400" y="33528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4876800" y="3200400"/>
            <a:ext cx="152400" cy="1524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1447800" y="41910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1905000" y="36576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2667000" y="38100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2438400" y="4267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3352800" y="41148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3276600" y="48006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4419600" y="45720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4191000" y="37338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1219200" y="5029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3886200" y="5029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2743200" y="5410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4800600" y="39624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4724400" y="53340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1828800" y="47244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2209800" y="5791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2362200" y="49530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1600200" y="56388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3429000" y="54864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1066800" y="6172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4267200" y="5791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2743200" y="6172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3581400" y="6172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5105400" y="62484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16" name="TextBox 82"/>
          <p:cNvSpPr txBox="1">
            <a:spLocks noChangeArrowheads="1"/>
          </p:cNvSpPr>
          <p:nvPr/>
        </p:nvSpPr>
        <p:spPr bwMode="auto">
          <a:xfrm>
            <a:off x="5943600" y="1752600"/>
            <a:ext cx="2895600" cy="2032000"/>
          </a:xfrm>
          <a:prstGeom prst="rect">
            <a:avLst/>
          </a:prstGeom>
          <a:noFill/>
          <a:ln w="9525">
            <a:noFill/>
            <a:miter lim="800000"/>
            <a:headEnd/>
            <a:tailEnd/>
          </a:ln>
        </p:spPr>
        <p:txBody>
          <a:bodyPr>
            <a:spAutoFit/>
          </a:bodyPr>
          <a:lstStyle/>
          <a:p>
            <a:r>
              <a:rPr lang="en-US"/>
              <a:t>If the freezing level is above the cloud tops, and the cloud is deep enough, the water droplets coalesce, and eventually fall to the ground as liquid precipitation.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990600" y="1600200"/>
            <a:ext cx="4419600" cy="3733800"/>
          </a:xfrm>
          <a:prstGeom prst="roundRect">
            <a:avLst>
              <a:gd name="adj" fmla="val 16667"/>
            </a:avLst>
          </a:prstGeom>
          <a:gradFill rotWithShape="0">
            <a:gsLst>
              <a:gs pos="0">
                <a:schemeClr val="bg1"/>
              </a:gs>
              <a:gs pos="100000">
                <a:schemeClr val="bg1">
                  <a:lumMod val="50000"/>
                </a:schemeClr>
              </a:gs>
            </a:gsLst>
            <a:lin ang="5400000" scaled="1"/>
          </a:gradFill>
          <a:ln w="9525">
            <a:noFill/>
            <a:round/>
            <a:headEnd/>
            <a:tailEnd/>
          </a:ln>
        </p:spPr>
        <p:txBody>
          <a:bodyPr wrap="none" anchor="ctr"/>
          <a:lstStyle/>
          <a:p>
            <a:pPr>
              <a:defRPr/>
            </a:pPr>
            <a:endParaRPr lang="en-US" dirty="0"/>
          </a:p>
        </p:txBody>
      </p:sp>
      <p:cxnSp>
        <p:nvCxnSpPr>
          <p:cNvPr id="6" name="Straight Connector 5"/>
          <p:cNvCxnSpPr/>
          <p:nvPr/>
        </p:nvCxnSpPr>
        <p:spPr>
          <a:xfrm>
            <a:off x="0" y="5105400"/>
            <a:ext cx="7010400" cy="0"/>
          </a:xfrm>
          <a:prstGeom prst="line">
            <a:avLst/>
          </a:prstGeom>
          <a:ln w="571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40964" name="TextBox 6"/>
          <p:cNvSpPr txBox="1">
            <a:spLocks noChangeArrowheads="1"/>
          </p:cNvSpPr>
          <p:nvPr/>
        </p:nvSpPr>
        <p:spPr bwMode="auto">
          <a:xfrm>
            <a:off x="7315200" y="4876800"/>
            <a:ext cx="1698625" cy="369888"/>
          </a:xfrm>
          <a:prstGeom prst="rect">
            <a:avLst/>
          </a:prstGeom>
          <a:noFill/>
          <a:ln w="9525">
            <a:noFill/>
            <a:miter lim="800000"/>
            <a:headEnd/>
            <a:tailEnd/>
          </a:ln>
        </p:spPr>
        <p:txBody>
          <a:bodyPr wrap="none">
            <a:spAutoFit/>
          </a:bodyPr>
          <a:lstStyle/>
          <a:p>
            <a:r>
              <a:rPr lang="en-US"/>
              <a:t>Freezing Level</a:t>
            </a:r>
          </a:p>
        </p:txBody>
      </p:sp>
      <p:sp>
        <p:nvSpPr>
          <p:cNvPr id="5" name="TextBox 4"/>
          <p:cNvSpPr txBox="1"/>
          <p:nvPr/>
        </p:nvSpPr>
        <p:spPr>
          <a:xfrm>
            <a:off x="12192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8" name="TextBox 7"/>
          <p:cNvSpPr txBox="1"/>
          <p:nvPr/>
        </p:nvSpPr>
        <p:spPr>
          <a:xfrm>
            <a:off x="1600200" y="17526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9" name="TextBox 8"/>
          <p:cNvSpPr txBox="1"/>
          <p:nvPr/>
        </p:nvSpPr>
        <p:spPr>
          <a:xfrm>
            <a:off x="18288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0" name="TextBox 9"/>
          <p:cNvSpPr txBox="1"/>
          <p:nvPr/>
        </p:nvSpPr>
        <p:spPr>
          <a:xfrm>
            <a:off x="20574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1" name="TextBox 10"/>
          <p:cNvSpPr txBox="1"/>
          <p:nvPr/>
        </p:nvSpPr>
        <p:spPr>
          <a:xfrm>
            <a:off x="1447800" y="1981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2" name="TextBox 11"/>
          <p:cNvSpPr txBox="1"/>
          <p:nvPr/>
        </p:nvSpPr>
        <p:spPr>
          <a:xfrm>
            <a:off x="22098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3" name="TextBox 12"/>
          <p:cNvSpPr txBox="1"/>
          <p:nvPr/>
        </p:nvSpPr>
        <p:spPr>
          <a:xfrm>
            <a:off x="25146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4" name="TextBox 13"/>
          <p:cNvSpPr txBox="1"/>
          <p:nvPr/>
        </p:nvSpPr>
        <p:spPr>
          <a:xfrm>
            <a:off x="19812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5" name="TextBox 14"/>
          <p:cNvSpPr txBox="1"/>
          <p:nvPr/>
        </p:nvSpPr>
        <p:spPr>
          <a:xfrm>
            <a:off x="24384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6" name="TextBox 15"/>
          <p:cNvSpPr txBox="1"/>
          <p:nvPr/>
        </p:nvSpPr>
        <p:spPr>
          <a:xfrm>
            <a:off x="3048000" y="1600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7" name="TextBox 16"/>
          <p:cNvSpPr txBox="1"/>
          <p:nvPr/>
        </p:nvSpPr>
        <p:spPr>
          <a:xfrm>
            <a:off x="27432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8" name="TextBox 17"/>
          <p:cNvSpPr txBox="1"/>
          <p:nvPr/>
        </p:nvSpPr>
        <p:spPr>
          <a:xfrm>
            <a:off x="33528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9" name="TextBox 18"/>
          <p:cNvSpPr txBox="1"/>
          <p:nvPr/>
        </p:nvSpPr>
        <p:spPr>
          <a:xfrm>
            <a:off x="30480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0" name="TextBox 19"/>
          <p:cNvSpPr txBox="1"/>
          <p:nvPr/>
        </p:nvSpPr>
        <p:spPr>
          <a:xfrm>
            <a:off x="3733800" y="1600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1" name="TextBox 20"/>
          <p:cNvSpPr txBox="1"/>
          <p:nvPr/>
        </p:nvSpPr>
        <p:spPr>
          <a:xfrm>
            <a:off x="33528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2" name="TextBox 21"/>
          <p:cNvSpPr txBox="1"/>
          <p:nvPr/>
        </p:nvSpPr>
        <p:spPr>
          <a:xfrm>
            <a:off x="35814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3" name="TextBox 22"/>
          <p:cNvSpPr txBox="1"/>
          <p:nvPr/>
        </p:nvSpPr>
        <p:spPr>
          <a:xfrm>
            <a:off x="38100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4" name="TextBox 23"/>
          <p:cNvSpPr txBox="1"/>
          <p:nvPr/>
        </p:nvSpPr>
        <p:spPr>
          <a:xfrm>
            <a:off x="41148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5" name="TextBox 24"/>
          <p:cNvSpPr txBox="1"/>
          <p:nvPr/>
        </p:nvSpPr>
        <p:spPr>
          <a:xfrm>
            <a:off x="43434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6" name="TextBox 25"/>
          <p:cNvSpPr txBox="1"/>
          <p:nvPr/>
        </p:nvSpPr>
        <p:spPr>
          <a:xfrm>
            <a:off x="4114800" y="1981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7" name="TextBox 26"/>
          <p:cNvSpPr txBox="1"/>
          <p:nvPr/>
        </p:nvSpPr>
        <p:spPr>
          <a:xfrm>
            <a:off x="1524000" y="21336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8" name="TextBox 27"/>
          <p:cNvSpPr txBox="1"/>
          <p:nvPr/>
        </p:nvSpPr>
        <p:spPr>
          <a:xfrm>
            <a:off x="1066800" y="21336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9" name="TextBox 28"/>
          <p:cNvSpPr txBox="1"/>
          <p:nvPr/>
        </p:nvSpPr>
        <p:spPr>
          <a:xfrm>
            <a:off x="17526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0" name="TextBox 29"/>
          <p:cNvSpPr txBox="1"/>
          <p:nvPr/>
        </p:nvSpPr>
        <p:spPr>
          <a:xfrm>
            <a:off x="2590800" y="1981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1" name="TextBox 30"/>
          <p:cNvSpPr txBox="1"/>
          <p:nvPr/>
        </p:nvSpPr>
        <p:spPr>
          <a:xfrm>
            <a:off x="28956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2" name="TextBox 31"/>
          <p:cNvSpPr txBox="1"/>
          <p:nvPr/>
        </p:nvSpPr>
        <p:spPr>
          <a:xfrm>
            <a:off x="35814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3" name="TextBox 32"/>
          <p:cNvSpPr txBox="1"/>
          <p:nvPr/>
        </p:nvSpPr>
        <p:spPr>
          <a:xfrm>
            <a:off x="4572000" y="1981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4" name="TextBox 33"/>
          <p:cNvSpPr txBox="1"/>
          <p:nvPr/>
        </p:nvSpPr>
        <p:spPr>
          <a:xfrm>
            <a:off x="47244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5" name="TextBox 34"/>
          <p:cNvSpPr txBox="1"/>
          <p:nvPr/>
        </p:nvSpPr>
        <p:spPr>
          <a:xfrm>
            <a:off x="42672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6" name="TextBox 35"/>
          <p:cNvSpPr txBox="1"/>
          <p:nvPr/>
        </p:nvSpPr>
        <p:spPr>
          <a:xfrm>
            <a:off x="22860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7" name="TextBox 36"/>
          <p:cNvSpPr txBox="1"/>
          <p:nvPr/>
        </p:nvSpPr>
        <p:spPr>
          <a:xfrm>
            <a:off x="32004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8" name="TextBox 37"/>
          <p:cNvSpPr txBox="1"/>
          <p:nvPr/>
        </p:nvSpPr>
        <p:spPr>
          <a:xfrm>
            <a:off x="38862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9" name="TextBox 38"/>
          <p:cNvSpPr txBox="1"/>
          <p:nvPr/>
        </p:nvSpPr>
        <p:spPr>
          <a:xfrm>
            <a:off x="5029200" y="21336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0" name="TextBox 39"/>
          <p:cNvSpPr txBox="1"/>
          <p:nvPr/>
        </p:nvSpPr>
        <p:spPr>
          <a:xfrm>
            <a:off x="1219200" y="2286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1" name="TextBox 40"/>
          <p:cNvSpPr txBox="1"/>
          <p:nvPr/>
        </p:nvSpPr>
        <p:spPr>
          <a:xfrm>
            <a:off x="1447800" y="23622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2" name="TextBox 41"/>
          <p:cNvSpPr txBox="1"/>
          <p:nvPr/>
        </p:nvSpPr>
        <p:spPr>
          <a:xfrm>
            <a:off x="49530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3" name="TextBox 42"/>
          <p:cNvSpPr txBox="1"/>
          <p:nvPr/>
        </p:nvSpPr>
        <p:spPr>
          <a:xfrm>
            <a:off x="47244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4" name="TextBox 43"/>
          <p:cNvSpPr txBox="1"/>
          <p:nvPr/>
        </p:nvSpPr>
        <p:spPr>
          <a:xfrm>
            <a:off x="44958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5" name="TextBox 44"/>
          <p:cNvSpPr txBox="1"/>
          <p:nvPr/>
        </p:nvSpPr>
        <p:spPr>
          <a:xfrm>
            <a:off x="17526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6" name="TextBox 45"/>
          <p:cNvSpPr txBox="1"/>
          <p:nvPr/>
        </p:nvSpPr>
        <p:spPr>
          <a:xfrm>
            <a:off x="4495800" y="2667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7" name="TextBox 46"/>
          <p:cNvSpPr txBox="1"/>
          <p:nvPr/>
        </p:nvSpPr>
        <p:spPr>
          <a:xfrm>
            <a:off x="24384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8" name="TextBox 47"/>
          <p:cNvSpPr txBox="1"/>
          <p:nvPr/>
        </p:nvSpPr>
        <p:spPr>
          <a:xfrm>
            <a:off x="2895600" y="24384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9" name="TextBox 48"/>
          <p:cNvSpPr txBox="1"/>
          <p:nvPr/>
        </p:nvSpPr>
        <p:spPr>
          <a:xfrm>
            <a:off x="9906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0" name="TextBox 49"/>
          <p:cNvSpPr txBox="1"/>
          <p:nvPr/>
        </p:nvSpPr>
        <p:spPr>
          <a:xfrm>
            <a:off x="19050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1" name="TextBox 50"/>
          <p:cNvSpPr txBox="1"/>
          <p:nvPr/>
        </p:nvSpPr>
        <p:spPr>
          <a:xfrm>
            <a:off x="49530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2" name="TextBox 51"/>
          <p:cNvSpPr txBox="1"/>
          <p:nvPr/>
        </p:nvSpPr>
        <p:spPr>
          <a:xfrm>
            <a:off x="22860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3" name="TextBox 52"/>
          <p:cNvSpPr txBox="1"/>
          <p:nvPr/>
        </p:nvSpPr>
        <p:spPr>
          <a:xfrm>
            <a:off x="2667000" y="22098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4" name="TextBox 53"/>
          <p:cNvSpPr txBox="1"/>
          <p:nvPr/>
        </p:nvSpPr>
        <p:spPr>
          <a:xfrm>
            <a:off x="31242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5" name="TextBox 54"/>
          <p:cNvSpPr txBox="1"/>
          <p:nvPr/>
        </p:nvSpPr>
        <p:spPr>
          <a:xfrm>
            <a:off x="35814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6" name="TextBox 55"/>
          <p:cNvSpPr txBox="1"/>
          <p:nvPr/>
        </p:nvSpPr>
        <p:spPr>
          <a:xfrm>
            <a:off x="39624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7" name="TextBox 56"/>
          <p:cNvSpPr txBox="1"/>
          <p:nvPr/>
        </p:nvSpPr>
        <p:spPr>
          <a:xfrm>
            <a:off x="44196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8" name="TextBox 57"/>
          <p:cNvSpPr txBox="1"/>
          <p:nvPr/>
        </p:nvSpPr>
        <p:spPr>
          <a:xfrm>
            <a:off x="48006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9" name="TextBox 58"/>
          <p:cNvSpPr txBox="1"/>
          <p:nvPr/>
        </p:nvSpPr>
        <p:spPr>
          <a:xfrm>
            <a:off x="3276600" y="24384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60" name="TextBox 59"/>
          <p:cNvSpPr txBox="1"/>
          <p:nvPr/>
        </p:nvSpPr>
        <p:spPr>
          <a:xfrm>
            <a:off x="39624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61" name="TextBox 60"/>
          <p:cNvSpPr txBox="1"/>
          <p:nvPr/>
        </p:nvSpPr>
        <p:spPr>
          <a:xfrm>
            <a:off x="1295400" y="26670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5" name="TextBox 64"/>
          <p:cNvSpPr txBox="1"/>
          <p:nvPr/>
        </p:nvSpPr>
        <p:spPr>
          <a:xfrm>
            <a:off x="2057400" y="26670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6" name="TextBox 65"/>
          <p:cNvSpPr txBox="1"/>
          <p:nvPr/>
        </p:nvSpPr>
        <p:spPr>
          <a:xfrm>
            <a:off x="1752600" y="32004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7" name="TextBox 66"/>
          <p:cNvSpPr txBox="1"/>
          <p:nvPr/>
        </p:nvSpPr>
        <p:spPr>
          <a:xfrm>
            <a:off x="1066800" y="31242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8" name="TextBox 67"/>
          <p:cNvSpPr txBox="1"/>
          <p:nvPr/>
        </p:nvSpPr>
        <p:spPr>
          <a:xfrm>
            <a:off x="2286000" y="34290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9" name="TextBox 68"/>
          <p:cNvSpPr txBox="1"/>
          <p:nvPr/>
        </p:nvSpPr>
        <p:spPr>
          <a:xfrm>
            <a:off x="2667000" y="31242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0" name="TextBox 69"/>
          <p:cNvSpPr txBox="1"/>
          <p:nvPr/>
        </p:nvSpPr>
        <p:spPr>
          <a:xfrm>
            <a:off x="3200400" y="32766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1" name="TextBox 70"/>
          <p:cNvSpPr txBox="1"/>
          <p:nvPr/>
        </p:nvSpPr>
        <p:spPr>
          <a:xfrm>
            <a:off x="4038600" y="32004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2" name="TextBox 71"/>
          <p:cNvSpPr txBox="1"/>
          <p:nvPr/>
        </p:nvSpPr>
        <p:spPr>
          <a:xfrm>
            <a:off x="4953000" y="32004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3" name="TextBox 72"/>
          <p:cNvSpPr txBox="1"/>
          <p:nvPr/>
        </p:nvSpPr>
        <p:spPr>
          <a:xfrm>
            <a:off x="3048000" y="27432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4" name="TextBox 73"/>
          <p:cNvSpPr txBox="1"/>
          <p:nvPr/>
        </p:nvSpPr>
        <p:spPr>
          <a:xfrm>
            <a:off x="3581400" y="28956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5" name="TextBox 74"/>
          <p:cNvSpPr txBox="1"/>
          <p:nvPr/>
        </p:nvSpPr>
        <p:spPr>
          <a:xfrm>
            <a:off x="4191000" y="27432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6" name="TextBox 75"/>
          <p:cNvSpPr txBox="1"/>
          <p:nvPr/>
        </p:nvSpPr>
        <p:spPr>
          <a:xfrm>
            <a:off x="4724400" y="28956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7" name="TextBox 76"/>
          <p:cNvSpPr txBox="1"/>
          <p:nvPr/>
        </p:nvSpPr>
        <p:spPr>
          <a:xfrm>
            <a:off x="1371600" y="3581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78" name="TextBox 77"/>
          <p:cNvSpPr txBox="1"/>
          <p:nvPr/>
        </p:nvSpPr>
        <p:spPr>
          <a:xfrm>
            <a:off x="2057400" y="3733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79" name="TextBox 78"/>
          <p:cNvSpPr txBox="1"/>
          <p:nvPr/>
        </p:nvSpPr>
        <p:spPr>
          <a:xfrm>
            <a:off x="1066800" y="3962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0" name="TextBox 79"/>
          <p:cNvSpPr txBox="1"/>
          <p:nvPr/>
        </p:nvSpPr>
        <p:spPr>
          <a:xfrm>
            <a:off x="1676400" y="4114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1" name="TextBox 80"/>
          <p:cNvSpPr txBox="1"/>
          <p:nvPr/>
        </p:nvSpPr>
        <p:spPr>
          <a:xfrm>
            <a:off x="1295400" y="45720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2" name="TextBox 81"/>
          <p:cNvSpPr txBox="1"/>
          <p:nvPr/>
        </p:nvSpPr>
        <p:spPr>
          <a:xfrm>
            <a:off x="2438400" y="4038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3" name="TextBox 82"/>
          <p:cNvSpPr txBox="1"/>
          <p:nvPr/>
        </p:nvSpPr>
        <p:spPr>
          <a:xfrm>
            <a:off x="2286000" y="4495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4" name="TextBox 83"/>
          <p:cNvSpPr txBox="1"/>
          <p:nvPr/>
        </p:nvSpPr>
        <p:spPr>
          <a:xfrm>
            <a:off x="2895600" y="4800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5" name="TextBox 84"/>
          <p:cNvSpPr txBox="1"/>
          <p:nvPr/>
        </p:nvSpPr>
        <p:spPr>
          <a:xfrm>
            <a:off x="4572000" y="4343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6" name="TextBox 85"/>
          <p:cNvSpPr txBox="1"/>
          <p:nvPr/>
        </p:nvSpPr>
        <p:spPr>
          <a:xfrm>
            <a:off x="3352800" y="42672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7" name="TextBox 86"/>
          <p:cNvSpPr txBox="1"/>
          <p:nvPr/>
        </p:nvSpPr>
        <p:spPr>
          <a:xfrm>
            <a:off x="4114800" y="4038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8" name="TextBox 87"/>
          <p:cNvSpPr txBox="1"/>
          <p:nvPr/>
        </p:nvSpPr>
        <p:spPr>
          <a:xfrm>
            <a:off x="4953000" y="4038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9" name="TextBox 88"/>
          <p:cNvSpPr txBox="1"/>
          <p:nvPr/>
        </p:nvSpPr>
        <p:spPr>
          <a:xfrm>
            <a:off x="2971800" y="3733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0" name="TextBox 89"/>
          <p:cNvSpPr txBox="1"/>
          <p:nvPr/>
        </p:nvSpPr>
        <p:spPr>
          <a:xfrm>
            <a:off x="3657600" y="3657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1" name="TextBox 90"/>
          <p:cNvSpPr txBox="1"/>
          <p:nvPr/>
        </p:nvSpPr>
        <p:spPr>
          <a:xfrm>
            <a:off x="4572000" y="3581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2" name="TextBox 91"/>
          <p:cNvSpPr txBox="1"/>
          <p:nvPr/>
        </p:nvSpPr>
        <p:spPr>
          <a:xfrm>
            <a:off x="4953000" y="5181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3" name="TextBox 92"/>
          <p:cNvSpPr txBox="1"/>
          <p:nvPr/>
        </p:nvSpPr>
        <p:spPr>
          <a:xfrm>
            <a:off x="1143000" y="53340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4" name="TextBox 93"/>
          <p:cNvSpPr txBox="1"/>
          <p:nvPr/>
        </p:nvSpPr>
        <p:spPr>
          <a:xfrm>
            <a:off x="4191000" y="5181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5" name="TextBox 94"/>
          <p:cNvSpPr txBox="1"/>
          <p:nvPr/>
        </p:nvSpPr>
        <p:spPr>
          <a:xfrm>
            <a:off x="1752600" y="5181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6" name="TextBox 95"/>
          <p:cNvSpPr txBox="1"/>
          <p:nvPr/>
        </p:nvSpPr>
        <p:spPr>
          <a:xfrm>
            <a:off x="2590800" y="5181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7" name="TextBox 96"/>
          <p:cNvSpPr txBox="1"/>
          <p:nvPr/>
        </p:nvSpPr>
        <p:spPr>
          <a:xfrm>
            <a:off x="2286000" y="4495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8" name="TextBox 97"/>
          <p:cNvSpPr txBox="1"/>
          <p:nvPr/>
        </p:nvSpPr>
        <p:spPr>
          <a:xfrm>
            <a:off x="3581400" y="50292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9" name="TextBox 98"/>
          <p:cNvSpPr txBox="1"/>
          <p:nvPr/>
        </p:nvSpPr>
        <p:spPr>
          <a:xfrm>
            <a:off x="1676400" y="46482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00" name="TextBox 99"/>
          <p:cNvSpPr txBox="1"/>
          <p:nvPr/>
        </p:nvSpPr>
        <p:spPr>
          <a:xfrm>
            <a:off x="4419600" y="4800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01" name="TextBox 100"/>
          <p:cNvSpPr txBox="1"/>
          <p:nvPr/>
        </p:nvSpPr>
        <p:spPr>
          <a:xfrm>
            <a:off x="3886200" y="4495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02" name="Oval 101"/>
          <p:cNvSpPr/>
          <p:nvPr/>
        </p:nvSpPr>
        <p:spPr>
          <a:xfrm>
            <a:off x="1066800" y="60198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a:off x="2895600" y="56388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p:cNvSpPr/>
          <p:nvPr/>
        </p:nvSpPr>
        <p:spPr>
          <a:xfrm>
            <a:off x="3810000" y="57150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p:cNvSpPr/>
          <p:nvPr/>
        </p:nvSpPr>
        <p:spPr>
          <a:xfrm>
            <a:off x="4953000" y="57150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p:cNvSpPr/>
          <p:nvPr/>
        </p:nvSpPr>
        <p:spPr>
          <a:xfrm>
            <a:off x="1600200" y="64770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p:cNvSpPr/>
          <p:nvPr/>
        </p:nvSpPr>
        <p:spPr>
          <a:xfrm>
            <a:off x="1981200" y="57912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a:off x="2514600" y="63246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a:xfrm>
            <a:off x="4419600" y="60198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a:off x="3429000" y="62484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p:nvPr/>
        </p:nvSpPr>
        <p:spPr>
          <a:xfrm>
            <a:off x="4800600" y="6400800"/>
            <a:ext cx="228600" cy="22860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67" name="TextBox 111"/>
          <p:cNvSpPr txBox="1">
            <a:spLocks noChangeArrowheads="1"/>
          </p:cNvSpPr>
          <p:nvPr/>
        </p:nvSpPr>
        <p:spPr bwMode="auto">
          <a:xfrm>
            <a:off x="5943600" y="457200"/>
            <a:ext cx="2895600" cy="3694113"/>
          </a:xfrm>
          <a:prstGeom prst="rect">
            <a:avLst/>
          </a:prstGeom>
          <a:noFill/>
          <a:ln w="9525">
            <a:noFill/>
            <a:miter lim="800000"/>
            <a:headEnd/>
            <a:tailEnd/>
          </a:ln>
        </p:spPr>
        <p:txBody>
          <a:bodyPr>
            <a:spAutoFit/>
          </a:bodyPr>
          <a:lstStyle/>
          <a:p>
            <a:r>
              <a:rPr lang="en-US"/>
              <a:t>If the cloud tops are significantly above the freezing level, and the thickness of the cloud above the freezing level is deep enough, the ice crystals coalesce, and eventually begin to fall as snow.  If the freezing level is high enough, the snow will melt on its way down and fall to the ground as liquid precipitation.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990600" y="1600200"/>
            <a:ext cx="4419600" cy="3733800"/>
          </a:xfrm>
          <a:prstGeom prst="roundRect">
            <a:avLst>
              <a:gd name="adj" fmla="val 16667"/>
            </a:avLst>
          </a:prstGeom>
          <a:gradFill rotWithShape="0">
            <a:gsLst>
              <a:gs pos="0">
                <a:schemeClr val="bg1"/>
              </a:gs>
              <a:gs pos="100000">
                <a:schemeClr val="bg1">
                  <a:lumMod val="50000"/>
                </a:schemeClr>
              </a:gs>
            </a:gsLst>
            <a:lin ang="5400000" scaled="1"/>
          </a:gradFill>
          <a:ln w="9525">
            <a:noFill/>
            <a:round/>
            <a:headEnd/>
            <a:tailEnd/>
          </a:ln>
        </p:spPr>
        <p:txBody>
          <a:bodyPr wrap="none" anchor="ctr"/>
          <a:lstStyle/>
          <a:p>
            <a:pPr>
              <a:defRPr/>
            </a:pPr>
            <a:endParaRPr lang="en-US" dirty="0"/>
          </a:p>
        </p:txBody>
      </p:sp>
      <p:cxnSp>
        <p:nvCxnSpPr>
          <p:cNvPr id="6" name="Straight Connector 5"/>
          <p:cNvCxnSpPr/>
          <p:nvPr/>
        </p:nvCxnSpPr>
        <p:spPr>
          <a:xfrm>
            <a:off x="0" y="6705600"/>
            <a:ext cx="7010400" cy="0"/>
          </a:xfrm>
          <a:prstGeom prst="line">
            <a:avLst/>
          </a:prstGeom>
          <a:ln w="571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41988" name="TextBox 6"/>
          <p:cNvSpPr txBox="1">
            <a:spLocks noChangeArrowheads="1"/>
          </p:cNvSpPr>
          <p:nvPr/>
        </p:nvSpPr>
        <p:spPr bwMode="auto">
          <a:xfrm>
            <a:off x="7239000" y="6488113"/>
            <a:ext cx="1698625" cy="369887"/>
          </a:xfrm>
          <a:prstGeom prst="rect">
            <a:avLst/>
          </a:prstGeom>
          <a:noFill/>
          <a:ln w="9525">
            <a:noFill/>
            <a:miter lim="800000"/>
            <a:headEnd/>
            <a:tailEnd/>
          </a:ln>
        </p:spPr>
        <p:txBody>
          <a:bodyPr wrap="none">
            <a:spAutoFit/>
          </a:bodyPr>
          <a:lstStyle/>
          <a:p>
            <a:r>
              <a:rPr lang="en-US"/>
              <a:t>Freezing Level</a:t>
            </a:r>
          </a:p>
        </p:txBody>
      </p:sp>
      <p:sp>
        <p:nvSpPr>
          <p:cNvPr id="5" name="TextBox 4"/>
          <p:cNvSpPr txBox="1"/>
          <p:nvPr/>
        </p:nvSpPr>
        <p:spPr>
          <a:xfrm>
            <a:off x="12192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8" name="TextBox 7"/>
          <p:cNvSpPr txBox="1"/>
          <p:nvPr/>
        </p:nvSpPr>
        <p:spPr>
          <a:xfrm>
            <a:off x="1600200" y="17526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9" name="TextBox 8"/>
          <p:cNvSpPr txBox="1"/>
          <p:nvPr/>
        </p:nvSpPr>
        <p:spPr>
          <a:xfrm>
            <a:off x="18288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0" name="TextBox 9"/>
          <p:cNvSpPr txBox="1"/>
          <p:nvPr/>
        </p:nvSpPr>
        <p:spPr>
          <a:xfrm>
            <a:off x="20574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1" name="TextBox 10"/>
          <p:cNvSpPr txBox="1"/>
          <p:nvPr/>
        </p:nvSpPr>
        <p:spPr>
          <a:xfrm>
            <a:off x="1447800" y="1981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2" name="TextBox 11"/>
          <p:cNvSpPr txBox="1"/>
          <p:nvPr/>
        </p:nvSpPr>
        <p:spPr>
          <a:xfrm>
            <a:off x="22098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3" name="TextBox 12"/>
          <p:cNvSpPr txBox="1"/>
          <p:nvPr/>
        </p:nvSpPr>
        <p:spPr>
          <a:xfrm>
            <a:off x="25146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4" name="TextBox 13"/>
          <p:cNvSpPr txBox="1"/>
          <p:nvPr/>
        </p:nvSpPr>
        <p:spPr>
          <a:xfrm>
            <a:off x="19812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5" name="TextBox 14"/>
          <p:cNvSpPr txBox="1"/>
          <p:nvPr/>
        </p:nvSpPr>
        <p:spPr>
          <a:xfrm>
            <a:off x="24384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6" name="TextBox 15"/>
          <p:cNvSpPr txBox="1"/>
          <p:nvPr/>
        </p:nvSpPr>
        <p:spPr>
          <a:xfrm>
            <a:off x="3048000" y="1600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7" name="TextBox 16"/>
          <p:cNvSpPr txBox="1"/>
          <p:nvPr/>
        </p:nvSpPr>
        <p:spPr>
          <a:xfrm>
            <a:off x="27432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8" name="TextBox 17"/>
          <p:cNvSpPr txBox="1"/>
          <p:nvPr/>
        </p:nvSpPr>
        <p:spPr>
          <a:xfrm>
            <a:off x="33528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19" name="TextBox 18"/>
          <p:cNvSpPr txBox="1"/>
          <p:nvPr/>
        </p:nvSpPr>
        <p:spPr>
          <a:xfrm>
            <a:off x="30480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0" name="TextBox 19"/>
          <p:cNvSpPr txBox="1"/>
          <p:nvPr/>
        </p:nvSpPr>
        <p:spPr>
          <a:xfrm>
            <a:off x="3733800" y="1600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1" name="TextBox 20"/>
          <p:cNvSpPr txBox="1"/>
          <p:nvPr/>
        </p:nvSpPr>
        <p:spPr>
          <a:xfrm>
            <a:off x="33528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2" name="TextBox 21"/>
          <p:cNvSpPr txBox="1"/>
          <p:nvPr/>
        </p:nvSpPr>
        <p:spPr>
          <a:xfrm>
            <a:off x="35814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3" name="TextBox 22"/>
          <p:cNvSpPr txBox="1"/>
          <p:nvPr/>
        </p:nvSpPr>
        <p:spPr>
          <a:xfrm>
            <a:off x="38100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4" name="TextBox 23"/>
          <p:cNvSpPr txBox="1"/>
          <p:nvPr/>
        </p:nvSpPr>
        <p:spPr>
          <a:xfrm>
            <a:off x="41148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5" name="TextBox 24"/>
          <p:cNvSpPr txBox="1"/>
          <p:nvPr/>
        </p:nvSpPr>
        <p:spPr>
          <a:xfrm>
            <a:off x="43434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6" name="TextBox 25"/>
          <p:cNvSpPr txBox="1"/>
          <p:nvPr/>
        </p:nvSpPr>
        <p:spPr>
          <a:xfrm>
            <a:off x="4114800" y="1981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7" name="TextBox 26"/>
          <p:cNvSpPr txBox="1"/>
          <p:nvPr/>
        </p:nvSpPr>
        <p:spPr>
          <a:xfrm>
            <a:off x="1524000" y="21336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8" name="TextBox 27"/>
          <p:cNvSpPr txBox="1"/>
          <p:nvPr/>
        </p:nvSpPr>
        <p:spPr>
          <a:xfrm>
            <a:off x="1066800" y="21336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29" name="TextBox 28"/>
          <p:cNvSpPr txBox="1"/>
          <p:nvPr/>
        </p:nvSpPr>
        <p:spPr>
          <a:xfrm>
            <a:off x="17526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0" name="TextBox 29"/>
          <p:cNvSpPr txBox="1"/>
          <p:nvPr/>
        </p:nvSpPr>
        <p:spPr>
          <a:xfrm>
            <a:off x="2590800" y="1981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1" name="TextBox 30"/>
          <p:cNvSpPr txBox="1"/>
          <p:nvPr/>
        </p:nvSpPr>
        <p:spPr>
          <a:xfrm>
            <a:off x="28956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2" name="TextBox 31"/>
          <p:cNvSpPr txBox="1"/>
          <p:nvPr/>
        </p:nvSpPr>
        <p:spPr>
          <a:xfrm>
            <a:off x="35814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3" name="TextBox 32"/>
          <p:cNvSpPr txBox="1"/>
          <p:nvPr/>
        </p:nvSpPr>
        <p:spPr>
          <a:xfrm>
            <a:off x="4572000" y="19812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4" name="TextBox 33"/>
          <p:cNvSpPr txBox="1"/>
          <p:nvPr/>
        </p:nvSpPr>
        <p:spPr>
          <a:xfrm>
            <a:off x="47244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5" name="TextBox 34"/>
          <p:cNvSpPr txBox="1"/>
          <p:nvPr/>
        </p:nvSpPr>
        <p:spPr>
          <a:xfrm>
            <a:off x="42672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6" name="TextBox 35"/>
          <p:cNvSpPr txBox="1"/>
          <p:nvPr/>
        </p:nvSpPr>
        <p:spPr>
          <a:xfrm>
            <a:off x="22860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7" name="TextBox 36"/>
          <p:cNvSpPr txBox="1"/>
          <p:nvPr/>
        </p:nvSpPr>
        <p:spPr>
          <a:xfrm>
            <a:off x="32004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8" name="TextBox 37"/>
          <p:cNvSpPr txBox="1"/>
          <p:nvPr/>
        </p:nvSpPr>
        <p:spPr>
          <a:xfrm>
            <a:off x="3886200" y="2057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39" name="TextBox 38"/>
          <p:cNvSpPr txBox="1"/>
          <p:nvPr/>
        </p:nvSpPr>
        <p:spPr>
          <a:xfrm>
            <a:off x="5029200" y="21336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0" name="TextBox 39"/>
          <p:cNvSpPr txBox="1"/>
          <p:nvPr/>
        </p:nvSpPr>
        <p:spPr>
          <a:xfrm>
            <a:off x="1219200" y="2286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1" name="TextBox 40"/>
          <p:cNvSpPr txBox="1"/>
          <p:nvPr/>
        </p:nvSpPr>
        <p:spPr>
          <a:xfrm>
            <a:off x="1447800" y="23622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2" name="TextBox 41"/>
          <p:cNvSpPr txBox="1"/>
          <p:nvPr/>
        </p:nvSpPr>
        <p:spPr>
          <a:xfrm>
            <a:off x="4953000" y="19050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3" name="TextBox 42"/>
          <p:cNvSpPr txBox="1"/>
          <p:nvPr/>
        </p:nvSpPr>
        <p:spPr>
          <a:xfrm>
            <a:off x="4724400" y="18288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4" name="TextBox 43"/>
          <p:cNvSpPr txBox="1"/>
          <p:nvPr/>
        </p:nvSpPr>
        <p:spPr>
          <a:xfrm>
            <a:off x="4495800" y="1676400"/>
            <a:ext cx="300038" cy="369888"/>
          </a:xfrm>
          <a:prstGeom prst="rect">
            <a:avLst/>
          </a:prstGeom>
          <a:noFill/>
        </p:spPr>
        <p:txBody>
          <a:bodyPr wrap="none">
            <a:spAutoFit/>
          </a:bodyPr>
          <a:lstStyle/>
          <a:p>
            <a:pPr>
              <a:defRPr/>
            </a:pPr>
            <a:r>
              <a:rPr lang="en-US" dirty="0">
                <a:solidFill>
                  <a:srgbClr val="008000"/>
                </a:solidFill>
                <a:latin typeface="+mn-lt"/>
              </a:rPr>
              <a:t>*</a:t>
            </a:r>
          </a:p>
        </p:txBody>
      </p:sp>
      <p:sp>
        <p:nvSpPr>
          <p:cNvPr id="45" name="TextBox 44"/>
          <p:cNvSpPr txBox="1"/>
          <p:nvPr/>
        </p:nvSpPr>
        <p:spPr>
          <a:xfrm>
            <a:off x="17526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6" name="TextBox 45"/>
          <p:cNvSpPr txBox="1"/>
          <p:nvPr/>
        </p:nvSpPr>
        <p:spPr>
          <a:xfrm>
            <a:off x="4495800" y="2667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7" name="TextBox 46"/>
          <p:cNvSpPr txBox="1"/>
          <p:nvPr/>
        </p:nvSpPr>
        <p:spPr>
          <a:xfrm>
            <a:off x="24384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8" name="TextBox 47"/>
          <p:cNvSpPr txBox="1"/>
          <p:nvPr/>
        </p:nvSpPr>
        <p:spPr>
          <a:xfrm>
            <a:off x="2895600" y="24384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49" name="TextBox 48"/>
          <p:cNvSpPr txBox="1"/>
          <p:nvPr/>
        </p:nvSpPr>
        <p:spPr>
          <a:xfrm>
            <a:off x="9906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0" name="TextBox 49"/>
          <p:cNvSpPr txBox="1"/>
          <p:nvPr/>
        </p:nvSpPr>
        <p:spPr>
          <a:xfrm>
            <a:off x="19050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1" name="TextBox 50"/>
          <p:cNvSpPr txBox="1"/>
          <p:nvPr/>
        </p:nvSpPr>
        <p:spPr>
          <a:xfrm>
            <a:off x="49530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2" name="TextBox 51"/>
          <p:cNvSpPr txBox="1"/>
          <p:nvPr/>
        </p:nvSpPr>
        <p:spPr>
          <a:xfrm>
            <a:off x="22860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3" name="TextBox 52"/>
          <p:cNvSpPr txBox="1"/>
          <p:nvPr/>
        </p:nvSpPr>
        <p:spPr>
          <a:xfrm>
            <a:off x="2667000" y="22098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4" name="TextBox 53"/>
          <p:cNvSpPr txBox="1"/>
          <p:nvPr/>
        </p:nvSpPr>
        <p:spPr>
          <a:xfrm>
            <a:off x="31242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5" name="TextBox 54"/>
          <p:cNvSpPr txBox="1"/>
          <p:nvPr/>
        </p:nvSpPr>
        <p:spPr>
          <a:xfrm>
            <a:off x="35814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6" name="TextBox 55"/>
          <p:cNvSpPr txBox="1"/>
          <p:nvPr/>
        </p:nvSpPr>
        <p:spPr>
          <a:xfrm>
            <a:off x="39624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7" name="TextBox 56"/>
          <p:cNvSpPr txBox="1"/>
          <p:nvPr/>
        </p:nvSpPr>
        <p:spPr>
          <a:xfrm>
            <a:off x="44196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8" name="TextBox 57"/>
          <p:cNvSpPr txBox="1"/>
          <p:nvPr/>
        </p:nvSpPr>
        <p:spPr>
          <a:xfrm>
            <a:off x="4800600" y="22860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59" name="TextBox 58"/>
          <p:cNvSpPr txBox="1"/>
          <p:nvPr/>
        </p:nvSpPr>
        <p:spPr>
          <a:xfrm>
            <a:off x="3276600" y="24384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60" name="TextBox 59"/>
          <p:cNvSpPr txBox="1"/>
          <p:nvPr/>
        </p:nvSpPr>
        <p:spPr>
          <a:xfrm>
            <a:off x="3962400" y="2514600"/>
            <a:ext cx="338138" cy="461963"/>
          </a:xfrm>
          <a:prstGeom prst="rect">
            <a:avLst/>
          </a:prstGeom>
          <a:noFill/>
        </p:spPr>
        <p:txBody>
          <a:bodyPr wrap="none">
            <a:spAutoFit/>
          </a:bodyPr>
          <a:lstStyle/>
          <a:p>
            <a:pPr>
              <a:defRPr/>
            </a:pPr>
            <a:r>
              <a:rPr lang="en-US" sz="2400" dirty="0">
                <a:solidFill>
                  <a:srgbClr val="008000"/>
                </a:solidFill>
                <a:latin typeface="+mn-lt"/>
              </a:rPr>
              <a:t>*</a:t>
            </a:r>
          </a:p>
        </p:txBody>
      </p:sp>
      <p:sp>
        <p:nvSpPr>
          <p:cNvPr id="61" name="TextBox 60"/>
          <p:cNvSpPr txBox="1"/>
          <p:nvPr/>
        </p:nvSpPr>
        <p:spPr>
          <a:xfrm>
            <a:off x="1295400" y="26670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5" name="TextBox 64"/>
          <p:cNvSpPr txBox="1"/>
          <p:nvPr/>
        </p:nvSpPr>
        <p:spPr>
          <a:xfrm>
            <a:off x="2057400" y="26670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6" name="TextBox 65"/>
          <p:cNvSpPr txBox="1"/>
          <p:nvPr/>
        </p:nvSpPr>
        <p:spPr>
          <a:xfrm>
            <a:off x="1752600" y="32004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7" name="TextBox 66"/>
          <p:cNvSpPr txBox="1"/>
          <p:nvPr/>
        </p:nvSpPr>
        <p:spPr>
          <a:xfrm>
            <a:off x="1066800" y="31242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8" name="TextBox 67"/>
          <p:cNvSpPr txBox="1"/>
          <p:nvPr/>
        </p:nvSpPr>
        <p:spPr>
          <a:xfrm>
            <a:off x="2286000" y="34290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69" name="TextBox 68"/>
          <p:cNvSpPr txBox="1"/>
          <p:nvPr/>
        </p:nvSpPr>
        <p:spPr>
          <a:xfrm>
            <a:off x="2667000" y="31242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0" name="TextBox 69"/>
          <p:cNvSpPr txBox="1"/>
          <p:nvPr/>
        </p:nvSpPr>
        <p:spPr>
          <a:xfrm>
            <a:off x="3200400" y="32766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1" name="TextBox 70"/>
          <p:cNvSpPr txBox="1"/>
          <p:nvPr/>
        </p:nvSpPr>
        <p:spPr>
          <a:xfrm>
            <a:off x="4038600" y="32004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2" name="TextBox 71"/>
          <p:cNvSpPr txBox="1"/>
          <p:nvPr/>
        </p:nvSpPr>
        <p:spPr>
          <a:xfrm>
            <a:off x="4953000" y="32004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3" name="TextBox 72"/>
          <p:cNvSpPr txBox="1"/>
          <p:nvPr/>
        </p:nvSpPr>
        <p:spPr>
          <a:xfrm>
            <a:off x="3048000" y="27432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4" name="TextBox 73"/>
          <p:cNvSpPr txBox="1"/>
          <p:nvPr/>
        </p:nvSpPr>
        <p:spPr>
          <a:xfrm>
            <a:off x="3581400" y="28956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5" name="TextBox 74"/>
          <p:cNvSpPr txBox="1"/>
          <p:nvPr/>
        </p:nvSpPr>
        <p:spPr>
          <a:xfrm>
            <a:off x="4191000" y="27432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6" name="TextBox 75"/>
          <p:cNvSpPr txBox="1"/>
          <p:nvPr/>
        </p:nvSpPr>
        <p:spPr>
          <a:xfrm>
            <a:off x="4724400" y="2895600"/>
            <a:ext cx="390525" cy="584200"/>
          </a:xfrm>
          <a:prstGeom prst="rect">
            <a:avLst/>
          </a:prstGeom>
          <a:noFill/>
        </p:spPr>
        <p:txBody>
          <a:bodyPr wrap="none">
            <a:spAutoFit/>
          </a:bodyPr>
          <a:lstStyle/>
          <a:p>
            <a:pPr>
              <a:defRPr/>
            </a:pPr>
            <a:r>
              <a:rPr lang="en-US" sz="3200" dirty="0">
                <a:solidFill>
                  <a:srgbClr val="008000"/>
                </a:solidFill>
                <a:latin typeface="+mn-lt"/>
              </a:rPr>
              <a:t>*</a:t>
            </a:r>
          </a:p>
        </p:txBody>
      </p:sp>
      <p:sp>
        <p:nvSpPr>
          <p:cNvPr id="77" name="TextBox 76"/>
          <p:cNvSpPr txBox="1"/>
          <p:nvPr/>
        </p:nvSpPr>
        <p:spPr>
          <a:xfrm>
            <a:off x="1371600" y="3581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78" name="TextBox 77"/>
          <p:cNvSpPr txBox="1"/>
          <p:nvPr/>
        </p:nvSpPr>
        <p:spPr>
          <a:xfrm>
            <a:off x="2057400" y="3733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79" name="TextBox 78"/>
          <p:cNvSpPr txBox="1"/>
          <p:nvPr/>
        </p:nvSpPr>
        <p:spPr>
          <a:xfrm>
            <a:off x="1066800" y="3962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0" name="TextBox 79"/>
          <p:cNvSpPr txBox="1"/>
          <p:nvPr/>
        </p:nvSpPr>
        <p:spPr>
          <a:xfrm>
            <a:off x="1676400" y="4114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1" name="TextBox 80"/>
          <p:cNvSpPr txBox="1"/>
          <p:nvPr/>
        </p:nvSpPr>
        <p:spPr>
          <a:xfrm>
            <a:off x="1295400" y="45720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2" name="TextBox 81"/>
          <p:cNvSpPr txBox="1"/>
          <p:nvPr/>
        </p:nvSpPr>
        <p:spPr>
          <a:xfrm>
            <a:off x="2438400" y="4038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3" name="TextBox 82"/>
          <p:cNvSpPr txBox="1"/>
          <p:nvPr/>
        </p:nvSpPr>
        <p:spPr>
          <a:xfrm>
            <a:off x="2286000" y="4495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4" name="TextBox 83"/>
          <p:cNvSpPr txBox="1"/>
          <p:nvPr/>
        </p:nvSpPr>
        <p:spPr>
          <a:xfrm>
            <a:off x="2895600" y="4800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5" name="TextBox 84"/>
          <p:cNvSpPr txBox="1"/>
          <p:nvPr/>
        </p:nvSpPr>
        <p:spPr>
          <a:xfrm>
            <a:off x="4572000" y="4343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6" name="TextBox 85"/>
          <p:cNvSpPr txBox="1"/>
          <p:nvPr/>
        </p:nvSpPr>
        <p:spPr>
          <a:xfrm>
            <a:off x="3352800" y="42672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7" name="TextBox 86"/>
          <p:cNvSpPr txBox="1"/>
          <p:nvPr/>
        </p:nvSpPr>
        <p:spPr>
          <a:xfrm>
            <a:off x="4114800" y="4038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8" name="TextBox 87"/>
          <p:cNvSpPr txBox="1"/>
          <p:nvPr/>
        </p:nvSpPr>
        <p:spPr>
          <a:xfrm>
            <a:off x="4953000" y="4038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89" name="TextBox 88"/>
          <p:cNvSpPr txBox="1"/>
          <p:nvPr/>
        </p:nvSpPr>
        <p:spPr>
          <a:xfrm>
            <a:off x="2971800" y="3733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0" name="TextBox 89"/>
          <p:cNvSpPr txBox="1"/>
          <p:nvPr/>
        </p:nvSpPr>
        <p:spPr>
          <a:xfrm>
            <a:off x="3657600" y="3657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1" name="TextBox 90"/>
          <p:cNvSpPr txBox="1"/>
          <p:nvPr/>
        </p:nvSpPr>
        <p:spPr>
          <a:xfrm>
            <a:off x="4572000" y="3581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2" name="TextBox 91"/>
          <p:cNvSpPr txBox="1"/>
          <p:nvPr/>
        </p:nvSpPr>
        <p:spPr>
          <a:xfrm>
            <a:off x="4953000" y="50292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3" name="TextBox 92"/>
          <p:cNvSpPr txBox="1"/>
          <p:nvPr/>
        </p:nvSpPr>
        <p:spPr>
          <a:xfrm>
            <a:off x="1219200" y="50292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5" name="TextBox 94"/>
          <p:cNvSpPr txBox="1"/>
          <p:nvPr/>
        </p:nvSpPr>
        <p:spPr>
          <a:xfrm>
            <a:off x="1905000" y="5257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6" name="TextBox 95"/>
          <p:cNvSpPr txBox="1"/>
          <p:nvPr/>
        </p:nvSpPr>
        <p:spPr>
          <a:xfrm>
            <a:off x="2590800" y="5181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7" name="TextBox 96"/>
          <p:cNvSpPr txBox="1"/>
          <p:nvPr/>
        </p:nvSpPr>
        <p:spPr>
          <a:xfrm>
            <a:off x="2286000" y="4495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8" name="TextBox 97"/>
          <p:cNvSpPr txBox="1"/>
          <p:nvPr/>
        </p:nvSpPr>
        <p:spPr>
          <a:xfrm>
            <a:off x="3581400" y="50292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99" name="TextBox 98"/>
          <p:cNvSpPr txBox="1"/>
          <p:nvPr/>
        </p:nvSpPr>
        <p:spPr>
          <a:xfrm>
            <a:off x="1676400" y="46482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00" name="TextBox 99"/>
          <p:cNvSpPr txBox="1"/>
          <p:nvPr/>
        </p:nvSpPr>
        <p:spPr>
          <a:xfrm>
            <a:off x="4419600" y="4800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01" name="TextBox 100"/>
          <p:cNvSpPr txBox="1"/>
          <p:nvPr/>
        </p:nvSpPr>
        <p:spPr>
          <a:xfrm>
            <a:off x="3886200" y="4495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20" name="TextBox 119"/>
          <p:cNvSpPr txBox="1"/>
          <p:nvPr/>
        </p:nvSpPr>
        <p:spPr>
          <a:xfrm>
            <a:off x="2590800" y="56388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21" name="TextBox 120"/>
          <p:cNvSpPr txBox="1"/>
          <p:nvPr/>
        </p:nvSpPr>
        <p:spPr>
          <a:xfrm>
            <a:off x="4572000" y="53340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22" name="TextBox 121"/>
          <p:cNvSpPr txBox="1"/>
          <p:nvPr/>
        </p:nvSpPr>
        <p:spPr>
          <a:xfrm>
            <a:off x="4495800" y="6211888"/>
            <a:ext cx="414338" cy="646112"/>
          </a:xfrm>
          <a:prstGeom prst="rect">
            <a:avLst/>
          </a:prstGeom>
          <a:noFill/>
        </p:spPr>
        <p:txBody>
          <a:bodyPr wrap="none">
            <a:spAutoFit/>
          </a:bodyPr>
          <a:lstStyle/>
          <a:p>
            <a:pPr>
              <a:defRPr/>
            </a:pPr>
            <a:r>
              <a:rPr lang="en-US" sz="3600" dirty="0">
                <a:solidFill>
                  <a:srgbClr val="008000"/>
                </a:solidFill>
                <a:latin typeface="+mn-lt"/>
              </a:rPr>
              <a:t>*</a:t>
            </a:r>
          </a:p>
        </p:txBody>
      </p:sp>
      <p:sp>
        <p:nvSpPr>
          <p:cNvPr id="123" name="TextBox 122"/>
          <p:cNvSpPr txBox="1"/>
          <p:nvPr/>
        </p:nvSpPr>
        <p:spPr>
          <a:xfrm>
            <a:off x="3657600" y="5486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24" name="TextBox 123"/>
          <p:cNvSpPr txBox="1"/>
          <p:nvPr/>
        </p:nvSpPr>
        <p:spPr>
          <a:xfrm>
            <a:off x="2133600" y="5943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25" name="TextBox 124"/>
          <p:cNvSpPr txBox="1"/>
          <p:nvPr/>
        </p:nvSpPr>
        <p:spPr>
          <a:xfrm>
            <a:off x="4953000" y="59436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26" name="TextBox 125"/>
          <p:cNvSpPr txBox="1"/>
          <p:nvPr/>
        </p:nvSpPr>
        <p:spPr>
          <a:xfrm>
            <a:off x="2743200" y="6211888"/>
            <a:ext cx="414338" cy="646112"/>
          </a:xfrm>
          <a:prstGeom prst="rect">
            <a:avLst/>
          </a:prstGeom>
          <a:noFill/>
        </p:spPr>
        <p:txBody>
          <a:bodyPr wrap="none">
            <a:spAutoFit/>
          </a:bodyPr>
          <a:lstStyle/>
          <a:p>
            <a:pPr>
              <a:defRPr/>
            </a:pPr>
            <a:r>
              <a:rPr lang="en-US" sz="3600" dirty="0">
                <a:solidFill>
                  <a:srgbClr val="008000"/>
                </a:solidFill>
                <a:latin typeface="+mn-lt"/>
              </a:rPr>
              <a:t>*</a:t>
            </a:r>
          </a:p>
        </p:txBody>
      </p:sp>
      <p:sp>
        <p:nvSpPr>
          <p:cNvPr id="127" name="TextBox 126"/>
          <p:cNvSpPr txBox="1"/>
          <p:nvPr/>
        </p:nvSpPr>
        <p:spPr>
          <a:xfrm>
            <a:off x="1524000" y="6211888"/>
            <a:ext cx="414338" cy="646112"/>
          </a:xfrm>
          <a:prstGeom prst="rect">
            <a:avLst/>
          </a:prstGeom>
          <a:noFill/>
        </p:spPr>
        <p:txBody>
          <a:bodyPr wrap="none">
            <a:spAutoFit/>
          </a:bodyPr>
          <a:lstStyle/>
          <a:p>
            <a:pPr>
              <a:defRPr/>
            </a:pPr>
            <a:r>
              <a:rPr lang="en-US" sz="3600" dirty="0">
                <a:solidFill>
                  <a:srgbClr val="008000"/>
                </a:solidFill>
                <a:latin typeface="+mn-lt"/>
              </a:rPr>
              <a:t>*</a:t>
            </a:r>
          </a:p>
        </p:txBody>
      </p:sp>
      <p:sp>
        <p:nvSpPr>
          <p:cNvPr id="128" name="TextBox 127"/>
          <p:cNvSpPr txBox="1"/>
          <p:nvPr/>
        </p:nvSpPr>
        <p:spPr>
          <a:xfrm>
            <a:off x="3276600" y="5867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29" name="TextBox 128"/>
          <p:cNvSpPr txBox="1"/>
          <p:nvPr/>
        </p:nvSpPr>
        <p:spPr>
          <a:xfrm>
            <a:off x="3886200" y="6211888"/>
            <a:ext cx="414338" cy="646112"/>
          </a:xfrm>
          <a:prstGeom prst="rect">
            <a:avLst/>
          </a:prstGeom>
          <a:noFill/>
        </p:spPr>
        <p:txBody>
          <a:bodyPr wrap="none">
            <a:spAutoFit/>
          </a:bodyPr>
          <a:lstStyle/>
          <a:p>
            <a:pPr>
              <a:defRPr/>
            </a:pPr>
            <a:r>
              <a:rPr lang="en-US" sz="3600" dirty="0">
                <a:solidFill>
                  <a:srgbClr val="008000"/>
                </a:solidFill>
                <a:latin typeface="+mn-lt"/>
              </a:rPr>
              <a:t>*</a:t>
            </a:r>
          </a:p>
        </p:txBody>
      </p:sp>
      <p:sp>
        <p:nvSpPr>
          <p:cNvPr id="130" name="TextBox 129"/>
          <p:cNvSpPr txBox="1"/>
          <p:nvPr/>
        </p:nvSpPr>
        <p:spPr>
          <a:xfrm>
            <a:off x="1143000" y="58674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131" name="TextBox 130"/>
          <p:cNvSpPr txBox="1"/>
          <p:nvPr/>
        </p:nvSpPr>
        <p:spPr>
          <a:xfrm>
            <a:off x="4114800" y="5715000"/>
            <a:ext cx="414338" cy="646113"/>
          </a:xfrm>
          <a:prstGeom prst="rect">
            <a:avLst/>
          </a:prstGeom>
          <a:noFill/>
        </p:spPr>
        <p:txBody>
          <a:bodyPr wrap="none">
            <a:spAutoFit/>
          </a:bodyPr>
          <a:lstStyle/>
          <a:p>
            <a:pPr>
              <a:defRPr/>
            </a:pPr>
            <a:r>
              <a:rPr lang="en-US" sz="3600" dirty="0">
                <a:solidFill>
                  <a:srgbClr val="008000"/>
                </a:solidFill>
                <a:latin typeface="+mn-lt"/>
              </a:rPr>
              <a:t>*</a:t>
            </a:r>
          </a:p>
        </p:txBody>
      </p:sp>
      <p:sp>
        <p:nvSpPr>
          <p:cNvPr id="42092" name="TextBox 131"/>
          <p:cNvSpPr txBox="1">
            <a:spLocks noChangeArrowheads="1"/>
          </p:cNvSpPr>
          <p:nvPr/>
        </p:nvSpPr>
        <p:spPr bwMode="auto">
          <a:xfrm>
            <a:off x="5943600" y="2133600"/>
            <a:ext cx="2895600" cy="1754188"/>
          </a:xfrm>
          <a:prstGeom prst="rect">
            <a:avLst/>
          </a:prstGeom>
          <a:noFill/>
          <a:ln w="9525">
            <a:noFill/>
            <a:miter lim="800000"/>
            <a:headEnd/>
            <a:tailEnd/>
          </a:ln>
        </p:spPr>
        <p:txBody>
          <a:bodyPr>
            <a:spAutoFit/>
          </a:bodyPr>
          <a:lstStyle/>
          <a:p>
            <a:r>
              <a:rPr lang="en-US"/>
              <a:t>If the freezing level is near the ground, and the cloud is deep enough, the ice crystals coalesce, and eventually begin to fall as snow or hail.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685800" y="1066800"/>
            <a:ext cx="7696200" cy="3786188"/>
          </a:xfrm>
          <a:prstGeom prst="rect">
            <a:avLst/>
          </a:prstGeom>
          <a:noFill/>
          <a:ln w="9525">
            <a:noFill/>
            <a:miter lim="800000"/>
            <a:headEnd/>
            <a:tailEnd/>
          </a:ln>
        </p:spPr>
        <p:txBody>
          <a:bodyPr>
            <a:spAutoFit/>
          </a:bodyPr>
          <a:lstStyle/>
          <a:p>
            <a:r>
              <a:rPr lang="en-US" sz="2400"/>
              <a:t>If liquid precipitation falls through a layer of air with a temperature below freezing, freezing precipitation and/or ice pellets may result, depending upon the thickness of the layer and its proximity to the ground.  </a:t>
            </a:r>
            <a:r>
              <a:rPr lang="en-US" sz="2400" b="1" i="1"/>
              <a:t>Icing should be expected in the cold layer in these instances.</a:t>
            </a:r>
          </a:p>
          <a:p>
            <a:endParaRPr lang="en-US" sz="2400"/>
          </a:p>
          <a:p>
            <a:r>
              <a:rPr lang="en-US" sz="2400"/>
              <a:t>If snow falls through a shallow warm layer and then back into a layer with a temperature below freezing, snow grains may result.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66800" y="1128713"/>
            <a:ext cx="7391400" cy="1189037"/>
          </a:xfrm>
          <a:prstGeom prst="rect">
            <a:avLst/>
          </a:prstGeom>
          <a:noFill/>
          <a:ln w="9525">
            <a:noFill/>
            <a:miter lim="800000"/>
            <a:headEnd/>
            <a:tailEnd/>
          </a:ln>
        </p:spPr>
        <p:txBody>
          <a:bodyPr>
            <a:spAutoFit/>
          </a:bodyPr>
          <a:lstStyle/>
          <a:p>
            <a:pPr algn="ctr"/>
            <a:r>
              <a:rPr lang="en-US" sz="7200">
                <a:latin typeface="Calibri" pitchFamily="34" charset="0"/>
              </a:rPr>
              <a:t>Weather Symbols </a:t>
            </a:r>
            <a:endParaRPr lang="en-US">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026"/>
          <p:cNvSpPr txBox="1">
            <a:spLocks noChangeArrowheads="1"/>
          </p:cNvSpPr>
          <p:nvPr/>
        </p:nvSpPr>
        <p:spPr bwMode="auto">
          <a:xfrm>
            <a:off x="914400" y="1524000"/>
            <a:ext cx="7543800" cy="3786188"/>
          </a:xfrm>
          <a:prstGeom prst="rect">
            <a:avLst/>
          </a:prstGeom>
          <a:noFill/>
          <a:ln w="9525">
            <a:noFill/>
            <a:miter lim="800000"/>
            <a:headEnd/>
            <a:tailEnd/>
          </a:ln>
        </p:spPr>
        <p:txBody>
          <a:bodyPr>
            <a:spAutoFit/>
          </a:bodyPr>
          <a:lstStyle/>
          <a:p>
            <a:pPr algn="ctr"/>
            <a:r>
              <a:rPr lang="en-US" sz="4000">
                <a:latin typeface="Calibri" pitchFamily="34" charset="0"/>
              </a:rPr>
              <a:t>Weather products frequently use symbols in place of text.  This allows information to be conveyed more efficiently than if it were text, and also makes the data language-independent.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79"/>
        </a:solid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746125" y="442913"/>
            <a:ext cx="7864475" cy="581025"/>
          </a:xfrm>
          <a:prstGeom prst="rect">
            <a:avLst/>
          </a:prstGeom>
          <a:noFill/>
          <a:ln w="9525">
            <a:noFill/>
            <a:miter lim="800000"/>
            <a:headEnd/>
            <a:tailEnd/>
          </a:ln>
        </p:spPr>
        <p:txBody>
          <a:bodyPr>
            <a:spAutoFit/>
          </a:bodyPr>
          <a:lstStyle/>
          <a:p>
            <a:pPr eaLnBrk="0" hangingPunct="0"/>
            <a:r>
              <a:rPr lang="en-US"/>
              <a:t>The atmosphere, being composed of gasses, follows the General Gas Laws, which explain the relationships between Pressure, Temperature, and Volume of a given mass of a gas.</a:t>
            </a:r>
          </a:p>
        </p:txBody>
      </p:sp>
      <p:sp>
        <p:nvSpPr>
          <p:cNvPr id="9219" name="Text Box 4"/>
          <p:cNvSpPr txBox="1">
            <a:spLocks noChangeArrowheads="1"/>
          </p:cNvSpPr>
          <p:nvPr/>
        </p:nvSpPr>
        <p:spPr bwMode="auto">
          <a:xfrm>
            <a:off x="822325" y="1662113"/>
            <a:ext cx="7940675" cy="825500"/>
          </a:xfrm>
          <a:prstGeom prst="rect">
            <a:avLst/>
          </a:prstGeom>
          <a:noFill/>
          <a:ln w="9525">
            <a:noFill/>
            <a:miter lim="800000"/>
            <a:headEnd/>
            <a:tailEnd/>
          </a:ln>
        </p:spPr>
        <p:txBody>
          <a:bodyPr>
            <a:spAutoFit/>
          </a:bodyPr>
          <a:lstStyle/>
          <a:p>
            <a:pPr eaLnBrk="0" hangingPunct="0"/>
            <a:r>
              <a:rPr lang="en-US"/>
              <a:t>Let’s look at two columns of atmospheric air.  For the next few examples, we will look at columns from the surface (approximately 1000mb in this example to simplify the math,) to 500 millibars, which is approximately the lower half of the atmosphere.</a:t>
            </a:r>
          </a:p>
        </p:txBody>
      </p:sp>
      <p:sp>
        <p:nvSpPr>
          <p:cNvPr id="9220" name="AutoShape 5"/>
          <p:cNvSpPr>
            <a:spLocks noChangeArrowheads="1"/>
          </p:cNvSpPr>
          <p:nvPr/>
        </p:nvSpPr>
        <p:spPr bwMode="auto">
          <a:xfrm>
            <a:off x="1447800" y="3429000"/>
            <a:ext cx="1981200" cy="2209800"/>
          </a:xfrm>
          <a:prstGeom prst="can">
            <a:avLst>
              <a:gd name="adj" fmla="val 27885"/>
            </a:avLst>
          </a:prstGeom>
          <a:solidFill>
            <a:srgbClr val="C4C4C4"/>
          </a:solidFill>
          <a:ln w="9525">
            <a:solidFill>
              <a:schemeClr val="tx1"/>
            </a:solidFill>
            <a:round/>
            <a:headEnd/>
            <a:tailEnd/>
          </a:ln>
        </p:spPr>
        <p:txBody>
          <a:bodyPr wrap="none" anchor="ctr"/>
          <a:lstStyle/>
          <a:p>
            <a:pPr eaLnBrk="0" hangingPunct="0"/>
            <a:endParaRPr lang="en-US"/>
          </a:p>
        </p:txBody>
      </p:sp>
      <p:sp>
        <p:nvSpPr>
          <p:cNvPr id="9221" name="AutoShape 6"/>
          <p:cNvSpPr>
            <a:spLocks noChangeArrowheads="1"/>
          </p:cNvSpPr>
          <p:nvPr/>
        </p:nvSpPr>
        <p:spPr bwMode="auto">
          <a:xfrm>
            <a:off x="5181600" y="3429000"/>
            <a:ext cx="1981200" cy="2209800"/>
          </a:xfrm>
          <a:prstGeom prst="can">
            <a:avLst>
              <a:gd name="adj" fmla="val 27885"/>
            </a:avLst>
          </a:prstGeom>
          <a:solidFill>
            <a:srgbClr val="C4C4C4"/>
          </a:solidFill>
          <a:ln w="9525">
            <a:solidFill>
              <a:schemeClr val="tx1"/>
            </a:solidFill>
            <a:round/>
            <a:headEnd/>
            <a:tailEnd/>
          </a:ln>
        </p:spPr>
        <p:txBody>
          <a:bodyPr wrap="none" anchor="ctr"/>
          <a:lstStyle/>
          <a:p>
            <a:pPr eaLnBrk="0" hangingPunct="0"/>
            <a:endParaRPr lang="en-US"/>
          </a:p>
        </p:txBody>
      </p:sp>
      <p:sp>
        <p:nvSpPr>
          <p:cNvPr id="9222" name="Text Box 7"/>
          <p:cNvSpPr txBox="1">
            <a:spLocks noChangeArrowheads="1"/>
          </p:cNvSpPr>
          <p:nvPr/>
        </p:nvSpPr>
        <p:spPr bwMode="auto">
          <a:xfrm>
            <a:off x="3886200" y="34290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9223" name="Text Box 8"/>
          <p:cNvSpPr txBox="1">
            <a:spLocks noChangeArrowheads="1"/>
          </p:cNvSpPr>
          <p:nvPr/>
        </p:nvSpPr>
        <p:spPr bwMode="auto">
          <a:xfrm>
            <a:off x="3810000" y="5181600"/>
            <a:ext cx="1139825" cy="336550"/>
          </a:xfrm>
          <a:prstGeom prst="rect">
            <a:avLst/>
          </a:prstGeom>
          <a:noFill/>
          <a:ln w="9525">
            <a:noFill/>
            <a:miter lim="800000"/>
            <a:headEnd/>
            <a:tailEnd/>
          </a:ln>
        </p:spPr>
        <p:txBody>
          <a:bodyPr wrap="none">
            <a:spAutoFit/>
          </a:bodyPr>
          <a:lstStyle/>
          <a:p>
            <a:pPr eaLnBrk="0" hangingPunct="0"/>
            <a:r>
              <a:rPr lang="en-US"/>
              <a:t>- 1000 mb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200400" y="231775"/>
            <a:ext cx="2460625" cy="457200"/>
          </a:xfrm>
          <a:prstGeom prst="rect">
            <a:avLst/>
          </a:prstGeom>
          <a:noFill/>
          <a:ln w="9525">
            <a:noFill/>
            <a:miter lim="800000"/>
            <a:headEnd/>
            <a:tailEnd/>
          </a:ln>
        </p:spPr>
        <p:txBody>
          <a:bodyPr wrap="none">
            <a:spAutoFit/>
          </a:bodyPr>
          <a:lstStyle/>
          <a:p>
            <a:pPr algn="ctr"/>
            <a:r>
              <a:rPr lang="en-US" sz="2400">
                <a:latin typeface="Calibri" pitchFamily="34" charset="0"/>
              </a:rPr>
              <a:t>Common Symbols</a:t>
            </a:r>
            <a:endParaRPr lang="en-US">
              <a:latin typeface="Calibri" pitchFamily="34" charset="0"/>
            </a:endParaRPr>
          </a:p>
        </p:txBody>
      </p:sp>
      <p:sp>
        <p:nvSpPr>
          <p:cNvPr id="46083" name="WordArt 3"/>
          <p:cNvSpPr>
            <a:spLocks noChangeArrowheads="1" noChangeShapeType="1" noTextEdit="1"/>
          </p:cNvSpPr>
          <p:nvPr/>
        </p:nvSpPr>
        <p:spPr bwMode="auto">
          <a:xfrm>
            <a:off x="2819400" y="1219200"/>
            <a:ext cx="455613" cy="647700"/>
          </a:xfrm>
          <a:prstGeom prst="rect">
            <a:avLst/>
          </a:prstGeom>
        </p:spPr>
        <p:txBody>
          <a:bodyPr wrap="none" fromWordArt="1">
            <a:prstTxWarp prst="textPlain">
              <a:avLst>
                <a:gd name="adj" fmla="val 50000"/>
              </a:avLst>
            </a:prstTxWarp>
          </a:bodyPr>
          <a:lstStyle/>
          <a:p>
            <a:pPr algn="ctr"/>
            <a:r>
              <a:rPr lang="en-US" sz="3600" kern="10">
                <a:ln w="57150">
                  <a:solidFill>
                    <a:srgbClr val="FF0000"/>
                  </a:solidFill>
                  <a:round/>
                  <a:headEnd/>
                  <a:tailEnd/>
                </a:ln>
                <a:solidFill>
                  <a:srgbClr val="DDDDDD"/>
                </a:solidFill>
                <a:latin typeface="Arial Black"/>
              </a:rPr>
              <a:t>L</a:t>
            </a:r>
          </a:p>
        </p:txBody>
      </p:sp>
      <p:sp>
        <p:nvSpPr>
          <p:cNvPr id="46084" name="WordArt 4"/>
          <p:cNvSpPr>
            <a:spLocks noChangeArrowheads="1" noChangeShapeType="1" noTextEdit="1"/>
          </p:cNvSpPr>
          <p:nvPr/>
        </p:nvSpPr>
        <p:spPr bwMode="auto">
          <a:xfrm>
            <a:off x="914400" y="1219200"/>
            <a:ext cx="455613" cy="647700"/>
          </a:xfrm>
          <a:prstGeom prst="rect">
            <a:avLst/>
          </a:prstGeom>
        </p:spPr>
        <p:txBody>
          <a:bodyPr wrap="none" fromWordArt="1">
            <a:prstTxWarp prst="textPlain">
              <a:avLst>
                <a:gd name="adj" fmla="val 50000"/>
              </a:avLst>
            </a:prstTxWarp>
          </a:bodyPr>
          <a:lstStyle/>
          <a:p>
            <a:pPr algn="ctr"/>
            <a:r>
              <a:rPr lang="en-US" sz="3600" kern="10">
                <a:ln w="57150">
                  <a:solidFill>
                    <a:srgbClr val="FF0000"/>
                  </a:solidFill>
                  <a:round/>
                  <a:headEnd/>
                  <a:tailEnd/>
                </a:ln>
                <a:solidFill>
                  <a:srgbClr val="FF0000"/>
                </a:solidFill>
                <a:latin typeface="Arial Black"/>
              </a:rPr>
              <a:t>L</a:t>
            </a:r>
          </a:p>
        </p:txBody>
      </p:sp>
      <p:sp>
        <p:nvSpPr>
          <p:cNvPr id="46085" name="Text Box 5"/>
          <p:cNvSpPr txBox="1">
            <a:spLocks noChangeArrowheads="1"/>
          </p:cNvSpPr>
          <p:nvPr/>
        </p:nvSpPr>
        <p:spPr bwMode="auto">
          <a:xfrm>
            <a:off x="457200" y="1905000"/>
            <a:ext cx="1174750" cy="581025"/>
          </a:xfrm>
          <a:prstGeom prst="rect">
            <a:avLst/>
          </a:prstGeom>
          <a:noFill/>
          <a:ln w="9525">
            <a:noFill/>
            <a:miter lim="800000"/>
            <a:headEnd/>
            <a:tailEnd/>
          </a:ln>
        </p:spPr>
        <p:txBody>
          <a:bodyPr>
            <a:spAutoFit/>
          </a:bodyPr>
          <a:lstStyle/>
          <a:p>
            <a:pPr algn="ctr"/>
            <a:r>
              <a:rPr lang="en-US">
                <a:latin typeface="Calibri" pitchFamily="34" charset="0"/>
              </a:rPr>
              <a:t>Surface Low</a:t>
            </a:r>
          </a:p>
        </p:txBody>
      </p:sp>
      <p:sp>
        <p:nvSpPr>
          <p:cNvPr id="46086" name="Text Box 6"/>
          <p:cNvSpPr txBox="1">
            <a:spLocks noChangeArrowheads="1"/>
          </p:cNvSpPr>
          <p:nvPr/>
        </p:nvSpPr>
        <p:spPr bwMode="auto">
          <a:xfrm>
            <a:off x="2209800" y="1905000"/>
            <a:ext cx="1752600" cy="336550"/>
          </a:xfrm>
          <a:prstGeom prst="rect">
            <a:avLst/>
          </a:prstGeom>
          <a:noFill/>
          <a:ln w="9525">
            <a:noFill/>
            <a:miter lim="800000"/>
            <a:headEnd/>
            <a:tailEnd/>
          </a:ln>
        </p:spPr>
        <p:txBody>
          <a:bodyPr>
            <a:spAutoFit/>
          </a:bodyPr>
          <a:lstStyle/>
          <a:p>
            <a:pPr algn="ctr"/>
            <a:r>
              <a:rPr lang="en-US">
                <a:latin typeface="Calibri" pitchFamily="34" charset="0"/>
              </a:rPr>
              <a:t>Upper-Level Low</a:t>
            </a:r>
          </a:p>
        </p:txBody>
      </p:sp>
      <p:sp>
        <p:nvSpPr>
          <p:cNvPr id="46087" name="Text Box 9"/>
          <p:cNvSpPr txBox="1">
            <a:spLocks noChangeArrowheads="1"/>
          </p:cNvSpPr>
          <p:nvPr/>
        </p:nvSpPr>
        <p:spPr bwMode="auto">
          <a:xfrm>
            <a:off x="4648200" y="1981200"/>
            <a:ext cx="1174750" cy="581025"/>
          </a:xfrm>
          <a:prstGeom prst="rect">
            <a:avLst/>
          </a:prstGeom>
          <a:noFill/>
          <a:ln w="9525">
            <a:noFill/>
            <a:miter lim="800000"/>
            <a:headEnd/>
            <a:tailEnd/>
          </a:ln>
        </p:spPr>
        <p:txBody>
          <a:bodyPr>
            <a:spAutoFit/>
          </a:bodyPr>
          <a:lstStyle/>
          <a:p>
            <a:pPr algn="ctr"/>
            <a:r>
              <a:rPr lang="en-US">
                <a:latin typeface="Calibri" pitchFamily="34" charset="0"/>
              </a:rPr>
              <a:t>Surface High</a:t>
            </a:r>
          </a:p>
        </p:txBody>
      </p:sp>
      <p:sp>
        <p:nvSpPr>
          <p:cNvPr id="46088" name="Text Box 10"/>
          <p:cNvSpPr txBox="1">
            <a:spLocks noChangeArrowheads="1"/>
          </p:cNvSpPr>
          <p:nvPr/>
        </p:nvSpPr>
        <p:spPr bwMode="auto">
          <a:xfrm>
            <a:off x="6324600" y="1981200"/>
            <a:ext cx="1752600" cy="336550"/>
          </a:xfrm>
          <a:prstGeom prst="rect">
            <a:avLst/>
          </a:prstGeom>
          <a:noFill/>
          <a:ln w="9525">
            <a:noFill/>
            <a:miter lim="800000"/>
            <a:headEnd/>
            <a:tailEnd/>
          </a:ln>
        </p:spPr>
        <p:txBody>
          <a:bodyPr>
            <a:spAutoFit/>
          </a:bodyPr>
          <a:lstStyle/>
          <a:p>
            <a:pPr algn="ctr"/>
            <a:r>
              <a:rPr lang="en-US">
                <a:latin typeface="Calibri" pitchFamily="34" charset="0"/>
              </a:rPr>
              <a:t>Upper-Level High</a:t>
            </a:r>
          </a:p>
        </p:txBody>
      </p:sp>
      <p:sp>
        <p:nvSpPr>
          <p:cNvPr id="46089" name="Line 11"/>
          <p:cNvSpPr>
            <a:spLocks noChangeShapeType="1"/>
          </p:cNvSpPr>
          <p:nvPr/>
        </p:nvSpPr>
        <p:spPr bwMode="auto">
          <a:xfrm>
            <a:off x="685800" y="3200400"/>
            <a:ext cx="2819400" cy="0"/>
          </a:xfrm>
          <a:prstGeom prst="line">
            <a:avLst/>
          </a:prstGeom>
          <a:noFill/>
          <a:ln w="76200">
            <a:solidFill>
              <a:srgbClr val="663300"/>
            </a:solidFill>
            <a:prstDash val="lgDash"/>
            <a:round/>
            <a:headEnd/>
            <a:tailEnd/>
          </a:ln>
        </p:spPr>
        <p:txBody>
          <a:bodyPr wrap="none" anchor="ctr"/>
          <a:lstStyle/>
          <a:p>
            <a:endParaRPr lang="en-US"/>
          </a:p>
        </p:txBody>
      </p:sp>
      <p:sp>
        <p:nvSpPr>
          <p:cNvPr id="46090" name="Text Box 12"/>
          <p:cNvSpPr txBox="1">
            <a:spLocks noChangeArrowheads="1"/>
          </p:cNvSpPr>
          <p:nvPr/>
        </p:nvSpPr>
        <p:spPr bwMode="auto">
          <a:xfrm>
            <a:off x="1749425" y="3276600"/>
            <a:ext cx="782638" cy="336550"/>
          </a:xfrm>
          <a:prstGeom prst="rect">
            <a:avLst/>
          </a:prstGeom>
          <a:noFill/>
          <a:ln w="9525">
            <a:noFill/>
            <a:miter lim="800000"/>
            <a:headEnd/>
            <a:tailEnd/>
          </a:ln>
        </p:spPr>
        <p:txBody>
          <a:bodyPr wrap="none">
            <a:spAutoFit/>
          </a:bodyPr>
          <a:lstStyle/>
          <a:p>
            <a:pPr algn="ctr"/>
            <a:r>
              <a:rPr lang="en-US">
                <a:latin typeface="Calibri" pitchFamily="34" charset="0"/>
              </a:rPr>
              <a:t>Trough</a:t>
            </a:r>
          </a:p>
        </p:txBody>
      </p:sp>
      <p:grpSp>
        <p:nvGrpSpPr>
          <p:cNvPr id="46091" name="Group 13"/>
          <p:cNvGrpSpPr>
            <a:grpSpLocks/>
          </p:cNvGrpSpPr>
          <p:nvPr/>
        </p:nvGrpSpPr>
        <p:grpSpPr bwMode="auto">
          <a:xfrm>
            <a:off x="4724400" y="2971800"/>
            <a:ext cx="2895600" cy="457200"/>
            <a:chOff x="2976" y="1968"/>
            <a:chExt cx="1824" cy="288"/>
          </a:xfrm>
        </p:grpSpPr>
        <p:sp>
          <p:nvSpPr>
            <p:cNvPr id="46107" name="Line 14"/>
            <p:cNvSpPr>
              <a:spLocks noChangeShapeType="1"/>
            </p:cNvSpPr>
            <p:nvPr/>
          </p:nvSpPr>
          <p:spPr bwMode="auto">
            <a:xfrm flipV="1">
              <a:off x="4560" y="1968"/>
              <a:ext cx="240" cy="288"/>
            </a:xfrm>
            <a:prstGeom prst="line">
              <a:avLst/>
            </a:prstGeom>
            <a:noFill/>
            <a:ln w="38100">
              <a:solidFill>
                <a:srgbClr val="663300"/>
              </a:solidFill>
              <a:round/>
              <a:headEnd/>
              <a:tailEnd/>
            </a:ln>
          </p:spPr>
          <p:txBody>
            <a:bodyPr wrap="none" anchor="ctr"/>
            <a:lstStyle/>
            <a:p>
              <a:endParaRPr lang="en-US"/>
            </a:p>
          </p:txBody>
        </p:sp>
        <p:sp>
          <p:nvSpPr>
            <p:cNvPr id="46108" name="Line 15"/>
            <p:cNvSpPr>
              <a:spLocks noChangeShapeType="1"/>
            </p:cNvSpPr>
            <p:nvPr/>
          </p:nvSpPr>
          <p:spPr bwMode="auto">
            <a:xfrm flipV="1">
              <a:off x="2976" y="1968"/>
              <a:ext cx="240" cy="288"/>
            </a:xfrm>
            <a:prstGeom prst="line">
              <a:avLst/>
            </a:prstGeom>
            <a:noFill/>
            <a:ln w="38100">
              <a:solidFill>
                <a:srgbClr val="663300"/>
              </a:solidFill>
              <a:round/>
              <a:headEnd/>
              <a:tailEnd/>
            </a:ln>
          </p:spPr>
          <p:txBody>
            <a:bodyPr wrap="none" anchor="ctr"/>
            <a:lstStyle/>
            <a:p>
              <a:endParaRPr lang="en-US"/>
            </a:p>
          </p:txBody>
        </p:sp>
        <p:sp>
          <p:nvSpPr>
            <p:cNvPr id="46109" name="Line 16"/>
            <p:cNvSpPr>
              <a:spLocks noChangeShapeType="1"/>
            </p:cNvSpPr>
            <p:nvPr/>
          </p:nvSpPr>
          <p:spPr bwMode="auto">
            <a:xfrm>
              <a:off x="3216" y="1968"/>
              <a:ext cx="288" cy="288"/>
            </a:xfrm>
            <a:prstGeom prst="line">
              <a:avLst/>
            </a:prstGeom>
            <a:noFill/>
            <a:ln w="38100">
              <a:solidFill>
                <a:srgbClr val="663300"/>
              </a:solidFill>
              <a:round/>
              <a:headEnd/>
              <a:tailEnd/>
            </a:ln>
          </p:spPr>
          <p:txBody>
            <a:bodyPr wrap="none" anchor="ctr"/>
            <a:lstStyle/>
            <a:p>
              <a:endParaRPr lang="en-US"/>
            </a:p>
          </p:txBody>
        </p:sp>
        <p:sp>
          <p:nvSpPr>
            <p:cNvPr id="46110" name="Line 17"/>
            <p:cNvSpPr>
              <a:spLocks noChangeShapeType="1"/>
            </p:cNvSpPr>
            <p:nvPr/>
          </p:nvSpPr>
          <p:spPr bwMode="auto">
            <a:xfrm flipV="1">
              <a:off x="3504" y="1968"/>
              <a:ext cx="240" cy="288"/>
            </a:xfrm>
            <a:prstGeom prst="line">
              <a:avLst/>
            </a:prstGeom>
            <a:noFill/>
            <a:ln w="38100">
              <a:solidFill>
                <a:srgbClr val="663300"/>
              </a:solidFill>
              <a:round/>
              <a:headEnd/>
              <a:tailEnd/>
            </a:ln>
          </p:spPr>
          <p:txBody>
            <a:bodyPr wrap="none" anchor="ctr"/>
            <a:lstStyle/>
            <a:p>
              <a:endParaRPr lang="en-US"/>
            </a:p>
          </p:txBody>
        </p:sp>
        <p:sp>
          <p:nvSpPr>
            <p:cNvPr id="46111" name="Line 18"/>
            <p:cNvSpPr>
              <a:spLocks noChangeShapeType="1"/>
            </p:cNvSpPr>
            <p:nvPr/>
          </p:nvSpPr>
          <p:spPr bwMode="auto">
            <a:xfrm flipV="1">
              <a:off x="4032" y="1968"/>
              <a:ext cx="240" cy="288"/>
            </a:xfrm>
            <a:prstGeom prst="line">
              <a:avLst/>
            </a:prstGeom>
            <a:noFill/>
            <a:ln w="38100">
              <a:solidFill>
                <a:srgbClr val="663300"/>
              </a:solidFill>
              <a:round/>
              <a:headEnd/>
              <a:tailEnd/>
            </a:ln>
          </p:spPr>
          <p:txBody>
            <a:bodyPr wrap="none" anchor="ctr"/>
            <a:lstStyle/>
            <a:p>
              <a:endParaRPr lang="en-US"/>
            </a:p>
          </p:txBody>
        </p:sp>
        <p:sp>
          <p:nvSpPr>
            <p:cNvPr id="46112" name="Line 19"/>
            <p:cNvSpPr>
              <a:spLocks noChangeShapeType="1"/>
            </p:cNvSpPr>
            <p:nvPr/>
          </p:nvSpPr>
          <p:spPr bwMode="auto">
            <a:xfrm>
              <a:off x="3744" y="1968"/>
              <a:ext cx="288" cy="288"/>
            </a:xfrm>
            <a:prstGeom prst="line">
              <a:avLst/>
            </a:prstGeom>
            <a:noFill/>
            <a:ln w="38100">
              <a:solidFill>
                <a:srgbClr val="663300"/>
              </a:solidFill>
              <a:round/>
              <a:headEnd/>
              <a:tailEnd/>
            </a:ln>
          </p:spPr>
          <p:txBody>
            <a:bodyPr wrap="none" anchor="ctr"/>
            <a:lstStyle/>
            <a:p>
              <a:endParaRPr lang="en-US"/>
            </a:p>
          </p:txBody>
        </p:sp>
        <p:sp>
          <p:nvSpPr>
            <p:cNvPr id="46113" name="Line 20"/>
            <p:cNvSpPr>
              <a:spLocks noChangeShapeType="1"/>
            </p:cNvSpPr>
            <p:nvPr/>
          </p:nvSpPr>
          <p:spPr bwMode="auto">
            <a:xfrm>
              <a:off x="4272" y="1968"/>
              <a:ext cx="288" cy="288"/>
            </a:xfrm>
            <a:prstGeom prst="line">
              <a:avLst/>
            </a:prstGeom>
            <a:noFill/>
            <a:ln w="38100">
              <a:solidFill>
                <a:srgbClr val="663300"/>
              </a:solidFill>
              <a:round/>
              <a:headEnd/>
              <a:tailEnd/>
            </a:ln>
          </p:spPr>
          <p:txBody>
            <a:bodyPr wrap="none" anchor="ctr"/>
            <a:lstStyle/>
            <a:p>
              <a:endParaRPr lang="en-US"/>
            </a:p>
          </p:txBody>
        </p:sp>
      </p:grpSp>
      <p:sp>
        <p:nvSpPr>
          <p:cNvPr id="46092" name="Text Box 21"/>
          <p:cNvSpPr txBox="1">
            <a:spLocks noChangeArrowheads="1"/>
          </p:cNvSpPr>
          <p:nvPr/>
        </p:nvSpPr>
        <p:spPr bwMode="auto">
          <a:xfrm>
            <a:off x="5791200" y="3429000"/>
            <a:ext cx="669925" cy="336550"/>
          </a:xfrm>
          <a:prstGeom prst="rect">
            <a:avLst/>
          </a:prstGeom>
          <a:noFill/>
          <a:ln w="9525">
            <a:noFill/>
            <a:miter lim="800000"/>
            <a:headEnd/>
            <a:tailEnd/>
          </a:ln>
        </p:spPr>
        <p:txBody>
          <a:bodyPr wrap="none">
            <a:spAutoFit/>
          </a:bodyPr>
          <a:lstStyle/>
          <a:p>
            <a:r>
              <a:rPr lang="en-US">
                <a:latin typeface="Calibri" pitchFamily="34" charset="0"/>
              </a:rPr>
              <a:t>Ridge</a:t>
            </a:r>
          </a:p>
        </p:txBody>
      </p:sp>
      <p:sp>
        <p:nvSpPr>
          <p:cNvPr id="46093" name="Oval 22"/>
          <p:cNvSpPr>
            <a:spLocks noChangeArrowheads="1"/>
          </p:cNvSpPr>
          <p:nvPr/>
        </p:nvSpPr>
        <p:spPr bwMode="auto">
          <a:xfrm>
            <a:off x="1447800" y="4419600"/>
            <a:ext cx="304800" cy="304800"/>
          </a:xfrm>
          <a:prstGeom prst="ellipse">
            <a:avLst/>
          </a:prstGeom>
          <a:solidFill>
            <a:srgbClr val="FF0000"/>
          </a:solidFill>
          <a:ln w="57150">
            <a:solidFill>
              <a:srgbClr val="FF0000"/>
            </a:solidFill>
            <a:round/>
            <a:headEnd/>
            <a:tailEnd/>
          </a:ln>
        </p:spPr>
        <p:txBody>
          <a:bodyPr wrap="none" anchor="ctr"/>
          <a:lstStyle/>
          <a:p>
            <a:pPr algn="ctr"/>
            <a:endParaRPr lang="en-US">
              <a:solidFill>
                <a:srgbClr val="FF0000"/>
              </a:solidFill>
              <a:latin typeface="Calibri" pitchFamily="34" charset="0"/>
            </a:endParaRPr>
          </a:p>
        </p:txBody>
      </p:sp>
      <p:sp>
        <p:nvSpPr>
          <p:cNvPr id="46094" name="Arc 23"/>
          <p:cNvSpPr>
            <a:spLocks/>
          </p:cNvSpPr>
          <p:nvPr/>
        </p:nvSpPr>
        <p:spPr bwMode="auto">
          <a:xfrm flipH="1">
            <a:off x="1447800" y="4114800"/>
            <a:ext cx="381000" cy="476250"/>
          </a:xfrm>
          <a:custGeom>
            <a:avLst/>
            <a:gdLst>
              <a:gd name="T0" fmla="*/ 0 w 21600"/>
              <a:gd name="T1" fmla="*/ 0 h 23641"/>
              <a:gd name="T2" fmla="*/ 2147483647 w 21600"/>
              <a:gd name="T3" fmla="*/ 2147483647 h 23641"/>
              <a:gd name="T4" fmla="*/ 0 w 21600"/>
              <a:gd name="T5" fmla="*/ 2147483647 h 23641"/>
              <a:gd name="T6" fmla="*/ 0 60000 65536"/>
              <a:gd name="T7" fmla="*/ 0 60000 65536"/>
              <a:gd name="T8" fmla="*/ 0 60000 65536"/>
              <a:gd name="T9" fmla="*/ 0 w 21600"/>
              <a:gd name="T10" fmla="*/ 0 h 23641"/>
              <a:gd name="T11" fmla="*/ 21600 w 21600"/>
              <a:gd name="T12" fmla="*/ 23641 h 23641"/>
            </a:gdLst>
            <a:ahLst/>
            <a:cxnLst>
              <a:cxn ang="T6">
                <a:pos x="T0" y="T1"/>
              </a:cxn>
              <a:cxn ang="T7">
                <a:pos x="T2" y="T3"/>
              </a:cxn>
              <a:cxn ang="T8">
                <a:pos x="T4" y="T5"/>
              </a:cxn>
            </a:cxnLst>
            <a:rect l="T9" t="T10" r="T11" b="T12"/>
            <a:pathLst>
              <a:path w="21600" h="23641" fill="none" extrusionOk="0">
                <a:moveTo>
                  <a:pt x="-1" y="0"/>
                </a:moveTo>
                <a:cubicBezTo>
                  <a:pt x="11929" y="0"/>
                  <a:pt x="21600" y="9670"/>
                  <a:pt x="21600" y="21600"/>
                </a:cubicBezTo>
                <a:cubicBezTo>
                  <a:pt x="21600" y="22281"/>
                  <a:pt x="21567" y="22962"/>
                  <a:pt x="21503" y="23641"/>
                </a:cubicBezTo>
              </a:path>
              <a:path w="21600" h="23641" stroke="0" extrusionOk="0">
                <a:moveTo>
                  <a:pt x="-1" y="0"/>
                </a:moveTo>
                <a:cubicBezTo>
                  <a:pt x="11929" y="0"/>
                  <a:pt x="21600" y="9670"/>
                  <a:pt x="21600" y="21600"/>
                </a:cubicBezTo>
                <a:cubicBezTo>
                  <a:pt x="21600" y="22281"/>
                  <a:pt x="21567" y="22962"/>
                  <a:pt x="21503" y="23641"/>
                </a:cubicBezTo>
                <a:lnTo>
                  <a:pt x="0" y="21600"/>
                </a:lnTo>
                <a:close/>
              </a:path>
            </a:pathLst>
          </a:custGeom>
          <a:noFill/>
          <a:ln w="57150">
            <a:solidFill>
              <a:srgbClr val="FF0000"/>
            </a:solidFill>
            <a:round/>
            <a:headEnd/>
            <a:tailEnd/>
          </a:ln>
        </p:spPr>
        <p:txBody>
          <a:bodyPr wrap="none" anchor="ctr"/>
          <a:lstStyle/>
          <a:p>
            <a:endParaRPr lang="en-US"/>
          </a:p>
        </p:txBody>
      </p:sp>
      <p:sp>
        <p:nvSpPr>
          <p:cNvPr id="46095" name="Arc 24"/>
          <p:cNvSpPr>
            <a:spLocks/>
          </p:cNvSpPr>
          <p:nvPr/>
        </p:nvSpPr>
        <p:spPr bwMode="auto">
          <a:xfrm rot="10800000" flipH="1">
            <a:off x="1371600" y="4572000"/>
            <a:ext cx="381000" cy="476250"/>
          </a:xfrm>
          <a:custGeom>
            <a:avLst/>
            <a:gdLst>
              <a:gd name="T0" fmla="*/ 0 w 21600"/>
              <a:gd name="T1" fmla="*/ 0 h 23641"/>
              <a:gd name="T2" fmla="*/ 2147483647 w 21600"/>
              <a:gd name="T3" fmla="*/ 2147483647 h 23641"/>
              <a:gd name="T4" fmla="*/ 0 w 21600"/>
              <a:gd name="T5" fmla="*/ 2147483647 h 23641"/>
              <a:gd name="T6" fmla="*/ 0 60000 65536"/>
              <a:gd name="T7" fmla="*/ 0 60000 65536"/>
              <a:gd name="T8" fmla="*/ 0 60000 65536"/>
              <a:gd name="T9" fmla="*/ 0 w 21600"/>
              <a:gd name="T10" fmla="*/ 0 h 23641"/>
              <a:gd name="T11" fmla="*/ 21600 w 21600"/>
              <a:gd name="T12" fmla="*/ 23641 h 23641"/>
            </a:gdLst>
            <a:ahLst/>
            <a:cxnLst>
              <a:cxn ang="T6">
                <a:pos x="T0" y="T1"/>
              </a:cxn>
              <a:cxn ang="T7">
                <a:pos x="T2" y="T3"/>
              </a:cxn>
              <a:cxn ang="T8">
                <a:pos x="T4" y="T5"/>
              </a:cxn>
            </a:cxnLst>
            <a:rect l="T9" t="T10" r="T11" b="T12"/>
            <a:pathLst>
              <a:path w="21600" h="23641" fill="none" extrusionOk="0">
                <a:moveTo>
                  <a:pt x="-1" y="0"/>
                </a:moveTo>
                <a:cubicBezTo>
                  <a:pt x="11929" y="0"/>
                  <a:pt x="21600" y="9670"/>
                  <a:pt x="21600" y="21600"/>
                </a:cubicBezTo>
                <a:cubicBezTo>
                  <a:pt x="21600" y="22281"/>
                  <a:pt x="21567" y="22962"/>
                  <a:pt x="21503" y="23641"/>
                </a:cubicBezTo>
              </a:path>
              <a:path w="21600" h="23641" stroke="0" extrusionOk="0">
                <a:moveTo>
                  <a:pt x="-1" y="0"/>
                </a:moveTo>
                <a:cubicBezTo>
                  <a:pt x="11929" y="0"/>
                  <a:pt x="21600" y="9670"/>
                  <a:pt x="21600" y="21600"/>
                </a:cubicBezTo>
                <a:cubicBezTo>
                  <a:pt x="21600" y="22281"/>
                  <a:pt x="21567" y="22962"/>
                  <a:pt x="21503" y="23641"/>
                </a:cubicBezTo>
                <a:lnTo>
                  <a:pt x="0" y="21600"/>
                </a:lnTo>
                <a:close/>
              </a:path>
            </a:pathLst>
          </a:custGeom>
          <a:noFill/>
          <a:ln w="57150">
            <a:solidFill>
              <a:srgbClr val="FF0000"/>
            </a:solidFill>
            <a:round/>
            <a:headEnd/>
            <a:tailEnd/>
          </a:ln>
        </p:spPr>
        <p:txBody>
          <a:bodyPr wrap="none" anchor="ctr"/>
          <a:lstStyle/>
          <a:p>
            <a:endParaRPr lang="en-US"/>
          </a:p>
        </p:txBody>
      </p:sp>
      <p:sp>
        <p:nvSpPr>
          <p:cNvPr id="46096" name="Oval 25"/>
          <p:cNvSpPr>
            <a:spLocks noChangeArrowheads="1"/>
          </p:cNvSpPr>
          <p:nvPr/>
        </p:nvSpPr>
        <p:spPr bwMode="auto">
          <a:xfrm>
            <a:off x="3962400" y="4495800"/>
            <a:ext cx="304800" cy="304800"/>
          </a:xfrm>
          <a:prstGeom prst="ellipse">
            <a:avLst/>
          </a:prstGeom>
          <a:noFill/>
          <a:ln w="57150">
            <a:solidFill>
              <a:srgbClr val="FF0000"/>
            </a:solidFill>
            <a:round/>
            <a:headEnd/>
            <a:tailEnd/>
          </a:ln>
        </p:spPr>
        <p:txBody>
          <a:bodyPr wrap="none" anchor="ctr"/>
          <a:lstStyle/>
          <a:p>
            <a:pPr algn="ctr"/>
            <a:endParaRPr lang="en-US">
              <a:solidFill>
                <a:srgbClr val="FF0000"/>
              </a:solidFill>
              <a:latin typeface="Calibri" pitchFamily="34" charset="0"/>
            </a:endParaRPr>
          </a:p>
        </p:txBody>
      </p:sp>
      <p:sp>
        <p:nvSpPr>
          <p:cNvPr id="46097" name="Arc 26"/>
          <p:cNvSpPr>
            <a:spLocks/>
          </p:cNvSpPr>
          <p:nvPr/>
        </p:nvSpPr>
        <p:spPr bwMode="auto">
          <a:xfrm flipH="1">
            <a:off x="3962400" y="4191000"/>
            <a:ext cx="381000" cy="476250"/>
          </a:xfrm>
          <a:custGeom>
            <a:avLst/>
            <a:gdLst>
              <a:gd name="T0" fmla="*/ 0 w 21600"/>
              <a:gd name="T1" fmla="*/ 0 h 23641"/>
              <a:gd name="T2" fmla="*/ 2147483647 w 21600"/>
              <a:gd name="T3" fmla="*/ 2147483647 h 23641"/>
              <a:gd name="T4" fmla="*/ 0 w 21600"/>
              <a:gd name="T5" fmla="*/ 2147483647 h 23641"/>
              <a:gd name="T6" fmla="*/ 0 60000 65536"/>
              <a:gd name="T7" fmla="*/ 0 60000 65536"/>
              <a:gd name="T8" fmla="*/ 0 60000 65536"/>
              <a:gd name="T9" fmla="*/ 0 w 21600"/>
              <a:gd name="T10" fmla="*/ 0 h 23641"/>
              <a:gd name="T11" fmla="*/ 21600 w 21600"/>
              <a:gd name="T12" fmla="*/ 23641 h 23641"/>
            </a:gdLst>
            <a:ahLst/>
            <a:cxnLst>
              <a:cxn ang="T6">
                <a:pos x="T0" y="T1"/>
              </a:cxn>
              <a:cxn ang="T7">
                <a:pos x="T2" y="T3"/>
              </a:cxn>
              <a:cxn ang="T8">
                <a:pos x="T4" y="T5"/>
              </a:cxn>
            </a:cxnLst>
            <a:rect l="T9" t="T10" r="T11" b="T12"/>
            <a:pathLst>
              <a:path w="21600" h="23641" fill="none" extrusionOk="0">
                <a:moveTo>
                  <a:pt x="-1" y="0"/>
                </a:moveTo>
                <a:cubicBezTo>
                  <a:pt x="11929" y="0"/>
                  <a:pt x="21600" y="9670"/>
                  <a:pt x="21600" y="21600"/>
                </a:cubicBezTo>
                <a:cubicBezTo>
                  <a:pt x="21600" y="22281"/>
                  <a:pt x="21567" y="22962"/>
                  <a:pt x="21503" y="23641"/>
                </a:cubicBezTo>
              </a:path>
              <a:path w="21600" h="23641" stroke="0" extrusionOk="0">
                <a:moveTo>
                  <a:pt x="-1" y="0"/>
                </a:moveTo>
                <a:cubicBezTo>
                  <a:pt x="11929" y="0"/>
                  <a:pt x="21600" y="9670"/>
                  <a:pt x="21600" y="21600"/>
                </a:cubicBezTo>
                <a:cubicBezTo>
                  <a:pt x="21600" y="22281"/>
                  <a:pt x="21567" y="22962"/>
                  <a:pt x="21503" y="23641"/>
                </a:cubicBezTo>
                <a:lnTo>
                  <a:pt x="0" y="21600"/>
                </a:lnTo>
                <a:close/>
              </a:path>
            </a:pathLst>
          </a:custGeom>
          <a:noFill/>
          <a:ln w="57150">
            <a:solidFill>
              <a:srgbClr val="FF0000"/>
            </a:solidFill>
            <a:round/>
            <a:headEnd/>
            <a:tailEnd/>
          </a:ln>
        </p:spPr>
        <p:txBody>
          <a:bodyPr wrap="none" anchor="ctr"/>
          <a:lstStyle/>
          <a:p>
            <a:endParaRPr lang="en-US"/>
          </a:p>
        </p:txBody>
      </p:sp>
      <p:sp>
        <p:nvSpPr>
          <p:cNvPr id="46098" name="Arc 27"/>
          <p:cNvSpPr>
            <a:spLocks/>
          </p:cNvSpPr>
          <p:nvPr/>
        </p:nvSpPr>
        <p:spPr bwMode="auto">
          <a:xfrm rot="10800000" flipH="1">
            <a:off x="3886200" y="4648200"/>
            <a:ext cx="381000" cy="476250"/>
          </a:xfrm>
          <a:custGeom>
            <a:avLst/>
            <a:gdLst>
              <a:gd name="T0" fmla="*/ 0 w 21600"/>
              <a:gd name="T1" fmla="*/ 0 h 23641"/>
              <a:gd name="T2" fmla="*/ 2147483647 w 21600"/>
              <a:gd name="T3" fmla="*/ 2147483647 h 23641"/>
              <a:gd name="T4" fmla="*/ 0 w 21600"/>
              <a:gd name="T5" fmla="*/ 2147483647 h 23641"/>
              <a:gd name="T6" fmla="*/ 0 60000 65536"/>
              <a:gd name="T7" fmla="*/ 0 60000 65536"/>
              <a:gd name="T8" fmla="*/ 0 60000 65536"/>
              <a:gd name="T9" fmla="*/ 0 w 21600"/>
              <a:gd name="T10" fmla="*/ 0 h 23641"/>
              <a:gd name="T11" fmla="*/ 21600 w 21600"/>
              <a:gd name="T12" fmla="*/ 23641 h 23641"/>
            </a:gdLst>
            <a:ahLst/>
            <a:cxnLst>
              <a:cxn ang="T6">
                <a:pos x="T0" y="T1"/>
              </a:cxn>
              <a:cxn ang="T7">
                <a:pos x="T2" y="T3"/>
              </a:cxn>
              <a:cxn ang="T8">
                <a:pos x="T4" y="T5"/>
              </a:cxn>
            </a:cxnLst>
            <a:rect l="T9" t="T10" r="T11" b="T12"/>
            <a:pathLst>
              <a:path w="21600" h="23641" fill="none" extrusionOk="0">
                <a:moveTo>
                  <a:pt x="-1" y="0"/>
                </a:moveTo>
                <a:cubicBezTo>
                  <a:pt x="11929" y="0"/>
                  <a:pt x="21600" y="9670"/>
                  <a:pt x="21600" y="21600"/>
                </a:cubicBezTo>
                <a:cubicBezTo>
                  <a:pt x="21600" y="22281"/>
                  <a:pt x="21567" y="22962"/>
                  <a:pt x="21503" y="23641"/>
                </a:cubicBezTo>
              </a:path>
              <a:path w="21600" h="23641" stroke="0" extrusionOk="0">
                <a:moveTo>
                  <a:pt x="-1" y="0"/>
                </a:moveTo>
                <a:cubicBezTo>
                  <a:pt x="11929" y="0"/>
                  <a:pt x="21600" y="9670"/>
                  <a:pt x="21600" y="21600"/>
                </a:cubicBezTo>
                <a:cubicBezTo>
                  <a:pt x="21600" y="22281"/>
                  <a:pt x="21567" y="22962"/>
                  <a:pt x="21503" y="23641"/>
                </a:cubicBezTo>
                <a:lnTo>
                  <a:pt x="0" y="21600"/>
                </a:lnTo>
                <a:close/>
              </a:path>
            </a:pathLst>
          </a:custGeom>
          <a:noFill/>
          <a:ln w="57150">
            <a:solidFill>
              <a:srgbClr val="FF0000"/>
            </a:solidFill>
            <a:round/>
            <a:headEnd/>
            <a:tailEnd/>
          </a:ln>
        </p:spPr>
        <p:txBody>
          <a:bodyPr wrap="none" anchor="ctr"/>
          <a:lstStyle/>
          <a:p>
            <a:endParaRPr lang="en-US"/>
          </a:p>
        </p:txBody>
      </p:sp>
      <p:sp>
        <p:nvSpPr>
          <p:cNvPr id="46099" name="AutoShape 28"/>
          <p:cNvSpPr>
            <a:spLocks noChangeArrowheads="1"/>
          </p:cNvSpPr>
          <p:nvPr/>
        </p:nvSpPr>
        <p:spPr bwMode="auto">
          <a:xfrm>
            <a:off x="6477000" y="4343400"/>
            <a:ext cx="533400" cy="457200"/>
          </a:xfrm>
          <a:prstGeom prst="triangle">
            <a:avLst>
              <a:gd name="adj" fmla="val 50000"/>
            </a:avLst>
          </a:prstGeom>
          <a:noFill/>
          <a:ln w="57150">
            <a:solidFill>
              <a:srgbClr val="FF0000"/>
            </a:solidFill>
            <a:miter lim="800000"/>
            <a:headEnd/>
            <a:tailEnd/>
          </a:ln>
        </p:spPr>
        <p:txBody>
          <a:bodyPr wrap="none" anchor="ctr"/>
          <a:lstStyle/>
          <a:p>
            <a:endParaRPr lang="en-US">
              <a:latin typeface="Calibri" pitchFamily="34" charset="0"/>
            </a:endParaRPr>
          </a:p>
        </p:txBody>
      </p:sp>
      <p:sp>
        <p:nvSpPr>
          <p:cNvPr id="46100" name="Oval 29"/>
          <p:cNvSpPr>
            <a:spLocks noChangeArrowheads="1"/>
          </p:cNvSpPr>
          <p:nvPr/>
        </p:nvSpPr>
        <p:spPr bwMode="auto">
          <a:xfrm>
            <a:off x="6705600" y="4572000"/>
            <a:ext cx="76200" cy="76200"/>
          </a:xfrm>
          <a:prstGeom prst="ellipse">
            <a:avLst/>
          </a:prstGeom>
          <a:solidFill>
            <a:srgbClr val="FF0000"/>
          </a:solidFill>
          <a:ln w="9525">
            <a:solidFill>
              <a:srgbClr val="FF0000"/>
            </a:solidFill>
            <a:round/>
            <a:headEnd/>
            <a:tailEnd/>
          </a:ln>
        </p:spPr>
        <p:txBody>
          <a:bodyPr wrap="none" anchor="ctr"/>
          <a:lstStyle/>
          <a:p>
            <a:endParaRPr lang="en-US">
              <a:latin typeface="Calibri" pitchFamily="34" charset="0"/>
            </a:endParaRPr>
          </a:p>
        </p:txBody>
      </p:sp>
      <p:sp>
        <p:nvSpPr>
          <p:cNvPr id="46101" name="Text Box 30"/>
          <p:cNvSpPr txBox="1">
            <a:spLocks noChangeArrowheads="1"/>
          </p:cNvSpPr>
          <p:nvPr/>
        </p:nvSpPr>
        <p:spPr bwMode="auto">
          <a:xfrm>
            <a:off x="3429000" y="5029200"/>
            <a:ext cx="1371600" cy="581025"/>
          </a:xfrm>
          <a:prstGeom prst="rect">
            <a:avLst/>
          </a:prstGeom>
          <a:noFill/>
          <a:ln w="9525">
            <a:noFill/>
            <a:miter lim="800000"/>
            <a:headEnd/>
            <a:tailEnd/>
          </a:ln>
        </p:spPr>
        <p:txBody>
          <a:bodyPr>
            <a:spAutoFit/>
          </a:bodyPr>
          <a:lstStyle/>
          <a:p>
            <a:pPr algn="ctr"/>
            <a:r>
              <a:rPr lang="en-US">
                <a:latin typeface="Calibri" pitchFamily="34" charset="0"/>
              </a:rPr>
              <a:t>Tropical Storm</a:t>
            </a:r>
          </a:p>
        </p:txBody>
      </p:sp>
      <p:sp>
        <p:nvSpPr>
          <p:cNvPr id="46102" name="Text Box 31"/>
          <p:cNvSpPr txBox="1">
            <a:spLocks noChangeArrowheads="1"/>
          </p:cNvSpPr>
          <p:nvPr/>
        </p:nvSpPr>
        <p:spPr bwMode="auto">
          <a:xfrm>
            <a:off x="5943600" y="5029200"/>
            <a:ext cx="1676400" cy="581025"/>
          </a:xfrm>
          <a:prstGeom prst="rect">
            <a:avLst/>
          </a:prstGeom>
          <a:noFill/>
          <a:ln w="9525">
            <a:noFill/>
            <a:miter lim="800000"/>
            <a:headEnd/>
            <a:tailEnd/>
          </a:ln>
        </p:spPr>
        <p:txBody>
          <a:bodyPr>
            <a:spAutoFit/>
          </a:bodyPr>
          <a:lstStyle/>
          <a:p>
            <a:pPr algn="ctr"/>
            <a:r>
              <a:rPr lang="en-US">
                <a:latin typeface="Calibri" pitchFamily="34" charset="0"/>
              </a:rPr>
              <a:t>Tropical Depression</a:t>
            </a:r>
          </a:p>
        </p:txBody>
      </p:sp>
      <p:sp>
        <p:nvSpPr>
          <p:cNvPr id="46103" name="Text Box 32"/>
          <p:cNvSpPr txBox="1">
            <a:spLocks noChangeArrowheads="1"/>
          </p:cNvSpPr>
          <p:nvPr/>
        </p:nvSpPr>
        <p:spPr bwMode="auto">
          <a:xfrm>
            <a:off x="609600" y="5029200"/>
            <a:ext cx="1981200" cy="915988"/>
          </a:xfrm>
          <a:prstGeom prst="rect">
            <a:avLst/>
          </a:prstGeom>
          <a:noFill/>
          <a:ln w="9525">
            <a:noFill/>
            <a:miter lim="800000"/>
            <a:headEnd/>
            <a:tailEnd/>
          </a:ln>
        </p:spPr>
        <p:txBody>
          <a:bodyPr>
            <a:spAutoFit/>
          </a:bodyPr>
          <a:lstStyle/>
          <a:p>
            <a:pPr algn="ctr"/>
            <a:r>
              <a:rPr lang="en-US">
                <a:latin typeface="Calibri" pitchFamily="34" charset="0"/>
              </a:rPr>
              <a:t>Hurricane, Willy Willy, Typhoon, etc.</a:t>
            </a:r>
          </a:p>
        </p:txBody>
      </p:sp>
      <p:sp>
        <p:nvSpPr>
          <p:cNvPr id="46104" name="TextBox 33"/>
          <p:cNvSpPr txBox="1">
            <a:spLocks noChangeArrowheads="1"/>
          </p:cNvSpPr>
          <p:nvPr/>
        </p:nvSpPr>
        <p:spPr bwMode="auto">
          <a:xfrm>
            <a:off x="4800600" y="990600"/>
            <a:ext cx="762000" cy="1108075"/>
          </a:xfrm>
          <a:prstGeom prst="rect">
            <a:avLst/>
          </a:prstGeom>
          <a:noFill/>
          <a:ln w="9525">
            <a:noFill/>
            <a:miter lim="800000"/>
            <a:headEnd/>
            <a:tailEnd/>
          </a:ln>
        </p:spPr>
        <p:txBody>
          <a:bodyPr>
            <a:spAutoFit/>
          </a:bodyPr>
          <a:lstStyle/>
          <a:p>
            <a:r>
              <a:rPr lang="en-US" sz="6600">
                <a:solidFill>
                  <a:srgbClr val="0000FF"/>
                </a:solidFill>
                <a:latin typeface="Arial Black" pitchFamily="34" charset="0"/>
              </a:rPr>
              <a:t>H</a:t>
            </a:r>
          </a:p>
        </p:txBody>
      </p:sp>
      <p:sp>
        <p:nvSpPr>
          <p:cNvPr id="46105" name="TextBox 34"/>
          <p:cNvSpPr txBox="1">
            <a:spLocks noChangeArrowheads="1"/>
          </p:cNvSpPr>
          <p:nvPr/>
        </p:nvSpPr>
        <p:spPr bwMode="auto">
          <a:xfrm>
            <a:off x="6705600" y="990600"/>
            <a:ext cx="762000" cy="1108075"/>
          </a:xfrm>
          <a:prstGeom prst="rect">
            <a:avLst/>
          </a:prstGeom>
          <a:noFill/>
          <a:ln w="9525">
            <a:noFill/>
            <a:miter lim="800000"/>
            <a:headEnd/>
            <a:tailEnd/>
          </a:ln>
        </p:spPr>
        <p:txBody>
          <a:bodyPr>
            <a:spAutoFit/>
          </a:bodyPr>
          <a:lstStyle/>
          <a:p>
            <a:r>
              <a:rPr lang="en-US" sz="6600">
                <a:solidFill>
                  <a:srgbClr val="0000FF"/>
                </a:solidFill>
                <a:latin typeface="Arial Black" pitchFamily="34" charset="0"/>
              </a:rPr>
              <a:t>H</a:t>
            </a:r>
          </a:p>
        </p:txBody>
      </p:sp>
      <p:sp>
        <p:nvSpPr>
          <p:cNvPr id="46106" name="TextBox 44"/>
          <p:cNvSpPr txBox="1">
            <a:spLocks noChangeArrowheads="1"/>
          </p:cNvSpPr>
          <p:nvPr/>
        </p:nvSpPr>
        <p:spPr bwMode="auto">
          <a:xfrm>
            <a:off x="6781800" y="990600"/>
            <a:ext cx="685800" cy="1016000"/>
          </a:xfrm>
          <a:prstGeom prst="rect">
            <a:avLst/>
          </a:prstGeom>
          <a:noFill/>
          <a:ln w="9525">
            <a:noFill/>
            <a:miter lim="800000"/>
            <a:headEnd/>
            <a:tailEnd/>
          </a:ln>
        </p:spPr>
        <p:txBody>
          <a:bodyPr>
            <a:spAutoFit/>
          </a:bodyPr>
          <a:lstStyle/>
          <a:p>
            <a:r>
              <a:rPr lang="en-US" sz="6000">
                <a:solidFill>
                  <a:schemeClr val="bg1"/>
                </a:solidFill>
              </a:rPr>
              <a: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rc 2"/>
          <p:cNvSpPr>
            <a:spLocks/>
          </p:cNvSpPr>
          <p:nvPr/>
        </p:nvSpPr>
        <p:spPr bwMode="auto">
          <a:xfrm flipH="1">
            <a:off x="762000" y="1295400"/>
            <a:ext cx="1219200" cy="1295400"/>
          </a:xfrm>
          <a:custGeom>
            <a:avLst/>
            <a:gdLst>
              <a:gd name="T0" fmla="*/ 2147483647 w 21589"/>
              <a:gd name="T1" fmla="*/ 2147483647 h 21589"/>
              <a:gd name="T2" fmla="*/ 0 w 21589"/>
              <a:gd name="T3" fmla="*/ 2147483647 h 21589"/>
              <a:gd name="T4" fmla="*/ 2147483647 w 21589"/>
              <a:gd name="T5" fmla="*/ 0 h 21589"/>
              <a:gd name="T6" fmla="*/ 0 60000 65536"/>
              <a:gd name="T7" fmla="*/ 0 60000 65536"/>
              <a:gd name="T8" fmla="*/ 0 60000 65536"/>
              <a:gd name="T9" fmla="*/ 0 w 21589"/>
              <a:gd name="T10" fmla="*/ 0 h 21589"/>
              <a:gd name="T11" fmla="*/ 21589 w 21589"/>
              <a:gd name="T12" fmla="*/ 21589 h 21589"/>
            </a:gdLst>
            <a:ahLst/>
            <a:cxnLst>
              <a:cxn ang="T6">
                <a:pos x="T0" y="T1"/>
              </a:cxn>
              <a:cxn ang="T7">
                <a:pos x="T2" y="T3"/>
              </a:cxn>
              <a:cxn ang="T8">
                <a:pos x="T4" y="T5"/>
              </a:cxn>
            </a:cxnLst>
            <a:rect l="T9" t="T10" r="T11" b="T12"/>
            <a:pathLst>
              <a:path w="21589" h="21589" fill="none" extrusionOk="0">
                <a:moveTo>
                  <a:pt x="20908" y="21589"/>
                </a:moveTo>
                <a:cubicBezTo>
                  <a:pt x="9519" y="21230"/>
                  <a:pt x="367" y="12086"/>
                  <a:pt x="0" y="696"/>
                </a:cubicBezTo>
              </a:path>
              <a:path w="21589" h="21589" stroke="0" extrusionOk="0">
                <a:moveTo>
                  <a:pt x="20908" y="21589"/>
                </a:moveTo>
                <a:cubicBezTo>
                  <a:pt x="9519" y="21230"/>
                  <a:pt x="367" y="12086"/>
                  <a:pt x="0" y="696"/>
                </a:cubicBezTo>
                <a:lnTo>
                  <a:pt x="21589" y="0"/>
                </a:lnTo>
                <a:close/>
              </a:path>
            </a:pathLst>
          </a:custGeom>
          <a:noFill/>
          <a:ln w="57150">
            <a:solidFill>
              <a:srgbClr val="0000FF"/>
            </a:solidFill>
            <a:round/>
            <a:headEnd/>
            <a:tailEnd/>
          </a:ln>
        </p:spPr>
        <p:txBody>
          <a:bodyPr wrap="none" anchor="ctr"/>
          <a:lstStyle/>
          <a:p>
            <a:endParaRPr lang="en-US"/>
          </a:p>
        </p:txBody>
      </p:sp>
      <p:sp>
        <p:nvSpPr>
          <p:cNvPr id="47107" name="AutoShape 3"/>
          <p:cNvSpPr>
            <a:spLocks noChangeArrowheads="1"/>
          </p:cNvSpPr>
          <p:nvPr/>
        </p:nvSpPr>
        <p:spPr bwMode="auto">
          <a:xfrm rot="9622167">
            <a:off x="990600" y="2514600"/>
            <a:ext cx="304800" cy="2286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
        <p:nvSpPr>
          <p:cNvPr id="47108" name="AutoShape 4"/>
          <p:cNvSpPr>
            <a:spLocks noChangeArrowheads="1"/>
          </p:cNvSpPr>
          <p:nvPr/>
        </p:nvSpPr>
        <p:spPr bwMode="auto">
          <a:xfrm rot="8105503">
            <a:off x="1524000" y="2209800"/>
            <a:ext cx="304800" cy="2286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
        <p:nvSpPr>
          <p:cNvPr id="47109" name="AutoShape 5"/>
          <p:cNvSpPr>
            <a:spLocks noChangeArrowheads="1"/>
          </p:cNvSpPr>
          <p:nvPr/>
        </p:nvSpPr>
        <p:spPr bwMode="auto">
          <a:xfrm rot="6449301">
            <a:off x="1866900" y="1638300"/>
            <a:ext cx="304800" cy="2286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sp>
        <p:nvSpPr>
          <p:cNvPr id="47110" name="Arc 6"/>
          <p:cNvSpPr>
            <a:spLocks/>
          </p:cNvSpPr>
          <p:nvPr/>
        </p:nvSpPr>
        <p:spPr bwMode="auto">
          <a:xfrm flipH="1">
            <a:off x="2362200" y="1371600"/>
            <a:ext cx="1219200" cy="1295400"/>
          </a:xfrm>
          <a:custGeom>
            <a:avLst/>
            <a:gdLst>
              <a:gd name="T0" fmla="*/ 2147483647 w 21589"/>
              <a:gd name="T1" fmla="*/ 2147483647 h 21589"/>
              <a:gd name="T2" fmla="*/ 0 w 21589"/>
              <a:gd name="T3" fmla="*/ 2147483647 h 21589"/>
              <a:gd name="T4" fmla="*/ 2147483647 w 21589"/>
              <a:gd name="T5" fmla="*/ 0 h 21589"/>
              <a:gd name="T6" fmla="*/ 0 60000 65536"/>
              <a:gd name="T7" fmla="*/ 0 60000 65536"/>
              <a:gd name="T8" fmla="*/ 0 60000 65536"/>
              <a:gd name="T9" fmla="*/ 0 w 21589"/>
              <a:gd name="T10" fmla="*/ 0 h 21589"/>
              <a:gd name="T11" fmla="*/ 21589 w 21589"/>
              <a:gd name="T12" fmla="*/ 21589 h 21589"/>
            </a:gdLst>
            <a:ahLst/>
            <a:cxnLst>
              <a:cxn ang="T6">
                <a:pos x="T0" y="T1"/>
              </a:cxn>
              <a:cxn ang="T7">
                <a:pos x="T2" y="T3"/>
              </a:cxn>
              <a:cxn ang="T8">
                <a:pos x="T4" y="T5"/>
              </a:cxn>
            </a:cxnLst>
            <a:rect l="T9" t="T10" r="T11" b="T12"/>
            <a:pathLst>
              <a:path w="21589" h="21589" fill="none" extrusionOk="0">
                <a:moveTo>
                  <a:pt x="20908" y="21589"/>
                </a:moveTo>
                <a:cubicBezTo>
                  <a:pt x="9519" y="21230"/>
                  <a:pt x="367" y="12086"/>
                  <a:pt x="0" y="696"/>
                </a:cubicBezTo>
              </a:path>
              <a:path w="21589" h="21589" stroke="0" extrusionOk="0">
                <a:moveTo>
                  <a:pt x="20908" y="21589"/>
                </a:moveTo>
                <a:cubicBezTo>
                  <a:pt x="9519" y="21230"/>
                  <a:pt x="367" y="12086"/>
                  <a:pt x="0" y="696"/>
                </a:cubicBezTo>
                <a:lnTo>
                  <a:pt x="21589" y="0"/>
                </a:lnTo>
                <a:close/>
              </a:path>
            </a:pathLst>
          </a:custGeom>
          <a:solidFill>
            <a:schemeClr val="bg1"/>
          </a:solidFill>
          <a:ln w="57150">
            <a:solidFill>
              <a:srgbClr val="0000FF"/>
            </a:solidFill>
            <a:round/>
            <a:headEnd/>
            <a:tailEnd/>
          </a:ln>
        </p:spPr>
        <p:txBody>
          <a:bodyPr wrap="none" anchor="ctr"/>
          <a:lstStyle/>
          <a:p>
            <a:endParaRPr lang="en-US"/>
          </a:p>
        </p:txBody>
      </p:sp>
      <p:sp>
        <p:nvSpPr>
          <p:cNvPr id="47111" name="AutoShape 7"/>
          <p:cNvSpPr>
            <a:spLocks noChangeArrowheads="1"/>
          </p:cNvSpPr>
          <p:nvPr/>
        </p:nvSpPr>
        <p:spPr bwMode="auto">
          <a:xfrm rot="9622167">
            <a:off x="2590800" y="2590800"/>
            <a:ext cx="304800" cy="228600"/>
          </a:xfrm>
          <a:prstGeom prst="triangle">
            <a:avLst>
              <a:gd name="adj" fmla="val 50000"/>
            </a:avLst>
          </a:prstGeom>
          <a:solidFill>
            <a:schemeClr val="bg1"/>
          </a:solidFill>
          <a:ln w="57150">
            <a:solidFill>
              <a:srgbClr val="0000FF"/>
            </a:solidFill>
            <a:miter lim="800000"/>
            <a:headEnd/>
            <a:tailEnd/>
          </a:ln>
        </p:spPr>
        <p:txBody>
          <a:bodyPr wrap="none" anchor="ctr"/>
          <a:lstStyle/>
          <a:p>
            <a:endParaRPr lang="en-US">
              <a:latin typeface="Calibri" pitchFamily="34" charset="0"/>
            </a:endParaRPr>
          </a:p>
        </p:txBody>
      </p:sp>
      <p:sp>
        <p:nvSpPr>
          <p:cNvPr id="47112" name="AutoShape 8"/>
          <p:cNvSpPr>
            <a:spLocks noChangeArrowheads="1"/>
          </p:cNvSpPr>
          <p:nvPr/>
        </p:nvSpPr>
        <p:spPr bwMode="auto">
          <a:xfrm rot="8105503">
            <a:off x="3124200" y="2286000"/>
            <a:ext cx="304800" cy="228600"/>
          </a:xfrm>
          <a:prstGeom prst="triangle">
            <a:avLst>
              <a:gd name="adj" fmla="val 50000"/>
            </a:avLst>
          </a:prstGeom>
          <a:solidFill>
            <a:schemeClr val="bg1"/>
          </a:solidFill>
          <a:ln w="57150">
            <a:solidFill>
              <a:srgbClr val="0000FF"/>
            </a:solidFill>
            <a:miter lim="800000"/>
            <a:headEnd/>
            <a:tailEnd/>
          </a:ln>
        </p:spPr>
        <p:txBody>
          <a:bodyPr wrap="none" anchor="ctr"/>
          <a:lstStyle/>
          <a:p>
            <a:endParaRPr lang="en-US">
              <a:latin typeface="Calibri" pitchFamily="34" charset="0"/>
            </a:endParaRPr>
          </a:p>
        </p:txBody>
      </p:sp>
      <p:sp>
        <p:nvSpPr>
          <p:cNvPr id="47113" name="AutoShape 9"/>
          <p:cNvSpPr>
            <a:spLocks noChangeArrowheads="1"/>
          </p:cNvSpPr>
          <p:nvPr/>
        </p:nvSpPr>
        <p:spPr bwMode="auto">
          <a:xfrm rot="6449301">
            <a:off x="3467100" y="1714500"/>
            <a:ext cx="304800" cy="228600"/>
          </a:xfrm>
          <a:prstGeom prst="triangle">
            <a:avLst>
              <a:gd name="adj" fmla="val 50000"/>
            </a:avLst>
          </a:prstGeom>
          <a:solidFill>
            <a:schemeClr val="bg1"/>
          </a:solidFill>
          <a:ln w="57150">
            <a:solidFill>
              <a:srgbClr val="0000FF"/>
            </a:solidFill>
            <a:miter lim="800000"/>
            <a:headEnd/>
            <a:tailEnd/>
          </a:ln>
        </p:spPr>
        <p:txBody>
          <a:bodyPr wrap="none" anchor="ctr"/>
          <a:lstStyle/>
          <a:p>
            <a:endParaRPr lang="en-US">
              <a:latin typeface="Calibri" pitchFamily="34" charset="0"/>
            </a:endParaRPr>
          </a:p>
        </p:txBody>
      </p:sp>
      <p:sp>
        <p:nvSpPr>
          <p:cNvPr id="47114" name="Text Box 10"/>
          <p:cNvSpPr txBox="1">
            <a:spLocks noChangeArrowheads="1"/>
          </p:cNvSpPr>
          <p:nvPr/>
        </p:nvSpPr>
        <p:spPr bwMode="auto">
          <a:xfrm>
            <a:off x="438150" y="2632075"/>
            <a:ext cx="806450" cy="336550"/>
          </a:xfrm>
          <a:prstGeom prst="rect">
            <a:avLst/>
          </a:prstGeom>
          <a:noFill/>
          <a:ln w="9525">
            <a:noFill/>
            <a:miter lim="800000"/>
            <a:headEnd/>
            <a:tailEnd/>
          </a:ln>
        </p:spPr>
        <p:txBody>
          <a:bodyPr wrap="none">
            <a:spAutoFit/>
          </a:bodyPr>
          <a:lstStyle/>
          <a:p>
            <a:pPr algn="ctr"/>
            <a:r>
              <a:rPr lang="en-US">
                <a:latin typeface="Calibri" pitchFamily="34" charset="0"/>
              </a:rPr>
              <a:t>Surface</a:t>
            </a:r>
          </a:p>
        </p:txBody>
      </p:sp>
      <p:sp>
        <p:nvSpPr>
          <p:cNvPr id="47115" name="Text Box 11"/>
          <p:cNvSpPr txBox="1">
            <a:spLocks noChangeArrowheads="1"/>
          </p:cNvSpPr>
          <p:nvPr/>
        </p:nvSpPr>
        <p:spPr bwMode="auto">
          <a:xfrm>
            <a:off x="2363788" y="2708275"/>
            <a:ext cx="614362" cy="336550"/>
          </a:xfrm>
          <a:prstGeom prst="rect">
            <a:avLst/>
          </a:prstGeom>
          <a:noFill/>
          <a:ln w="9525">
            <a:noFill/>
            <a:miter lim="800000"/>
            <a:headEnd/>
            <a:tailEnd/>
          </a:ln>
        </p:spPr>
        <p:txBody>
          <a:bodyPr wrap="none">
            <a:spAutoFit/>
          </a:bodyPr>
          <a:lstStyle/>
          <a:p>
            <a:pPr algn="ctr"/>
            <a:r>
              <a:rPr lang="en-US">
                <a:latin typeface="Calibri" pitchFamily="34" charset="0"/>
              </a:rPr>
              <a:t>Aloft</a:t>
            </a:r>
          </a:p>
        </p:txBody>
      </p:sp>
      <p:sp>
        <p:nvSpPr>
          <p:cNvPr id="47116" name="Text Box 12"/>
          <p:cNvSpPr txBox="1">
            <a:spLocks noChangeArrowheads="1"/>
          </p:cNvSpPr>
          <p:nvPr/>
        </p:nvSpPr>
        <p:spPr bwMode="auto">
          <a:xfrm>
            <a:off x="1592263" y="762000"/>
            <a:ext cx="1071562" cy="336550"/>
          </a:xfrm>
          <a:prstGeom prst="rect">
            <a:avLst/>
          </a:prstGeom>
          <a:noFill/>
          <a:ln w="9525">
            <a:noFill/>
            <a:miter lim="800000"/>
            <a:headEnd/>
            <a:tailEnd/>
          </a:ln>
        </p:spPr>
        <p:txBody>
          <a:bodyPr wrap="none">
            <a:spAutoFit/>
          </a:bodyPr>
          <a:lstStyle/>
          <a:p>
            <a:pPr algn="ctr"/>
            <a:r>
              <a:rPr lang="en-US">
                <a:latin typeface="Calibri" pitchFamily="34" charset="0"/>
              </a:rPr>
              <a:t>Cold Front</a:t>
            </a:r>
          </a:p>
        </p:txBody>
      </p:sp>
      <p:sp>
        <p:nvSpPr>
          <p:cNvPr id="47117" name="Arc 13"/>
          <p:cNvSpPr>
            <a:spLocks/>
          </p:cNvSpPr>
          <p:nvPr/>
        </p:nvSpPr>
        <p:spPr bwMode="auto">
          <a:xfrm>
            <a:off x="4876800" y="1371600"/>
            <a:ext cx="12192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00"/>
            </a:solidFill>
            <a:round/>
            <a:headEnd/>
            <a:tailEnd/>
          </a:ln>
        </p:spPr>
        <p:txBody>
          <a:bodyPr wrap="none" anchor="ctr"/>
          <a:lstStyle/>
          <a:p>
            <a:endParaRPr lang="en-US"/>
          </a:p>
        </p:txBody>
      </p:sp>
      <p:sp>
        <p:nvSpPr>
          <p:cNvPr id="47118" name="Arc 14"/>
          <p:cNvSpPr>
            <a:spLocks/>
          </p:cNvSpPr>
          <p:nvPr/>
        </p:nvSpPr>
        <p:spPr bwMode="auto">
          <a:xfrm>
            <a:off x="5029200" y="1295400"/>
            <a:ext cx="304800" cy="168275"/>
          </a:xfrm>
          <a:custGeom>
            <a:avLst/>
            <a:gdLst>
              <a:gd name="T0" fmla="*/ 0 w 42718"/>
              <a:gd name="T1" fmla="*/ 2147483647 h 27381"/>
              <a:gd name="T2" fmla="*/ 2147483647 w 42718"/>
              <a:gd name="T3" fmla="*/ 2147483647 h 27381"/>
              <a:gd name="T4" fmla="*/ 2147483647 w 42718"/>
              <a:gd name="T5" fmla="*/ 2147483647 h 27381"/>
              <a:gd name="T6" fmla="*/ 0 60000 65536"/>
              <a:gd name="T7" fmla="*/ 0 60000 65536"/>
              <a:gd name="T8" fmla="*/ 0 60000 65536"/>
              <a:gd name="T9" fmla="*/ 0 w 42718"/>
              <a:gd name="T10" fmla="*/ 0 h 27381"/>
              <a:gd name="T11" fmla="*/ 42718 w 42718"/>
              <a:gd name="T12" fmla="*/ 27381 h 27381"/>
            </a:gdLst>
            <a:ahLst/>
            <a:cxnLst>
              <a:cxn ang="T6">
                <a:pos x="T0" y="T1"/>
              </a:cxn>
              <a:cxn ang="T7">
                <a:pos x="T2" y="T3"/>
              </a:cxn>
              <a:cxn ang="T8">
                <a:pos x="T4" y="T5"/>
              </a:cxn>
            </a:cxnLst>
            <a:rect l="T9" t="T10" r="T11" b="T12"/>
            <a:pathLst>
              <a:path w="42718" h="27381" fill="none" extrusionOk="0">
                <a:moveTo>
                  <a:pt x="0" y="17062"/>
                </a:moveTo>
                <a:cubicBezTo>
                  <a:pt x="2138" y="7108"/>
                  <a:pt x="10937" y="-1"/>
                  <a:pt x="21118" y="0"/>
                </a:cubicBezTo>
                <a:cubicBezTo>
                  <a:pt x="33047" y="0"/>
                  <a:pt x="42718" y="9670"/>
                  <a:pt x="42718" y="21600"/>
                </a:cubicBezTo>
                <a:cubicBezTo>
                  <a:pt x="42718" y="23553"/>
                  <a:pt x="42452" y="25498"/>
                  <a:pt x="41930" y="27381"/>
                </a:cubicBezTo>
              </a:path>
              <a:path w="42718" h="27381" stroke="0" extrusionOk="0">
                <a:moveTo>
                  <a:pt x="0" y="17062"/>
                </a:moveTo>
                <a:cubicBezTo>
                  <a:pt x="2138" y="7108"/>
                  <a:pt x="10937" y="-1"/>
                  <a:pt x="21118" y="0"/>
                </a:cubicBezTo>
                <a:cubicBezTo>
                  <a:pt x="33047" y="0"/>
                  <a:pt x="42718" y="9670"/>
                  <a:pt x="42718" y="21600"/>
                </a:cubicBezTo>
                <a:cubicBezTo>
                  <a:pt x="42718" y="23553"/>
                  <a:pt x="42452" y="25498"/>
                  <a:pt x="41930" y="27381"/>
                </a:cubicBezTo>
                <a:lnTo>
                  <a:pt x="21118" y="21600"/>
                </a:lnTo>
                <a:close/>
              </a:path>
            </a:pathLst>
          </a:custGeom>
          <a:solidFill>
            <a:srgbClr val="FF0000"/>
          </a:solidFill>
          <a:ln w="57150">
            <a:solidFill>
              <a:srgbClr val="FF0000"/>
            </a:solidFill>
            <a:round/>
            <a:headEnd/>
            <a:tailEnd/>
          </a:ln>
        </p:spPr>
        <p:txBody>
          <a:bodyPr wrap="none" anchor="ctr"/>
          <a:lstStyle/>
          <a:p>
            <a:endParaRPr lang="en-US"/>
          </a:p>
        </p:txBody>
      </p:sp>
      <p:sp>
        <p:nvSpPr>
          <p:cNvPr id="47119" name="Arc 15"/>
          <p:cNvSpPr>
            <a:spLocks/>
          </p:cNvSpPr>
          <p:nvPr/>
        </p:nvSpPr>
        <p:spPr bwMode="auto">
          <a:xfrm>
            <a:off x="5486400" y="1447800"/>
            <a:ext cx="277813" cy="193675"/>
          </a:xfrm>
          <a:custGeom>
            <a:avLst/>
            <a:gdLst>
              <a:gd name="T0" fmla="*/ 0 w 39030"/>
              <a:gd name="T1" fmla="*/ 2147483647 h 31629"/>
              <a:gd name="T2" fmla="*/ 2147483647 w 39030"/>
              <a:gd name="T3" fmla="*/ 2147483647 h 31629"/>
              <a:gd name="T4" fmla="*/ 2147483647 w 39030"/>
              <a:gd name="T5" fmla="*/ 2147483647 h 31629"/>
              <a:gd name="T6" fmla="*/ 0 60000 65536"/>
              <a:gd name="T7" fmla="*/ 0 60000 65536"/>
              <a:gd name="T8" fmla="*/ 0 60000 65536"/>
              <a:gd name="T9" fmla="*/ 0 w 39030"/>
              <a:gd name="T10" fmla="*/ 0 h 31629"/>
              <a:gd name="T11" fmla="*/ 39030 w 39030"/>
              <a:gd name="T12" fmla="*/ 31629 h 31629"/>
            </a:gdLst>
            <a:ahLst/>
            <a:cxnLst>
              <a:cxn ang="T6">
                <a:pos x="T0" y="T1"/>
              </a:cxn>
              <a:cxn ang="T7">
                <a:pos x="T2" y="T3"/>
              </a:cxn>
              <a:cxn ang="T8">
                <a:pos x="T4" y="T5"/>
              </a:cxn>
            </a:cxnLst>
            <a:rect l="T9" t="T10" r="T11" b="T12"/>
            <a:pathLst>
              <a:path w="39030" h="31629" fill="none" extrusionOk="0">
                <a:moveTo>
                  <a:pt x="0" y="8842"/>
                </a:moveTo>
                <a:cubicBezTo>
                  <a:pt x="4068" y="3284"/>
                  <a:pt x="10542" y="-1"/>
                  <a:pt x="17430" y="0"/>
                </a:cubicBezTo>
                <a:cubicBezTo>
                  <a:pt x="29359" y="0"/>
                  <a:pt x="39030" y="9670"/>
                  <a:pt x="39030" y="21600"/>
                </a:cubicBezTo>
                <a:cubicBezTo>
                  <a:pt x="39030" y="25093"/>
                  <a:pt x="38182" y="28535"/>
                  <a:pt x="36560" y="31629"/>
                </a:cubicBezTo>
              </a:path>
              <a:path w="39030" h="31629" stroke="0" extrusionOk="0">
                <a:moveTo>
                  <a:pt x="0" y="8842"/>
                </a:moveTo>
                <a:cubicBezTo>
                  <a:pt x="4068" y="3284"/>
                  <a:pt x="10542" y="-1"/>
                  <a:pt x="17430" y="0"/>
                </a:cubicBezTo>
                <a:cubicBezTo>
                  <a:pt x="29359" y="0"/>
                  <a:pt x="39030" y="9670"/>
                  <a:pt x="39030" y="21600"/>
                </a:cubicBezTo>
                <a:cubicBezTo>
                  <a:pt x="39030" y="25093"/>
                  <a:pt x="38182" y="28535"/>
                  <a:pt x="36560" y="31629"/>
                </a:cubicBezTo>
                <a:lnTo>
                  <a:pt x="17430" y="21600"/>
                </a:lnTo>
                <a:close/>
              </a:path>
            </a:pathLst>
          </a:custGeom>
          <a:solidFill>
            <a:srgbClr val="FF0000"/>
          </a:solidFill>
          <a:ln w="57150">
            <a:solidFill>
              <a:srgbClr val="FF0000"/>
            </a:solidFill>
            <a:round/>
            <a:headEnd/>
            <a:tailEnd/>
          </a:ln>
        </p:spPr>
        <p:txBody>
          <a:bodyPr wrap="none" anchor="ctr"/>
          <a:lstStyle/>
          <a:p>
            <a:endParaRPr lang="en-US"/>
          </a:p>
        </p:txBody>
      </p:sp>
      <p:sp>
        <p:nvSpPr>
          <p:cNvPr id="47120" name="Arc 16"/>
          <p:cNvSpPr>
            <a:spLocks/>
          </p:cNvSpPr>
          <p:nvPr/>
        </p:nvSpPr>
        <p:spPr bwMode="auto">
          <a:xfrm>
            <a:off x="5913438" y="1754188"/>
            <a:ext cx="207962" cy="271462"/>
          </a:xfrm>
          <a:custGeom>
            <a:avLst/>
            <a:gdLst>
              <a:gd name="T0" fmla="*/ 0 w 29544"/>
              <a:gd name="T1" fmla="*/ 2147483647 h 38097"/>
              <a:gd name="T2" fmla="*/ 2147483647 w 29544"/>
              <a:gd name="T3" fmla="*/ 2147483647 h 38097"/>
              <a:gd name="T4" fmla="*/ 2147483647 w 29544"/>
              <a:gd name="T5" fmla="*/ 2147483647 h 38097"/>
              <a:gd name="T6" fmla="*/ 0 60000 65536"/>
              <a:gd name="T7" fmla="*/ 0 60000 65536"/>
              <a:gd name="T8" fmla="*/ 0 60000 65536"/>
              <a:gd name="T9" fmla="*/ 0 w 29544"/>
              <a:gd name="T10" fmla="*/ 0 h 38097"/>
              <a:gd name="T11" fmla="*/ 29544 w 29544"/>
              <a:gd name="T12" fmla="*/ 38097 h 38097"/>
            </a:gdLst>
            <a:ahLst/>
            <a:cxnLst>
              <a:cxn ang="T6">
                <a:pos x="T0" y="T1"/>
              </a:cxn>
              <a:cxn ang="T7">
                <a:pos x="T2" y="T3"/>
              </a:cxn>
              <a:cxn ang="T8">
                <a:pos x="T4" y="T5"/>
              </a:cxn>
            </a:cxnLst>
            <a:rect l="T9" t="T10" r="T11" b="T12"/>
            <a:pathLst>
              <a:path w="29544" h="38097" fill="none" extrusionOk="0">
                <a:moveTo>
                  <a:pt x="-1" y="1513"/>
                </a:moveTo>
                <a:cubicBezTo>
                  <a:pt x="2529" y="513"/>
                  <a:pt x="5224" y="-1"/>
                  <a:pt x="7944" y="0"/>
                </a:cubicBezTo>
                <a:cubicBezTo>
                  <a:pt x="19873" y="0"/>
                  <a:pt x="29544" y="9670"/>
                  <a:pt x="29544" y="21600"/>
                </a:cubicBezTo>
                <a:cubicBezTo>
                  <a:pt x="29544" y="27957"/>
                  <a:pt x="26742" y="33992"/>
                  <a:pt x="21887" y="38097"/>
                </a:cubicBezTo>
              </a:path>
              <a:path w="29544" h="38097" stroke="0" extrusionOk="0">
                <a:moveTo>
                  <a:pt x="-1" y="1513"/>
                </a:moveTo>
                <a:cubicBezTo>
                  <a:pt x="2529" y="513"/>
                  <a:pt x="5224" y="-1"/>
                  <a:pt x="7944" y="0"/>
                </a:cubicBezTo>
                <a:cubicBezTo>
                  <a:pt x="19873" y="0"/>
                  <a:pt x="29544" y="9670"/>
                  <a:pt x="29544" y="21600"/>
                </a:cubicBezTo>
                <a:cubicBezTo>
                  <a:pt x="29544" y="27957"/>
                  <a:pt x="26742" y="33992"/>
                  <a:pt x="21887" y="38097"/>
                </a:cubicBezTo>
                <a:lnTo>
                  <a:pt x="7944" y="21600"/>
                </a:lnTo>
                <a:close/>
              </a:path>
            </a:pathLst>
          </a:custGeom>
          <a:solidFill>
            <a:srgbClr val="FF0000"/>
          </a:solidFill>
          <a:ln w="57150">
            <a:solidFill>
              <a:srgbClr val="FF0000"/>
            </a:solidFill>
            <a:round/>
            <a:headEnd/>
            <a:tailEnd/>
          </a:ln>
        </p:spPr>
        <p:txBody>
          <a:bodyPr wrap="none" anchor="ctr"/>
          <a:lstStyle/>
          <a:p>
            <a:endParaRPr lang="en-US"/>
          </a:p>
        </p:txBody>
      </p:sp>
      <p:sp>
        <p:nvSpPr>
          <p:cNvPr id="47121" name="Arc 17"/>
          <p:cNvSpPr>
            <a:spLocks/>
          </p:cNvSpPr>
          <p:nvPr/>
        </p:nvSpPr>
        <p:spPr bwMode="auto">
          <a:xfrm>
            <a:off x="6934200" y="1371600"/>
            <a:ext cx="304800" cy="168275"/>
          </a:xfrm>
          <a:custGeom>
            <a:avLst/>
            <a:gdLst>
              <a:gd name="T0" fmla="*/ 0 w 42718"/>
              <a:gd name="T1" fmla="*/ 2147483647 h 27381"/>
              <a:gd name="T2" fmla="*/ 2147483647 w 42718"/>
              <a:gd name="T3" fmla="*/ 2147483647 h 27381"/>
              <a:gd name="T4" fmla="*/ 2147483647 w 42718"/>
              <a:gd name="T5" fmla="*/ 2147483647 h 27381"/>
              <a:gd name="T6" fmla="*/ 0 60000 65536"/>
              <a:gd name="T7" fmla="*/ 0 60000 65536"/>
              <a:gd name="T8" fmla="*/ 0 60000 65536"/>
              <a:gd name="T9" fmla="*/ 0 w 42718"/>
              <a:gd name="T10" fmla="*/ 0 h 27381"/>
              <a:gd name="T11" fmla="*/ 42718 w 42718"/>
              <a:gd name="T12" fmla="*/ 27381 h 27381"/>
            </a:gdLst>
            <a:ahLst/>
            <a:cxnLst>
              <a:cxn ang="T6">
                <a:pos x="T0" y="T1"/>
              </a:cxn>
              <a:cxn ang="T7">
                <a:pos x="T2" y="T3"/>
              </a:cxn>
              <a:cxn ang="T8">
                <a:pos x="T4" y="T5"/>
              </a:cxn>
            </a:cxnLst>
            <a:rect l="T9" t="T10" r="T11" b="T12"/>
            <a:pathLst>
              <a:path w="42718" h="27381" fill="none" extrusionOk="0">
                <a:moveTo>
                  <a:pt x="0" y="17062"/>
                </a:moveTo>
                <a:cubicBezTo>
                  <a:pt x="2138" y="7108"/>
                  <a:pt x="10937" y="-1"/>
                  <a:pt x="21118" y="0"/>
                </a:cubicBezTo>
                <a:cubicBezTo>
                  <a:pt x="33047" y="0"/>
                  <a:pt x="42718" y="9670"/>
                  <a:pt x="42718" y="21600"/>
                </a:cubicBezTo>
                <a:cubicBezTo>
                  <a:pt x="42718" y="23553"/>
                  <a:pt x="42452" y="25498"/>
                  <a:pt x="41930" y="27381"/>
                </a:cubicBezTo>
              </a:path>
              <a:path w="42718" h="27381" stroke="0" extrusionOk="0">
                <a:moveTo>
                  <a:pt x="0" y="17062"/>
                </a:moveTo>
                <a:cubicBezTo>
                  <a:pt x="2138" y="7108"/>
                  <a:pt x="10937" y="-1"/>
                  <a:pt x="21118" y="0"/>
                </a:cubicBezTo>
                <a:cubicBezTo>
                  <a:pt x="33047" y="0"/>
                  <a:pt x="42718" y="9670"/>
                  <a:pt x="42718" y="21600"/>
                </a:cubicBezTo>
                <a:cubicBezTo>
                  <a:pt x="42718" y="23553"/>
                  <a:pt x="42452" y="25498"/>
                  <a:pt x="41930" y="27381"/>
                </a:cubicBezTo>
                <a:lnTo>
                  <a:pt x="21118" y="21600"/>
                </a:lnTo>
                <a:close/>
              </a:path>
            </a:pathLst>
          </a:custGeom>
          <a:solidFill>
            <a:schemeClr val="bg1"/>
          </a:solidFill>
          <a:ln w="57150">
            <a:solidFill>
              <a:srgbClr val="FF0000"/>
            </a:solidFill>
            <a:round/>
            <a:headEnd/>
            <a:tailEnd/>
          </a:ln>
        </p:spPr>
        <p:txBody>
          <a:bodyPr wrap="none" anchor="ctr"/>
          <a:lstStyle/>
          <a:p>
            <a:endParaRPr lang="en-US"/>
          </a:p>
        </p:txBody>
      </p:sp>
      <p:sp>
        <p:nvSpPr>
          <p:cNvPr id="47122" name="Arc 18"/>
          <p:cNvSpPr>
            <a:spLocks/>
          </p:cNvSpPr>
          <p:nvPr/>
        </p:nvSpPr>
        <p:spPr bwMode="auto">
          <a:xfrm>
            <a:off x="7391400" y="1524000"/>
            <a:ext cx="277813" cy="193675"/>
          </a:xfrm>
          <a:custGeom>
            <a:avLst/>
            <a:gdLst>
              <a:gd name="T0" fmla="*/ 0 w 39030"/>
              <a:gd name="T1" fmla="*/ 2147483647 h 31629"/>
              <a:gd name="T2" fmla="*/ 2147483647 w 39030"/>
              <a:gd name="T3" fmla="*/ 2147483647 h 31629"/>
              <a:gd name="T4" fmla="*/ 2147483647 w 39030"/>
              <a:gd name="T5" fmla="*/ 2147483647 h 31629"/>
              <a:gd name="T6" fmla="*/ 0 60000 65536"/>
              <a:gd name="T7" fmla="*/ 0 60000 65536"/>
              <a:gd name="T8" fmla="*/ 0 60000 65536"/>
              <a:gd name="T9" fmla="*/ 0 w 39030"/>
              <a:gd name="T10" fmla="*/ 0 h 31629"/>
              <a:gd name="T11" fmla="*/ 39030 w 39030"/>
              <a:gd name="T12" fmla="*/ 31629 h 31629"/>
            </a:gdLst>
            <a:ahLst/>
            <a:cxnLst>
              <a:cxn ang="T6">
                <a:pos x="T0" y="T1"/>
              </a:cxn>
              <a:cxn ang="T7">
                <a:pos x="T2" y="T3"/>
              </a:cxn>
              <a:cxn ang="T8">
                <a:pos x="T4" y="T5"/>
              </a:cxn>
            </a:cxnLst>
            <a:rect l="T9" t="T10" r="T11" b="T12"/>
            <a:pathLst>
              <a:path w="39030" h="31629" fill="none" extrusionOk="0">
                <a:moveTo>
                  <a:pt x="0" y="8842"/>
                </a:moveTo>
                <a:cubicBezTo>
                  <a:pt x="4068" y="3284"/>
                  <a:pt x="10542" y="-1"/>
                  <a:pt x="17430" y="0"/>
                </a:cubicBezTo>
                <a:cubicBezTo>
                  <a:pt x="29359" y="0"/>
                  <a:pt x="39030" y="9670"/>
                  <a:pt x="39030" y="21600"/>
                </a:cubicBezTo>
                <a:cubicBezTo>
                  <a:pt x="39030" y="25093"/>
                  <a:pt x="38182" y="28535"/>
                  <a:pt x="36560" y="31629"/>
                </a:cubicBezTo>
              </a:path>
              <a:path w="39030" h="31629" stroke="0" extrusionOk="0">
                <a:moveTo>
                  <a:pt x="0" y="8842"/>
                </a:moveTo>
                <a:cubicBezTo>
                  <a:pt x="4068" y="3284"/>
                  <a:pt x="10542" y="-1"/>
                  <a:pt x="17430" y="0"/>
                </a:cubicBezTo>
                <a:cubicBezTo>
                  <a:pt x="29359" y="0"/>
                  <a:pt x="39030" y="9670"/>
                  <a:pt x="39030" y="21600"/>
                </a:cubicBezTo>
                <a:cubicBezTo>
                  <a:pt x="39030" y="25093"/>
                  <a:pt x="38182" y="28535"/>
                  <a:pt x="36560" y="31629"/>
                </a:cubicBezTo>
                <a:lnTo>
                  <a:pt x="17430" y="21600"/>
                </a:lnTo>
                <a:close/>
              </a:path>
            </a:pathLst>
          </a:custGeom>
          <a:solidFill>
            <a:schemeClr val="bg1"/>
          </a:solidFill>
          <a:ln w="57150">
            <a:solidFill>
              <a:srgbClr val="FF0000"/>
            </a:solidFill>
            <a:round/>
            <a:headEnd/>
            <a:tailEnd/>
          </a:ln>
        </p:spPr>
        <p:txBody>
          <a:bodyPr wrap="none" anchor="ctr"/>
          <a:lstStyle/>
          <a:p>
            <a:endParaRPr lang="en-US"/>
          </a:p>
        </p:txBody>
      </p:sp>
      <p:sp>
        <p:nvSpPr>
          <p:cNvPr id="47123" name="Arc 19"/>
          <p:cNvSpPr>
            <a:spLocks/>
          </p:cNvSpPr>
          <p:nvPr/>
        </p:nvSpPr>
        <p:spPr bwMode="auto">
          <a:xfrm>
            <a:off x="7818438" y="1830388"/>
            <a:ext cx="207962" cy="271462"/>
          </a:xfrm>
          <a:custGeom>
            <a:avLst/>
            <a:gdLst>
              <a:gd name="T0" fmla="*/ 0 w 29544"/>
              <a:gd name="T1" fmla="*/ 2147483647 h 38097"/>
              <a:gd name="T2" fmla="*/ 2147483647 w 29544"/>
              <a:gd name="T3" fmla="*/ 2147483647 h 38097"/>
              <a:gd name="T4" fmla="*/ 2147483647 w 29544"/>
              <a:gd name="T5" fmla="*/ 2147483647 h 38097"/>
              <a:gd name="T6" fmla="*/ 0 60000 65536"/>
              <a:gd name="T7" fmla="*/ 0 60000 65536"/>
              <a:gd name="T8" fmla="*/ 0 60000 65536"/>
              <a:gd name="T9" fmla="*/ 0 w 29544"/>
              <a:gd name="T10" fmla="*/ 0 h 38097"/>
              <a:gd name="T11" fmla="*/ 29544 w 29544"/>
              <a:gd name="T12" fmla="*/ 38097 h 38097"/>
            </a:gdLst>
            <a:ahLst/>
            <a:cxnLst>
              <a:cxn ang="T6">
                <a:pos x="T0" y="T1"/>
              </a:cxn>
              <a:cxn ang="T7">
                <a:pos x="T2" y="T3"/>
              </a:cxn>
              <a:cxn ang="T8">
                <a:pos x="T4" y="T5"/>
              </a:cxn>
            </a:cxnLst>
            <a:rect l="T9" t="T10" r="T11" b="T12"/>
            <a:pathLst>
              <a:path w="29544" h="38097" fill="none" extrusionOk="0">
                <a:moveTo>
                  <a:pt x="-1" y="1513"/>
                </a:moveTo>
                <a:cubicBezTo>
                  <a:pt x="2529" y="513"/>
                  <a:pt x="5224" y="-1"/>
                  <a:pt x="7944" y="0"/>
                </a:cubicBezTo>
                <a:cubicBezTo>
                  <a:pt x="19873" y="0"/>
                  <a:pt x="29544" y="9670"/>
                  <a:pt x="29544" y="21600"/>
                </a:cubicBezTo>
                <a:cubicBezTo>
                  <a:pt x="29544" y="27957"/>
                  <a:pt x="26742" y="33992"/>
                  <a:pt x="21887" y="38097"/>
                </a:cubicBezTo>
              </a:path>
              <a:path w="29544" h="38097" stroke="0" extrusionOk="0">
                <a:moveTo>
                  <a:pt x="-1" y="1513"/>
                </a:moveTo>
                <a:cubicBezTo>
                  <a:pt x="2529" y="513"/>
                  <a:pt x="5224" y="-1"/>
                  <a:pt x="7944" y="0"/>
                </a:cubicBezTo>
                <a:cubicBezTo>
                  <a:pt x="19873" y="0"/>
                  <a:pt x="29544" y="9670"/>
                  <a:pt x="29544" y="21600"/>
                </a:cubicBezTo>
                <a:cubicBezTo>
                  <a:pt x="29544" y="27957"/>
                  <a:pt x="26742" y="33992"/>
                  <a:pt x="21887" y="38097"/>
                </a:cubicBezTo>
                <a:lnTo>
                  <a:pt x="7944" y="21600"/>
                </a:lnTo>
                <a:close/>
              </a:path>
            </a:pathLst>
          </a:custGeom>
          <a:solidFill>
            <a:schemeClr val="bg1"/>
          </a:solidFill>
          <a:ln w="57150">
            <a:solidFill>
              <a:srgbClr val="FF0000"/>
            </a:solidFill>
            <a:round/>
            <a:headEnd/>
            <a:tailEnd/>
          </a:ln>
        </p:spPr>
        <p:txBody>
          <a:bodyPr wrap="none" anchor="ctr"/>
          <a:lstStyle/>
          <a:p>
            <a:endParaRPr lang="en-US"/>
          </a:p>
        </p:txBody>
      </p:sp>
      <p:sp>
        <p:nvSpPr>
          <p:cNvPr id="47124" name="Arc 20"/>
          <p:cNvSpPr>
            <a:spLocks/>
          </p:cNvSpPr>
          <p:nvPr/>
        </p:nvSpPr>
        <p:spPr bwMode="auto">
          <a:xfrm>
            <a:off x="6781800" y="1447800"/>
            <a:ext cx="12192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00"/>
            </a:solidFill>
            <a:round/>
            <a:headEnd/>
            <a:tailEnd/>
          </a:ln>
        </p:spPr>
        <p:txBody>
          <a:bodyPr wrap="none" anchor="ctr"/>
          <a:lstStyle/>
          <a:p>
            <a:endParaRPr lang="en-US"/>
          </a:p>
        </p:txBody>
      </p:sp>
      <p:sp>
        <p:nvSpPr>
          <p:cNvPr id="47125" name="Text Box 21"/>
          <p:cNvSpPr txBox="1">
            <a:spLocks noChangeArrowheads="1"/>
          </p:cNvSpPr>
          <p:nvPr/>
        </p:nvSpPr>
        <p:spPr bwMode="auto">
          <a:xfrm>
            <a:off x="5810250" y="762000"/>
            <a:ext cx="1185863" cy="336550"/>
          </a:xfrm>
          <a:prstGeom prst="rect">
            <a:avLst/>
          </a:prstGeom>
          <a:noFill/>
          <a:ln w="9525">
            <a:noFill/>
            <a:miter lim="800000"/>
            <a:headEnd/>
            <a:tailEnd/>
          </a:ln>
        </p:spPr>
        <p:txBody>
          <a:bodyPr wrap="none">
            <a:spAutoFit/>
          </a:bodyPr>
          <a:lstStyle/>
          <a:p>
            <a:pPr algn="ctr"/>
            <a:r>
              <a:rPr lang="en-US">
                <a:latin typeface="Calibri" pitchFamily="34" charset="0"/>
              </a:rPr>
              <a:t>Warm Front</a:t>
            </a:r>
          </a:p>
        </p:txBody>
      </p:sp>
      <p:sp>
        <p:nvSpPr>
          <p:cNvPr id="47126" name="Text Box 22"/>
          <p:cNvSpPr txBox="1">
            <a:spLocks noChangeArrowheads="1"/>
          </p:cNvSpPr>
          <p:nvPr/>
        </p:nvSpPr>
        <p:spPr bwMode="auto">
          <a:xfrm>
            <a:off x="5259388" y="2590800"/>
            <a:ext cx="806450" cy="336550"/>
          </a:xfrm>
          <a:prstGeom prst="rect">
            <a:avLst/>
          </a:prstGeom>
          <a:noFill/>
          <a:ln w="9525">
            <a:noFill/>
            <a:miter lim="800000"/>
            <a:headEnd/>
            <a:tailEnd/>
          </a:ln>
        </p:spPr>
        <p:txBody>
          <a:bodyPr wrap="none">
            <a:spAutoFit/>
          </a:bodyPr>
          <a:lstStyle/>
          <a:p>
            <a:pPr algn="ctr"/>
            <a:r>
              <a:rPr lang="en-US">
                <a:latin typeface="Calibri" pitchFamily="34" charset="0"/>
              </a:rPr>
              <a:t>Surface</a:t>
            </a:r>
          </a:p>
        </p:txBody>
      </p:sp>
      <p:sp>
        <p:nvSpPr>
          <p:cNvPr id="47127" name="Text Box 23"/>
          <p:cNvSpPr txBox="1">
            <a:spLocks noChangeArrowheads="1"/>
          </p:cNvSpPr>
          <p:nvPr/>
        </p:nvSpPr>
        <p:spPr bwMode="auto">
          <a:xfrm>
            <a:off x="7415213" y="2590800"/>
            <a:ext cx="614362" cy="336550"/>
          </a:xfrm>
          <a:prstGeom prst="rect">
            <a:avLst/>
          </a:prstGeom>
          <a:noFill/>
          <a:ln w="9525">
            <a:noFill/>
            <a:miter lim="800000"/>
            <a:headEnd/>
            <a:tailEnd/>
          </a:ln>
        </p:spPr>
        <p:txBody>
          <a:bodyPr wrap="none">
            <a:spAutoFit/>
          </a:bodyPr>
          <a:lstStyle/>
          <a:p>
            <a:pPr algn="ctr"/>
            <a:r>
              <a:rPr lang="en-US">
                <a:latin typeface="Calibri" pitchFamily="34" charset="0"/>
              </a:rPr>
              <a:t>Aloft</a:t>
            </a:r>
          </a:p>
        </p:txBody>
      </p:sp>
      <p:grpSp>
        <p:nvGrpSpPr>
          <p:cNvPr id="47128" name="Group 24"/>
          <p:cNvGrpSpPr>
            <a:grpSpLocks/>
          </p:cNvGrpSpPr>
          <p:nvPr/>
        </p:nvGrpSpPr>
        <p:grpSpPr bwMode="auto">
          <a:xfrm>
            <a:off x="676275" y="3810000"/>
            <a:ext cx="847725" cy="457200"/>
            <a:chOff x="474" y="2688"/>
            <a:chExt cx="534" cy="288"/>
          </a:xfrm>
        </p:grpSpPr>
        <p:sp>
          <p:nvSpPr>
            <p:cNvPr id="47144" name="Arc 25"/>
            <p:cNvSpPr>
              <a:spLocks/>
            </p:cNvSpPr>
            <p:nvPr/>
          </p:nvSpPr>
          <p:spPr bwMode="auto">
            <a:xfrm flipV="1">
              <a:off x="474" y="2784"/>
              <a:ext cx="534" cy="192"/>
            </a:xfrm>
            <a:custGeom>
              <a:avLst/>
              <a:gdLst>
                <a:gd name="T0" fmla="*/ 0 w 30116"/>
                <a:gd name="T1" fmla="*/ 0 h 21600"/>
                <a:gd name="T2" fmla="*/ 0 w 30116"/>
                <a:gd name="T3" fmla="*/ 0 h 21600"/>
                <a:gd name="T4" fmla="*/ 0 w 30116"/>
                <a:gd name="T5" fmla="*/ 0 h 21600"/>
                <a:gd name="T6" fmla="*/ 0 60000 65536"/>
                <a:gd name="T7" fmla="*/ 0 60000 65536"/>
                <a:gd name="T8" fmla="*/ 0 60000 65536"/>
                <a:gd name="T9" fmla="*/ 0 w 30116"/>
                <a:gd name="T10" fmla="*/ 0 h 21600"/>
                <a:gd name="T11" fmla="*/ 30116 w 30116"/>
                <a:gd name="T12" fmla="*/ 21600 h 21600"/>
              </a:gdLst>
              <a:ahLst/>
              <a:cxnLst>
                <a:cxn ang="T6">
                  <a:pos x="T0" y="T1"/>
                </a:cxn>
                <a:cxn ang="T7">
                  <a:pos x="T2" y="T3"/>
                </a:cxn>
                <a:cxn ang="T8">
                  <a:pos x="T4" y="T5"/>
                </a:cxn>
              </a:cxnLst>
              <a:rect l="T9" t="T10" r="T11" b="T12"/>
              <a:pathLst>
                <a:path w="30116" h="21600" fill="none" extrusionOk="0">
                  <a:moveTo>
                    <a:pt x="30115" y="15310"/>
                  </a:moveTo>
                  <a:cubicBezTo>
                    <a:pt x="26068" y="19338"/>
                    <a:pt x="20590" y="21599"/>
                    <a:pt x="14880" y="21600"/>
                  </a:cubicBezTo>
                  <a:cubicBezTo>
                    <a:pt x="9341" y="21600"/>
                    <a:pt x="4014" y="19472"/>
                    <a:pt x="-1" y="15657"/>
                  </a:cubicBezTo>
                </a:path>
                <a:path w="30116" h="21600" stroke="0" extrusionOk="0">
                  <a:moveTo>
                    <a:pt x="30115" y="15310"/>
                  </a:moveTo>
                  <a:cubicBezTo>
                    <a:pt x="26068" y="19338"/>
                    <a:pt x="20590" y="21599"/>
                    <a:pt x="14880" y="21600"/>
                  </a:cubicBezTo>
                  <a:cubicBezTo>
                    <a:pt x="9341" y="21600"/>
                    <a:pt x="4014" y="19472"/>
                    <a:pt x="-1" y="15657"/>
                  </a:cubicBezTo>
                  <a:lnTo>
                    <a:pt x="14880" y="0"/>
                  </a:lnTo>
                  <a:close/>
                </a:path>
              </a:pathLst>
            </a:custGeom>
            <a:noFill/>
            <a:ln w="57150">
              <a:solidFill>
                <a:srgbClr val="FF0000"/>
              </a:solidFill>
              <a:round/>
              <a:headEnd/>
              <a:tailEnd/>
            </a:ln>
          </p:spPr>
          <p:txBody>
            <a:bodyPr wrap="none" anchor="ctr"/>
            <a:lstStyle/>
            <a:p>
              <a:endParaRPr lang="en-US"/>
            </a:p>
          </p:txBody>
        </p:sp>
        <p:sp>
          <p:nvSpPr>
            <p:cNvPr id="47145" name="Arc 26"/>
            <p:cNvSpPr>
              <a:spLocks/>
            </p:cNvSpPr>
            <p:nvPr/>
          </p:nvSpPr>
          <p:spPr bwMode="auto">
            <a:xfrm flipV="1">
              <a:off x="623" y="2688"/>
              <a:ext cx="239" cy="96"/>
            </a:xfrm>
            <a:custGeom>
              <a:avLst/>
              <a:gdLst>
                <a:gd name="T0" fmla="*/ 0 w 43145"/>
                <a:gd name="T1" fmla="*/ 0 h 21600"/>
                <a:gd name="T2" fmla="*/ 0 w 43145"/>
                <a:gd name="T3" fmla="*/ 0 h 21600"/>
                <a:gd name="T4" fmla="*/ 0 w 43145"/>
                <a:gd name="T5" fmla="*/ 0 h 21600"/>
                <a:gd name="T6" fmla="*/ 0 60000 65536"/>
                <a:gd name="T7" fmla="*/ 0 60000 65536"/>
                <a:gd name="T8" fmla="*/ 0 60000 65536"/>
                <a:gd name="T9" fmla="*/ 0 w 43145"/>
                <a:gd name="T10" fmla="*/ 0 h 21600"/>
                <a:gd name="T11" fmla="*/ 43145 w 43145"/>
                <a:gd name="T12" fmla="*/ 21600 h 21600"/>
              </a:gdLst>
              <a:ahLst/>
              <a:cxnLst>
                <a:cxn ang="T6">
                  <a:pos x="T0" y="T1"/>
                </a:cxn>
                <a:cxn ang="T7">
                  <a:pos x="T2" y="T3"/>
                </a:cxn>
                <a:cxn ang="T8">
                  <a:pos x="T4" y="T5"/>
                </a:cxn>
              </a:cxnLst>
              <a:rect l="T9" t="T10" r="T11" b="T12"/>
              <a:pathLst>
                <a:path w="43145" h="21600" fill="none" extrusionOk="0">
                  <a:moveTo>
                    <a:pt x="43144" y="719"/>
                  </a:moveTo>
                  <a:cubicBezTo>
                    <a:pt x="42756" y="12362"/>
                    <a:pt x="33206" y="21599"/>
                    <a:pt x="21557" y="21600"/>
                  </a:cubicBezTo>
                  <a:cubicBezTo>
                    <a:pt x="10153" y="21600"/>
                    <a:pt x="714" y="12735"/>
                    <a:pt x="-1" y="1355"/>
                  </a:cubicBezTo>
                </a:path>
                <a:path w="43145" h="21600" stroke="0" extrusionOk="0">
                  <a:moveTo>
                    <a:pt x="43144" y="719"/>
                  </a:moveTo>
                  <a:cubicBezTo>
                    <a:pt x="42756" y="12362"/>
                    <a:pt x="33206" y="21599"/>
                    <a:pt x="21557" y="21600"/>
                  </a:cubicBezTo>
                  <a:cubicBezTo>
                    <a:pt x="10153" y="21600"/>
                    <a:pt x="714" y="12735"/>
                    <a:pt x="-1" y="1355"/>
                  </a:cubicBezTo>
                  <a:lnTo>
                    <a:pt x="21557" y="0"/>
                  </a:lnTo>
                  <a:close/>
                </a:path>
              </a:pathLst>
            </a:custGeom>
            <a:solidFill>
              <a:srgbClr val="FF0000"/>
            </a:solidFill>
            <a:ln w="9525">
              <a:solidFill>
                <a:srgbClr val="FF0000"/>
              </a:solidFill>
              <a:round/>
              <a:headEnd/>
              <a:tailEnd/>
            </a:ln>
          </p:spPr>
          <p:txBody>
            <a:bodyPr wrap="none" anchor="ctr"/>
            <a:lstStyle/>
            <a:p>
              <a:endParaRPr lang="en-US"/>
            </a:p>
          </p:txBody>
        </p:sp>
      </p:grpSp>
      <p:grpSp>
        <p:nvGrpSpPr>
          <p:cNvPr id="3" name="Group 27"/>
          <p:cNvGrpSpPr>
            <a:grpSpLocks/>
          </p:cNvGrpSpPr>
          <p:nvPr/>
        </p:nvGrpSpPr>
        <p:grpSpPr bwMode="auto">
          <a:xfrm>
            <a:off x="1524000" y="3810000"/>
            <a:ext cx="847725" cy="609600"/>
            <a:chOff x="816" y="3120"/>
            <a:chExt cx="534" cy="384"/>
          </a:xfrm>
          <a:solidFill>
            <a:schemeClr val="bg1"/>
          </a:solidFill>
        </p:grpSpPr>
        <p:sp>
          <p:nvSpPr>
            <p:cNvPr id="35880" name="Arc 28"/>
            <p:cNvSpPr>
              <a:spLocks/>
            </p:cNvSpPr>
            <p:nvPr/>
          </p:nvSpPr>
          <p:spPr bwMode="auto">
            <a:xfrm>
              <a:off x="816" y="3120"/>
              <a:ext cx="534" cy="192"/>
            </a:xfrm>
            <a:custGeom>
              <a:avLst/>
              <a:gdLst>
                <a:gd name="T0" fmla="*/ 9 w 30116"/>
                <a:gd name="T1" fmla="*/ 1 h 21600"/>
                <a:gd name="T2" fmla="*/ 0 w 30116"/>
                <a:gd name="T3" fmla="*/ 1 h 21600"/>
                <a:gd name="T4" fmla="*/ 5 w 30116"/>
                <a:gd name="T5" fmla="*/ 0 h 21600"/>
                <a:gd name="T6" fmla="*/ 0 60000 65536"/>
                <a:gd name="T7" fmla="*/ 0 60000 65536"/>
                <a:gd name="T8" fmla="*/ 0 60000 65536"/>
                <a:gd name="T9" fmla="*/ 0 w 30116"/>
                <a:gd name="T10" fmla="*/ 0 h 21600"/>
                <a:gd name="T11" fmla="*/ 30116 w 30116"/>
                <a:gd name="T12" fmla="*/ 21600 h 21600"/>
              </a:gdLst>
              <a:ahLst/>
              <a:cxnLst>
                <a:cxn ang="T6">
                  <a:pos x="T0" y="T1"/>
                </a:cxn>
                <a:cxn ang="T7">
                  <a:pos x="T2" y="T3"/>
                </a:cxn>
                <a:cxn ang="T8">
                  <a:pos x="T4" y="T5"/>
                </a:cxn>
              </a:cxnLst>
              <a:rect l="T9" t="T10" r="T11" b="T12"/>
              <a:pathLst>
                <a:path w="30116" h="21600" fill="none" extrusionOk="0">
                  <a:moveTo>
                    <a:pt x="30115" y="15310"/>
                  </a:moveTo>
                  <a:cubicBezTo>
                    <a:pt x="26068" y="19338"/>
                    <a:pt x="20590" y="21599"/>
                    <a:pt x="14880" y="21600"/>
                  </a:cubicBezTo>
                  <a:cubicBezTo>
                    <a:pt x="9341" y="21600"/>
                    <a:pt x="4014" y="19472"/>
                    <a:pt x="-1" y="15657"/>
                  </a:cubicBezTo>
                </a:path>
                <a:path w="30116" h="21600" stroke="0" extrusionOk="0">
                  <a:moveTo>
                    <a:pt x="30115" y="15310"/>
                  </a:moveTo>
                  <a:cubicBezTo>
                    <a:pt x="26068" y="19338"/>
                    <a:pt x="20590" y="21599"/>
                    <a:pt x="14880" y="21600"/>
                  </a:cubicBezTo>
                  <a:cubicBezTo>
                    <a:pt x="9341" y="21600"/>
                    <a:pt x="4014" y="19472"/>
                    <a:pt x="-1" y="15657"/>
                  </a:cubicBezTo>
                  <a:lnTo>
                    <a:pt x="14880" y="0"/>
                  </a:lnTo>
                  <a:close/>
                </a:path>
              </a:pathLst>
            </a:custGeom>
            <a:grpFill/>
            <a:ln w="57150">
              <a:solidFill>
                <a:srgbClr val="0000FF"/>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881" name="AutoShape 29"/>
            <p:cNvSpPr>
              <a:spLocks noChangeArrowheads="1"/>
            </p:cNvSpPr>
            <p:nvPr/>
          </p:nvSpPr>
          <p:spPr bwMode="auto">
            <a:xfrm flipV="1">
              <a:off x="960" y="3312"/>
              <a:ext cx="240" cy="192"/>
            </a:xfrm>
            <a:prstGeom prst="triangle">
              <a:avLst>
                <a:gd name="adj" fmla="val 50000"/>
              </a:avLst>
            </a:prstGeom>
            <a:solidFill>
              <a:srgbClr val="0000FF"/>
            </a:solidFill>
            <a:ln w="9525">
              <a:solidFill>
                <a:srgbClr val="0000FF"/>
              </a:solidFill>
              <a:miter lim="800000"/>
              <a:headEnd/>
              <a:tailEnd/>
            </a:ln>
          </p:spPr>
          <p:txBody>
            <a:bodyPr wrap="none" anchor="ctr"/>
            <a:lstStyle/>
            <a:p>
              <a:pPr fontAlgn="auto">
                <a:spcBef>
                  <a:spcPts val="0"/>
                </a:spcBef>
                <a:spcAft>
                  <a:spcPts val="0"/>
                </a:spcAft>
                <a:defRPr/>
              </a:pPr>
              <a:endParaRPr lang="en-US">
                <a:latin typeface="+mn-lt"/>
                <a:cs typeface="+mn-cs"/>
              </a:endParaRPr>
            </a:p>
          </p:txBody>
        </p:sp>
      </p:grpSp>
      <p:grpSp>
        <p:nvGrpSpPr>
          <p:cNvPr id="47130" name="Group 30"/>
          <p:cNvGrpSpPr>
            <a:grpSpLocks/>
          </p:cNvGrpSpPr>
          <p:nvPr/>
        </p:nvGrpSpPr>
        <p:grpSpPr bwMode="auto">
          <a:xfrm>
            <a:off x="2362200" y="3810000"/>
            <a:ext cx="847725" cy="457200"/>
            <a:chOff x="474" y="2688"/>
            <a:chExt cx="534" cy="288"/>
          </a:xfrm>
        </p:grpSpPr>
        <p:sp>
          <p:nvSpPr>
            <p:cNvPr id="47142" name="Arc 31"/>
            <p:cNvSpPr>
              <a:spLocks/>
            </p:cNvSpPr>
            <p:nvPr/>
          </p:nvSpPr>
          <p:spPr bwMode="auto">
            <a:xfrm flipV="1">
              <a:off x="474" y="2784"/>
              <a:ext cx="534" cy="192"/>
            </a:xfrm>
            <a:custGeom>
              <a:avLst/>
              <a:gdLst>
                <a:gd name="T0" fmla="*/ 0 w 30116"/>
                <a:gd name="T1" fmla="*/ 0 h 21600"/>
                <a:gd name="T2" fmla="*/ 0 w 30116"/>
                <a:gd name="T3" fmla="*/ 0 h 21600"/>
                <a:gd name="T4" fmla="*/ 0 w 30116"/>
                <a:gd name="T5" fmla="*/ 0 h 21600"/>
                <a:gd name="T6" fmla="*/ 0 60000 65536"/>
                <a:gd name="T7" fmla="*/ 0 60000 65536"/>
                <a:gd name="T8" fmla="*/ 0 60000 65536"/>
                <a:gd name="T9" fmla="*/ 0 w 30116"/>
                <a:gd name="T10" fmla="*/ 0 h 21600"/>
                <a:gd name="T11" fmla="*/ 30116 w 30116"/>
                <a:gd name="T12" fmla="*/ 21600 h 21600"/>
              </a:gdLst>
              <a:ahLst/>
              <a:cxnLst>
                <a:cxn ang="T6">
                  <a:pos x="T0" y="T1"/>
                </a:cxn>
                <a:cxn ang="T7">
                  <a:pos x="T2" y="T3"/>
                </a:cxn>
                <a:cxn ang="T8">
                  <a:pos x="T4" y="T5"/>
                </a:cxn>
              </a:cxnLst>
              <a:rect l="T9" t="T10" r="T11" b="T12"/>
              <a:pathLst>
                <a:path w="30116" h="21600" fill="none" extrusionOk="0">
                  <a:moveTo>
                    <a:pt x="30115" y="15310"/>
                  </a:moveTo>
                  <a:cubicBezTo>
                    <a:pt x="26068" y="19338"/>
                    <a:pt x="20590" y="21599"/>
                    <a:pt x="14880" y="21600"/>
                  </a:cubicBezTo>
                  <a:cubicBezTo>
                    <a:pt x="9341" y="21600"/>
                    <a:pt x="4014" y="19472"/>
                    <a:pt x="-1" y="15657"/>
                  </a:cubicBezTo>
                </a:path>
                <a:path w="30116" h="21600" stroke="0" extrusionOk="0">
                  <a:moveTo>
                    <a:pt x="30115" y="15310"/>
                  </a:moveTo>
                  <a:cubicBezTo>
                    <a:pt x="26068" y="19338"/>
                    <a:pt x="20590" y="21599"/>
                    <a:pt x="14880" y="21600"/>
                  </a:cubicBezTo>
                  <a:cubicBezTo>
                    <a:pt x="9341" y="21600"/>
                    <a:pt x="4014" y="19472"/>
                    <a:pt x="-1" y="15657"/>
                  </a:cubicBezTo>
                  <a:lnTo>
                    <a:pt x="14880" y="0"/>
                  </a:lnTo>
                  <a:close/>
                </a:path>
              </a:pathLst>
            </a:custGeom>
            <a:noFill/>
            <a:ln w="57150">
              <a:solidFill>
                <a:srgbClr val="FF0000"/>
              </a:solidFill>
              <a:round/>
              <a:headEnd/>
              <a:tailEnd/>
            </a:ln>
          </p:spPr>
          <p:txBody>
            <a:bodyPr wrap="none" anchor="ctr"/>
            <a:lstStyle/>
            <a:p>
              <a:endParaRPr lang="en-US"/>
            </a:p>
          </p:txBody>
        </p:sp>
        <p:sp>
          <p:nvSpPr>
            <p:cNvPr id="47143" name="Arc 32"/>
            <p:cNvSpPr>
              <a:spLocks/>
            </p:cNvSpPr>
            <p:nvPr/>
          </p:nvSpPr>
          <p:spPr bwMode="auto">
            <a:xfrm flipV="1">
              <a:off x="623" y="2688"/>
              <a:ext cx="239" cy="96"/>
            </a:xfrm>
            <a:custGeom>
              <a:avLst/>
              <a:gdLst>
                <a:gd name="T0" fmla="*/ 0 w 43145"/>
                <a:gd name="T1" fmla="*/ 0 h 21600"/>
                <a:gd name="T2" fmla="*/ 0 w 43145"/>
                <a:gd name="T3" fmla="*/ 0 h 21600"/>
                <a:gd name="T4" fmla="*/ 0 w 43145"/>
                <a:gd name="T5" fmla="*/ 0 h 21600"/>
                <a:gd name="T6" fmla="*/ 0 60000 65536"/>
                <a:gd name="T7" fmla="*/ 0 60000 65536"/>
                <a:gd name="T8" fmla="*/ 0 60000 65536"/>
                <a:gd name="T9" fmla="*/ 0 w 43145"/>
                <a:gd name="T10" fmla="*/ 0 h 21600"/>
                <a:gd name="T11" fmla="*/ 43145 w 43145"/>
                <a:gd name="T12" fmla="*/ 21600 h 21600"/>
              </a:gdLst>
              <a:ahLst/>
              <a:cxnLst>
                <a:cxn ang="T6">
                  <a:pos x="T0" y="T1"/>
                </a:cxn>
                <a:cxn ang="T7">
                  <a:pos x="T2" y="T3"/>
                </a:cxn>
                <a:cxn ang="T8">
                  <a:pos x="T4" y="T5"/>
                </a:cxn>
              </a:cxnLst>
              <a:rect l="T9" t="T10" r="T11" b="T12"/>
              <a:pathLst>
                <a:path w="43145" h="21600" fill="none" extrusionOk="0">
                  <a:moveTo>
                    <a:pt x="43144" y="719"/>
                  </a:moveTo>
                  <a:cubicBezTo>
                    <a:pt x="42756" y="12362"/>
                    <a:pt x="33206" y="21599"/>
                    <a:pt x="21557" y="21600"/>
                  </a:cubicBezTo>
                  <a:cubicBezTo>
                    <a:pt x="10153" y="21600"/>
                    <a:pt x="714" y="12735"/>
                    <a:pt x="-1" y="1355"/>
                  </a:cubicBezTo>
                </a:path>
                <a:path w="43145" h="21600" stroke="0" extrusionOk="0">
                  <a:moveTo>
                    <a:pt x="43144" y="719"/>
                  </a:moveTo>
                  <a:cubicBezTo>
                    <a:pt x="42756" y="12362"/>
                    <a:pt x="33206" y="21599"/>
                    <a:pt x="21557" y="21600"/>
                  </a:cubicBezTo>
                  <a:cubicBezTo>
                    <a:pt x="10153" y="21600"/>
                    <a:pt x="714" y="12735"/>
                    <a:pt x="-1" y="1355"/>
                  </a:cubicBezTo>
                  <a:lnTo>
                    <a:pt x="21557" y="0"/>
                  </a:lnTo>
                  <a:close/>
                </a:path>
              </a:pathLst>
            </a:custGeom>
            <a:solidFill>
              <a:srgbClr val="FF0000"/>
            </a:solidFill>
            <a:ln w="9525">
              <a:solidFill>
                <a:srgbClr val="FF0000"/>
              </a:solidFill>
              <a:round/>
              <a:headEnd/>
              <a:tailEnd/>
            </a:ln>
          </p:spPr>
          <p:txBody>
            <a:bodyPr wrap="none" anchor="ctr"/>
            <a:lstStyle/>
            <a:p>
              <a:endParaRPr lang="en-US"/>
            </a:p>
          </p:txBody>
        </p:sp>
      </p:grpSp>
      <p:grpSp>
        <p:nvGrpSpPr>
          <p:cNvPr id="47131" name="Group 33"/>
          <p:cNvGrpSpPr>
            <a:grpSpLocks/>
          </p:cNvGrpSpPr>
          <p:nvPr/>
        </p:nvGrpSpPr>
        <p:grpSpPr bwMode="auto">
          <a:xfrm>
            <a:off x="3200400" y="3810000"/>
            <a:ext cx="847725" cy="609600"/>
            <a:chOff x="816" y="3120"/>
            <a:chExt cx="534" cy="384"/>
          </a:xfrm>
        </p:grpSpPr>
        <p:sp>
          <p:nvSpPr>
            <p:cNvPr id="47140" name="Arc 34"/>
            <p:cNvSpPr>
              <a:spLocks/>
            </p:cNvSpPr>
            <p:nvPr/>
          </p:nvSpPr>
          <p:spPr bwMode="auto">
            <a:xfrm>
              <a:off x="816" y="3120"/>
              <a:ext cx="534" cy="192"/>
            </a:xfrm>
            <a:custGeom>
              <a:avLst/>
              <a:gdLst>
                <a:gd name="T0" fmla="*/ 0 w 30116"/>
                <a:gd name="T1" fmla="*/ 0 h 21600"/>
                <a:gd name="T2" fmla="*/ 0 w 30116"/>
                <a:gd name="T3" fmla="*/ 0 h 21600"/>
                <a:gd name="T4" fmla="*/ 0 w 30116"/>
                <a:gd name="T5" fmla="*/ 0 h 21600"/>
                <a:gd name="T6" fmla="*/ 0 60000 65536"/>
                <a:gd name="T7" fmla="*/ 0 60000 65536"/>
                <a:gd name="T8" fmla="*/ 0 60000 65536"/>
                <a:gd name="T9" fmla="*/ 0 w 30116"/>
                <a:gd name="T10" fmla="*/ 0 h 21600"/>
                <a:gd name="T11" fmla="*/ 30116 w 30116"/>
                <a:gd name="T12" fmla="*/ 21600 h 21600"/>
              </a:gdLst>
              <a:ahLst/>
              <a:cxnLst>
                <a:cxn ang="T6">
                  <a:pos x="T0" y="T1"/>
                </a:cxn>
                <a:cxn ang="T7">
                  <a:pos x="T2" y="T3"/>
                </a:cxn>
                <a:cxn ang="T8">
                  <a:pos x="T4" y="T5"/>
                </a:cxn>
              </a:cxnLst>
              <a:rect l="T9" t="T10" r="T11" b="T12"/>
              <a:pathLst>
                <a:path w="30116" h="21600" fill="none" extrusionOk="0">
                  <a:moveTo>
                    <a:pt x="30115" y="15310"/>
                  </a:moveTo>
                  <a:cubicBezTo>
                    <a:pt x="26068" y="19338"/>
                    <a:pt x="20590" y="21599"/>
                    <a:pt x="14880" y="21600"/>
                  </a:cubicBezTo>
                  <a:cubicBezTo>
                    <a:pt x="9341" y="21600"/>
                    <a:pt x="4014" y="19472"/>
                    <a:pt x="-1" y="15657"/>
                  </a:cubicBezTo>
                </a:path>
                <a:path w="30116" h="21600" stroke="0" extrusionOk="0">
                  <a:moveTo>
                    <a:pt x="30115" y="15310"/>
                  </a:moveTo>
                  <a:cubicBezTo>
                    <a:pt x="26068" y="19338"/>
                    <a:pt x="20590" y="21599"/>
                    <a:pt x="14880" y="21600"/>
                  </a:cubicBezTo>
                  <a:cubicBezTo>
                    <a:pt x="9341" y="21600"/>
                    <a:pt x="4014" y="19472"/>
                    <a:pt x="-1" y="15657"/>
                  </a:cubicBezTo>
                  <a:lnTo>
                    <a:pt x="14880" y="0"/>
                  </a:lnTo>
                  <a:close/>
                </a:path>
              </a:pathLst>
            </a:custGeom>
            <a:noFill/>
            <a:ln w="57150">
              <a:solidFill>
                <a:srgbClr val="0000FF"/>
              </a:solidFill>
              <a:round/>
              <a:headEnd/>
              <a:tailEnd/>
            </a:ln>
          </p:spPr>
          <p:txBody>
            <a:bodyPr wrap="none" anchor="ctr"/>
            <a:lstStyle/>
            <a:p>
              <a:endParaRPr lang="en-US"/>
            </a:p>
          </p:txBody>
        </p:sp>
        <p:sp>
          <p:nvSpPr>
            <p:cNvPr id="47141" name="AutoShape 35"/>
            <p:cNvSpPr>
              <a:spLocks noChangeArrowheads="1"/>
            </p:cNvSpPr>
            <p:nvPr/>
          </p:nvSpPr>
          <p:spPr bwMode="auto">
            <a:xfrm flipV="1">
              <a:off x="960" y="3312"/>
              <a:ext cx="240" cy="192"/>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latin typeface="Calibri" pitchFamily="34" charset="0"/>
              </a:endParaRPr>
            </a:p>
          </p:txBody>
        </p:sp>
      </p:grpSp>
      <p:sp>
        <p:nvSpPr>
          <p:cNvPr id="47132" name="Text Box 36"/>
          <p:cNvSpPr txBox="1">
            <a:spLocks noChangeArrowheads="1"/>
          </p:cNvSpPr>
          <p:nvPr/>
        </p:nvSpPr>
        <p:spPr bwMode="auto">
          <a:xfrm>
            <a:off x="1482725" y="4419600"/>
            <a:ext cx="1514475" cy="336550"/>
          </a:xfrm>
          <a:prstGeom prst="rect">
            <a:avLst/>
          </a:prstGeom>
          <a:noFill/>
          <a:ln w="9525">
            <a:noFill/>
            <a:miter lim="800000"/>
            <a:headEnd/>
            <a:tailEnd/>
          </a:ln>
        </p:spPr>
        <p:txBody>
          <a:bodyPr wrap="none">
            <a:spAutoFit/>
          </a:bodyPr>
          <a:lstStyle/>
          <a:p>
            <a:pPr algn="ctr"/>
            <a:r>
              <a:rPr lang="en-US">
                <a:latin typeface="Calibri" pitchFamily="34" charset="0"/>
              </a:rPr>
              <a:t>Stationary Front</a:t>
            </a:r>
          </a:p>
        </p:txBody>
      </p:sp>
      <p:sp>
        <p:nvSpPr>
          <p:cNvPr id="47133" name="Arc 37"/>
          <p:cNvSpPr>
            <a:spLocks/>
          </p:cNvSpPr>
          <p:nvPr/>
        </p:nvSpPr>
        <p:spPr bwMode="auto">
          <a:xfrm>
            <a:off x="5715000" y="3963988"/>
            <a:ext cx="1219200" cy="1143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74" y="0"/>
                  <a:pt x="21522" y="9585"/>
                  <a:pt x="21599" y="21460"/>
                </a:cubicBezTo>
              </a:path>
              <a:path w="21600" h="21600" stroke="0" extrusionOk="0">
                <a:moveTo>
                  <a:pt x="-1" y="0"/>
                </a:moveTo>
                <a:cubicBezTo>
                  <a:pt x="11874" y="0"/>
                  <a:pt x="21522" y="9585"/>
                  <a:pt x="21599" y="21460"/>
                </a:cubicBezTo>
                <a:lnTo>
                  <a:pt x="0" y="21600"/>
                </a:lnTo>
                <a:close/>
              </a:path>
            </a:pathLst>
          </a:custGeom>
          <a:noFill/>
          <a:ln w="57150">
            <a:solidFill>
              <a:srgbClr val="993366"/>
            </a:solidFill>
            <a:round/>
            <a:headEnd/>
            <a:tailEnd/>
          </a:ln>
        </p:spPr>
        <p:txBody>
          <a:bodyPr wrap="none" anchor="ctr"/>
          <a:lstStyle/>
          <a:p>
            <a:endParaRPr lang="en-US"/>
          </a:p>
        </p:txBody>
      </p:sp>
      <p:sp>
        <p:nvSpPr>
          <p:cNvPr id="47134" name="Arc 38"/>
          <p:cNvSpPr>
            <a:spLocks/>
          </p:cNvSpPr>
          <p:nvPr/>
        </p:nvSpPr>
        <p:spPr bwMode="auto">
          <a:xfrm>
            <a:off x="5997575" y="3886200"/>
            <a:ext cx="303213" cy="193675"/>
          </a:xfrm>
          <a:custGeom>
            <a:avLst/>
            <a:gdLst>
              <a:gd name="T0" fmla="*/ 0 w 42526"/>
              <a:gd name="T1" fmla="*/ 2147483647 h 31629"/>
              <a:gd name="T2" fmla="*/ 2147483647 w 42526"/>
              <a:gd name="T3" fmla="*/ 2147483647 h 31629"/>
              <a:gd name="T4" fmla="*/ 2147483647 w 42526"/>
              <a:gd name="T5" fmla="*/ 2147483647 h 31629"/>
              <a:gd name="T6" fmla="*/ 0 60000 65536"/>
              <a:gd name="T7" fmla="*/ 0 60000 65536"/>
              <a:gd name="T8" fmla="*/ 0 60000 65536"/>
              <a:gd name="T9" fmla="*/ 0 w 42526"/>
              <a:gd name="T10" fmla="*/ 0 h 31629"/>
              <a:gd name="T11" fmla="*/ 42526 w 42526"/>
              <a:gd name="T12" fmla="*/ 31629 h 31629"/>
            </a:gdLst>
            <a:ahLst/>
            <a:cxnLst>
              <a:cxn ang="T6">
                <a:pos x="T0" y="T1"/>
              </a:cxn>
              <a:cxn ang="T7">
                <a:pos x="T2" y="T3"/>
              </a:cxn>
              <a:cxn ang="T8">
                <a:pos x="T4" y="T5"/>
              </a:cxn>
            </a:cxnLst>
            <a:rect l="T9" t="T10" r="T11" b="T12"/>
            <a:pathLst>
              <a:path w="42526" h="31629" fill="none" extrusionOk="0">
                <a:moveTo>
                  <a:pt x="-1" y="16247"/>
                </a:moveTo>
                <a:cubicBezTo>
                  <a:pt x="2444" y="6687"/>
                  <a:pt x="11058" y="-1"/>
                  <a:pt x="20926" y="0"/>
                </a:cubicBezTo>
                <a:cubicBezTo>
                  <a:pt x="32855" y="0"/>
                  <a:pt x="42526" y="9670"/>
                  <a:pt x="42526" y="21600"/>
                </a:cubicBezTo>
                <a:cubicBezTo>
                  <a:pt x="42526" y="25093"/>
                  <a:pt x="41678" y="28535"/>
                  <a:pt x="40056" y="31629"/>
                </a:cubicBezTo>
              </a:path>
              <a:path w="42526" h="31629" stroke="0" extrusionOk="0">
                <a:moveTo>
                  <a:pt x="-1" y="16247"/>
                </a:moveTo>
                <a:cubicBezTo>
                  <a:pt x="2444" y="6687"/>
                  <a:pt x="11058" y="-1"/>
                  <a:pt x="20926" y="0"/>
                </a:cubicBezTo>
                <a:cubicBezTo>
                  <a:pt x="32855" y="0"/>
                  <a:pt x="42526" y="9670"/>
                  <a:pt x="42526" y="21600"/>
                </a:cubicBezTo>
                <a:cubicBezTo>
                  <a:pt x="42526" y="25093"/>
                  <a:pt x="41678" y="28535"/>
                  <a:pt x="40056" y="31629"/>
                </a:cubicBezTo>
                <a:lnTo>
                  <a:pt x="20926" y="21600"/>
                </a:lnTo>
                <a:close/>
              </a:path>
            </a:pathLst>
          </a:custGeom>
          <a:solidFill>
            <a:srgbClr val="993366"/>
          </a:solidFill>
          <a:ln w="57150">
            <a:solidFill>
              <a:srgbClr val="993366"/>
            </a:solidFill>
            <a:round/>
            <a:headEnd/>
            <a:tailEnd/>
          </a:ln>
        </p:spPr>
        <p:txBody>
          <a:bodyPr wrap="none" anchor="ctr"/>
          <a:lstStyle/>
          <a:p>
            <a:endParaRPr lang="en-US"/>
          </a:p>
        </p:txBody>
      </p:sp>
      <p:sp>
        <p:nvSpPr>
          <p:cNvPr id="47135" name="Arc 39"/>
          <p:cNvSpPr>
            <a:spLocks/>
          </p:cNvSpPr>
          <p:nvPr/>
        </p:nvSpPr>
        <p:spPr bwMode="auto">
          <a:xfrm rot="-740288">
            <a:off x="6705600" y="4343400"/>
            <a:ext cx="212725" cy="263525"/>
          </a:xfrm>
          <a:custGeom>
            <a:avLst/>
            <a:gdLst>
              <a:gd name="T0" fmla="*/ 0 w 29937"/>
              <a:gd name="T1" fmla="*/ 2147483647 h 42949"/>
              <a:gd name="T2" fmla="*/ 2147483647 w 29937"/>
              <a:gd name="T3" fmla="*/ 2147483647 h 42949"/>
              <a:gd name="T4" fmla="*/ 2147483647 w 29937"/>
              <a:gd name="T5" fmla="*/ 2147483647 h 42949"/>
              <a:gd name="T6" fmla="*/ 0 60000 65536"/>
              <a:gd name="T7" fmla="*/ 0 60000 65536"/>
              <a:gd name="T8" fmla="*/ 0 60000 65536"/>
              <a:gd name="T9" fmla="*/ 0 w 29937"/>
              <a:gd name="T10" fmla="*/ 0 h 42949"/>
              <a:gd name="T11" fmla="*/ 29937 w 29937"/>
              <a:gd name="T12" fmla="*/ 42949 h 42949"/>
            </a:gdLst>
            <a:ahLst/>
            <a:cxnLst>
              <a:cxn ang="T6">
                <a:pos x="T0" y="T1"/>
              </a:cxn>
              <a:cxn ang="T7">
                <a:pos x="T2" y="T3"/>
              </a:cxn>
              <a:cxn ang="T8">
                <a:pos x="T4" y="T5"/>
              </a:cxn>
            </a:cxnLst>
            <a:rect l="T9" t="T10" r="T11" b="T12"/>
            <a:pathLst>
              <a:path w="29937" h="42949" fill="none" extrusionOk="0">
                <a:moveTo>
                  <a:pt x="-1" y="1673"/>
                </a:moveTo>
                <a:cubicBezTo>
                  <a:pt x="2640" y="568"/>
                  <a:pt x="5474" y="-1"/>
                  <a:pt x="8337" y="0"/>
                </a:cubicBezTo>
                <a:cubicBezTo>
                  <a:pt x="20266" y="0"/>
                  <a:pt x="29937" y="9670"/>
                  <a:pt x="29937" y="21600"/>
                </a:cubicBezTo>
                <a:cubicBezTo>
                  <a:pt x="29937" y="32260"/>
                  <a:pt x="22159" y="41326"/>
                  <a:pt x="11622" y="42948"/>
                </a:cubicBezTo>
              </a:path>
              <a:path w="29937" h="42949" stroke="0" extrusionOk="0">
                <a:moveTo>
                  <a:pt x="-1" y="1673"/>
                </a:moveTo>
                <a:cubicBezTo>
                  <a:pt x="2640" y="568"/>
                  <a:pt x="5474" y="-1"/>
                  <a:pt x="8337" y="0"/>
                </a:cubicBezTo>
                <a:cubicBezTo>
                  <a:pt x="20266" y="0"/>
                  <a:pt x="29937" y="9670"/>
                  <a:pt x="29937" y="21600"/>
                </a:cubicBezTo>
                <a:cubicBezTo>
                  <a:pt x="29937" y="32260"/>
                  <a:pt x="22159" y="41326"/>
                  <a:pt x="11622" y="42948"/>
                </a:cubicBezTo>
                <a:lnTo>
                  <a:pt x="8337" y="21600"/>
                </a:lnTo>
                <a:close/>
              </a:path>
            </a:pathLst>
          </a:custGeom>
          <a:solidFill>
            <a:srgbClr val="993366"/>
          </a:solidFill>
          <a:ln w="57150">
            <a:solidFill>
              <a:srgbClr val="993366"/>
            </a:solidFill>
            <a:round/>
            <a:headEnd/>
            <a:tailEnd/>
          </a:ln>
        </p:spPr>
        <p:txBody>
          <a:bodyPr wrap="none" anchor="ctr"/>
          <a:lstStyle/>
          <a:p>
            <a:endParaRPr lang="en-US"/>
          </a:p>
        </p:txBody>
      </p:sp>
      <p:sp>
        <p:nvSpPr>
          <p:cNvPr id="47136" name="AutoShape 40"/>
          <p:cNvSpPr>
            <a:spLocks noChangeArrowheads="1"/>
          </p:cNvSpPr>
          <p:nvPr/>
        </p:nvSpPr>
        <p:spPr bwMode="auto">
          <a:xfrm rot="1808483">
            <a:off x="6324600" y="3962400"/>
            <a:ext cx="228600" cy="228600"/>
          </a:xfrm>
          <a:prstGeom prst="triangle">
            <a:avLst>
              <a:gd name="adj" fmla="val 50000"/>
            </a:avLst>
          </a:prstGeom>
          <a:solidFill>
            <a:srgbClr val="993366"/>
          </a:solidFill>
          <a:ln w="9525">
            <a:solidFill>
              <a:srgbClr val="993366"/>
            </a:solidFill>
            <a:miter lim="800000"/>
            <a:headEnd/>
            <a:tailEnd/>
          </a:ln>
        </p:spPr>
        <p:txBody>
          <a:bodyPr wrap="none" anchor="ctr"/>
          <a:lstStyle/>
          <a:p>
            <a:endParaRPr lang="en-US">
              <a:latin typeface="Calibri" pitchFamily="34" charset="0"/>
            </a:endParaRPr>
          </a:p>
        </p:txBody>
      </p:sp>
      <p:sp>
        <p:nvSpPr>
          <p:cNvPr id="47137" name="AutoShape 41"/>
          <p:cNvSpPr>
            <a:spLocks noChangeArrowheads="1"/>
          </p:cNvSpPr>
          <p:nvPr/>
        </p:nvSpPr>
        <p:spPr bwMode="auto">
          <a:xfrm rot="4379829">
            <a:off x="6858000" y="4572000"/>
            <a:ext cx="228600" cy="228600"/>
          </a:xfrm>
          <a:prstGeom prst="triangle">
            <a:avLst>
              <a:gd name="adj" fmla="val 50000"/>
            </a:avLst>
          </a:prstGeom>
          <a:solidFill>
            <a:srgbClr val="993366"/>
          </a:solidFill>
          <a:ln w="9525">
            <a:solidFill>
              <a:srgbClr val="993366"/>
            </a:solidFill>
            <a:miter lim="800000"/>
            <a:headEnd/>
            <a:tailEnd/>
          </a:ln>
        </p:spPr>
        <p:txBody>
          <a:bodyPr wrap="none" anchor="ctr"/>
          <a:lstStyle/>
          <a:p>
            <a:endParaRPr lang="en-US">
              <a:latin typeface="Calibri" pitchFamily="34" charset="0"/>
            </a:endParaRPr>
          </a:p>
        </p:txBody>
      </p:sp>
      <p:sp>
        <p:nvSpPr>
          <p:cNvPr id="47138" name="Text Box 42"/>
          <p:cNvSpPr txBox="1">
            <a:spLocks noChangeArrowheads="1"/>
          </p:cNvSpPr>
          <p:nvPr/>
        </p:nvSpPr>
        <p:spPr bwMode="auto">
          <a:xfrm>
            <a:off x="5715000" y="5070475"/>
            <a:ext cx="1524000" cy="336550"/>
          </a:xfrm>
          <a:prstGeom prst="rect">
            <a:avLst/>
          </a:prstGeom>
          <a:noFill/>
          <a:ln w="9525">
            <a:noFill/>
            <a:miter lim="800000"/>
            <a:headEnd/>
            <a:tailEnd/>
          </a:ln>
        </p:spPr>
        <p:txBody>
          <a:bodyPr>
            <a:spAutoFit/>
          </a:bodyPr>
          <a:lstStyle/>
          <a:p>
            <a:pPr algn="ctr"/>
            <a:r>
              <a:rPr lang="en-US">
                <a:latin typeface="Calibri" pitchFamily="34" charset="0"/>
              </a:rPr>
              <a:t>Occluded Front</a:t>
            </a:r>
          </a:p>
        </p:txBody>
      </p:sp>
      <p:sp>
        <p:nvSpPr>
          <p:cNvPr id="47139" name="Text Box 43"/>
          <p:cNvSpPr txBox="1">
            <a:spLocks noChangeArrowheads="1"/>
          </p:cNvSpPr>
          <p:nvPr/>
        </p:nvSpPr>
        <p:spPr bwMode="auto">
          <a:xfrm>
            <a:off x="3576638" y="41275"/>
            <a:ext cx="1389062" cy="336550"/>
          </a:xfrm>
          <a:prstGeom prst="rect">
            <a:avLst/>
          </a:prstGeom>
          <a:noFill/>
          <a:ln w="9525">
            <a:noFill/>
            <a:miter lim="800000"/>
            <a:headEnd/>
            <a:tailEnd/>
          </a:ln>
        </p:spPr>
        <p:txBody>
          <a:bodyPr wrap="none">
            <a:spAutoFit/>
          </a:bodyPr>
          <a:lstStyle/>
          <a:p>
            <a:pPr algn="ctr"/>
            <a:r>
              <a:rPr lang="en-US">
                <a:latin typeface="Calibri" pitchFamily="34" charset="0"/>
              </a:rPr>
              <a:t>Front Symbols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014913" y="5362575"/>
            <a:ext cx="1831975" cy="641350"/>
          </a:xfrm>
          <a:prstGeom prst="rect">
            <a:avLst/>
          </a:prstGeom>
          <a:noFill/>
          <a:ln w="9525">
            <a:noFill/>
            <a:miter lim="800000"/>
            <a:headEnd/>
            <a:tailEnd/>
          </a:ln>
        </p:spPr>
        <p:txBody>
          <a:bodyPr wrap="none">
            <a:spAutoFit/>
          </a:bodyPr>
          <a:lstStyle/>
          <a:p>
            <a:pPr algn="ctr"/>
            <a:r>
              <a:rPr lang="en-US" sz="3600" b="1">
                <a:solidFill>
                  <a:srgbClr val="33CC33"/>
                </a:solidFill>
                <a:latin typeface="Courier New" pitchFamily="49" charset="0"/>
              </a:rPr>
              <a:t>     ]</a:t>
            </a:r>
            <a:endParaRPr lang="en-US">
              <a:latin typeface="Calibri" pitchFamily="34" charset="0"/>
            </a:endParaRPr>
          </a:p>
        </p:txBody>
      </p:sp>
      <p:sp>
        <p:nvSpPr>
          <p:cNvPr id="48131" name="Text Box 3"/>
          <p:cNvSpPr txBox="1">
            <a:spLocks noChangeArrowheads="1"/>
          </p:cNvSpPr>
          <p:nvPr/>
        </p:nvSpPr>
        <p:spPr bwMode="auto">
          <a:xfrm>
            <a:off x="5105400" y="2667000"/>
            <a:ext cx="1155700" cy="914400"/>
          </a:xfrm>
          <a:prstGeom prst="rect">
            <a:avLst/>
          </a:prstGeom>
          <a:noFill/>
          <a:ln w="9525">
            <a:noFill/>
            <a:miter lim="800000"/>
            <a:headEnd/>
            <a:tailEnd/>
          </a:ln>
        </p:spPr>
        <p:txBody>
          <a:bodyPr wrap="none">
            <a:spAutoFit/>
          </a:bodyPr>
          <a:lstStyle/>
          <a:p>
            <a:pPr algn="ctr"/>
            <a:r>
              <a:rPr lang="en-US" sz="5400">
                <a:solidFill>
                  <a:srgbClr val="33CC33"/>
                </a:solidFill>
                <a:latin typeface="Calibri" pitchFamily="34" charset="0"/>
              </a:rPr>
              <a:t>(   )</a:t>
            </a:r>
            <a:endParaRPr lang="en-US">
              <a:solidFill>
                <a:srgbClr val="33CC33"/>
              </a:solidFill>
              <a:latin typeface="Calibri" pitchFamily="34" charset="0"/>
            </a:endParaRPr>
          </a:p>
        </p:txBody>
      </p:sp>
      <p:sp>
        <p:nvSpPr>
          <p:cNvPr id="48132" name="Text Box 4"/>
          <p:cNvSpPr txBox="1">
            <a:spLocks noChangeArrowheads="1"/>
          </p:cNvSpPr>
          <p:nvPr/>
        </p:nvSpPr>
        <p:spPr bwMode="auto">
          <a:xfrm>
            <a:off x="3378200" y="117475"/>
            <a:ext cx="1638300" cy="336550"/>
          </a:xfrm>
          <a:prstGeom prst="rect">
            <a:avLst/>
          </a:prstGeom>
          <a:noFill/>
          <a:ln w="9525">
            <a:noFill/>
            <a:miter lim="800000"/>
            <a:headEnd/>
            <a:tailEnd/>
          </a:ln>
        </p:spPr>
        <p:txBody>
          <a:bodyPr wrap="none">
            <a:spAutoFit/>
          </a:bodyPr>
          <a:lstStyle/>
          <a:p>
            <a:pPr algn="ctr"/>
            <a:r>
              <a:rPr lang="en-US">
                <a:latin typeface="Calibri" pitchFamily="34" charset="0"/>
              </a:rPr>
              <a:t>Weather Symbols</a:t>
            </a:r>
          </a:p>
        </p:txBody>
      </p:sp>
      <p:sp>
        <p:nvSpPr>
          <p:cNvPr id="48133" name="Line 5"/>
          <p:cNvSpPr>
            <a:spLocks noChangeShapeType="1"/>
          </p:cNvSpPr>
          <p:nvPr/>
        </p:nvSpPr>
        <p:spPr bwMode="auto">
          <a:xfrm>
            <a:off x="457200" y="990600"/>
            <a:ext cx="685800" cy="0"/>
          </a:xfrm>
          <a:prstGeom prst="line">
            <a:avLst/>
          </a:prstGeom>
          <a:noFill/>
          <a:ln w="57150">
            <a:solidFill>
              <a:srgbClr val="FF0000"/>
            </a:solidFill>
            <a:round/>
            <a:headEnd/>
            <a:tailEnd/>
          </a:ln>
        </p:spPr>
        <p:txBody>
          <a:bodyPr wrap="none" anchor="ctr"/>
          <a:lstStyle/>
          <a:p>
            <a:endParaRPr lang="en-US"/>
          </a:p>
        </p:txBody>
      </p:sp>
      <p:sp>
        <p:nvSpPr>
          <p:cNvPr id="48134" name="Line 6"/>
          <p:cNvSpPr>
            <a:spLocks noChangeShapeType="1"/>
          </p:cNvSpPr>
          <p:nvPr/>
        </p:nvSpPr>
        <p:spPr bwMode="auto">
          <a:xfrm>
            <a:off x="762000" y="990600"/>
            <a:ext cx="0" cy="609600"/>
          </a:xfrm>
          <a:prstGeom prst="line">
            <a:avLst/>
          </a:prstGeom>
          <a:noFill/>
          <a:ln w="57150">
            <a:solidFill>
              <a:srgbClr val="FF0000"/>
            </a:solidFill>
            <a:round/>
            <a:headEnd/>
            <a:tailEnd/>
          </a:ln>
        </p:spPr>
        <p:txBody>
          <a:bodyPr wrap="none" anchor="ctr"/>
          <a:lstStyle/>
          <a:p>
            <a:endParaRPr lang="en-US"/>
          </a:p>
        </p:txBody>
      </p:sp>
      <p:sp>
        <p:nvSpPr>
          <p:cNvPr id="48135" name="Text Box 7"/>
          <p:cNvSpPr txBox="1">
            <a:spLocks noChangeArrowheads="1"/>
          </p:cNvSpPr>
          <p:nvPr/>
        </p:nvSpPr>
        <p:spPr bwMode="auto">
          <a:xfrm>
            <a:off x="538163" y="1676400"/>
            <a:ext cx="831850" cy="523875"/>
          </a:xfrm>
          <a:prstGeom prst="rect">
            <a:avLst/>
          </a:prstGeom>
          <a:noFill/>
          <a:ln w="9525">
            <a:noFill/>
            <a:miter lim="800000"/>
            <a:headEnd/>
            <a:tailEnd/>
          </a:ln>
        </p:spPr>
        <p:txBody>
          <a:bodyPr wrap="none">
            <a:spAutoFit/>
          </a:bodyPr>
          <a:lstStyle/>
          <a:p>
            <a:pPr algn="ctr"/>
            <a:r>
              <a:rPr lang="en-US" sz="1400">
                <a:latin typeface="Calibri" pitchFamily="34" charset="0"/>
              </a:rPr>
              <a:t>Thunder</a:t>
            </a:r>
          </a:p>
          <a:p>
            <a:pPr algn="ctr"/>
            <a:r>
              <a:rPr lang="en-US" sz="1000">
                <a:latin typeface="Calibri" pitchFamily="34" charset="0"/>
              </a:rPr>
              <a:t>(</a:t>
            </a:r>
            <a:r>
              <a:rPr lang="en-US" sz="1400">
                <a:latin typeface="Calibri" pitchFamily="34" charset="0"/>
              </a:rPr>
              <a:t>Airways</a:t>
            </a:r>
            <a:r>
              <a:rPr lang="en-US" sz="1000">
                <a:latin typeface="Calibri" pitchFamily="34" charset="0"/>
              </a:rPr>
              <a:t>)</a:t>
            </a:r>
          </a:p>
        </p:txBody>
      </p:sp>
      <p:sp>
        <p:nvSpPr>
          <p:cNvPr id="48136" name="Text Box 8"/>
          <p:cNvSpPr txBox="1">
            <a:spLocks noChangeArrowheads="1"/>
          </p:cNvSpPr>
          <p:nvPr/>
        </p:nvSpPr>
        <p:spPr bwMode="auto">
          <a:xfrm>
            <a:off x="1741488" y="1752600"/>
            <a:ext cx="855662" cy="307975"/>
          </a:xfrm>
          <a:prstGeom prst="rect">
            <a:avLst/>
          </a:prstGeom>
          <a:noFill/>
          <a:ln w="9525">
            <a:noFill/>
            <a:miter lim="800000"/>
            <a:headEnd/>
            <a:tailEnd/>
          </a:ln>
        </p:spPr>
        <p:txBody>
          <a:bodyPr wrap="none">
            <a:spAutoFit/>
          </a:bodyPr>
          <a:lstStyle/>
          <a:p>
            <a:pPr algn="ctr"/>
            <a:r>
              <a:rPr lang="en-US" sz="1400">
                <a:latin typeface="Calibri" pitchFamily="34" charset="0"/>
              </a:rPr>
              <a:t>Lightning</a:t>
            </a:r>
          </a:p>
        </p:txBody>
      </p:sp>
      <p:grpSp>
        <p:nvGrpSpPr>
          <p:cNvPr id="48137" name="Group 9"/>
          <p:cNvGrpSpPr>
            <a:grpSpLocks/>
          </p:cNvGrpSpPr>
          <p:nvPr/>
        </p:nvGrpSpPr>
        <p:grpSpPr bwMode="auto">
          <a:xfrm>
            <a:off x="3200400" y="990600"/>
            <a:ext cx="838200" cy="609600"/>
            <a:chOff x="2016" y="624"/>
            <a:chExt cx="528" cy="384"/>
          </a:xfrm>
        </p:grpSpPr>
        <p:sp>
          <p:nvSpPr>
            <p:cNvPr id="48180" name="Line 10"/>
            <p:cNvSpPr>
              <a:spLocks noChangeShapeType="1"/>
            </p:cNvSpPr>
            <p:nvPr/>
          </p:nvSpPr>
          <p:spPr bwMode="auto">
            <a:xfrm>
              <a:off x="2016" y="624"/>
              <a:ext cx="432" cy="0"/>
            </a:xfrm>
            <a:prstGeom prst="line">
              <a:avLst/>
            </a:prstGeom>
            <a:noFill/>
            <a:ln w="57150">
              <a:solidFill>
                <a:srgbClr val="FF0000"/>
              </a:solidFill>
              <a:round/>
              <a:headEnd/>
              <a:tailEnd/>
            </a:ln>
          </p:spPr>
          <p:txBody>
            <a:bodyPr wrap="none" anchor="ctr"/>
            <a:lstStyle/>
            <a:p>
              <a:endParaRPr lang="en-US"/>
            </a:p>
          </p:txBody>
        </p:sp>
        <p:sp>
          <p:nvSpPr>
            <p:cNvPr id="48181" name="Line 11"/>
            <p:cNvSpPr>
              <a:spLocks noChangeShapeType="1"/>
            </p:cNvSpPr>
            <p:nvPr/>
          </p:nvSpPr>
          <p:spPr bwMode="auto">
            <a:xfrm>
              <a:off x="2208" y="624"/>
              <a:ext cx="0" cy="384"/>
            </a:xfrm>
            <a:prstGeom prst="line">
              <a:avLst/>
            </a:prstGeom>
            <a:noFill/>
            <a:ln w="57150">
              <a:solidFill>
                <a:srgbClr val="FF0000"/>
              </a:solidFill>
              <a:round/>
              <a:headEnd/>
              <a:tailEnd/>
            </a:ln>
          </p:spPr>
          <p:txBody>
            <a:bodyPr wrap="none" anchor="ctr"/>
            <a:lstStyle/>
            <a:p>
              <a:endParaRPr lang="en-US"/>
            </a:p>
          </p:txBody>
        </p:sp>
        <p:sp>
          <p:nvSpPr>
            <p:cNvPr id="48182" name="Line 12"/>
            <p:cNvSpPr>
              <a:spLocks noChangeShapeType="1"/>
            </p:cNvSpPr>
            <p:nvPr/>
          </p:nvSpPr>
          <p:spPr bwMode="auto">
            <a:xfrm flipH="1">
              <a:off x="2304" y="624"/>
              <a:ext cx="144" cy="144"/>
            </a:xfrm>
            <a:prstGeom prst="line">
              <a:avLst/>
            </a:prstGeom>
            <a:noFill/>
            <a:ln w="57150">
              <a:solidFill>
                <a:srgbClr val="FF0000"/>
              </a:solidFill>
              <a:round/>
              <a:headEnd/>
              <a:tailEnd/>
            </a:ln>
          </p:spPr>
          <p:txBody>
            <a:bodyPr wrap="none" anchor="ctr"/>
            <a:lstStyle/>
            <a:p>
              <a:endParaRPr lang="en-US"/>
            </a:p>
          </p:txBody>
        </p:sp>
        <p:sp>
          <p:nvSpPr>
            <p:cNvPr id="48183" name="Line 13"/>
            <p:cNvSpPr>
              <a:spLocks noChangeShapeType="1"/>
            </p:cNvSpPr>
            <p:nvPr/>
          </p:nvSpPr>
          <p:spPr bwMode="auto">
            <a:xfrm>
              <a:off x="2304" y="768"/>
              <a:ext cx="240" cy="240"/>
            </a:xfrm>
            <a:prstGeom prst="line">
              <a:avLst/>
            </a:prstGeom>
            <a:noFill/>
            <a:ln w="57150">
              <a:solidFill>
                <a:srgbClr val="FF0000"/>
              </a:solidFill>
              <a:round/>
              <a:headEnd/>
              <a:tailEnd type="triangle" w="med" len="med"/>
            </a:ln>
          </p:spPr>
          <p:txBody>
            <a:bodyPr wrap="none" anchor="ctr"/>
            <a:lstStyle/>
            <a:p>
              <a:endParaRPr lang="en-US"/>
            </a:p>
          </p:txBody>
        </p:sp>
      </p:grpSp>
      <p:sp>
        <p:nvSpPr>
          <p:cNvPr id="48138" name="Line 14"/>
          <p:cNvSpPr>
            <a:spLocks noChangeShapeType="1"/>
          </p:cNvSpPr>
          <p:nvPr/>
        </p:nvSpPr>
        <p:spPr bwMode="auto">
          <a:xfrm flipH="1">
            <a:off x="1905000" y="1066800"/>
            <a:ext cx="228600" cy="228600"/>
          </a:xfrm>
          <a:prstGeom prst="line">
            <a:avLst/>
          </a:prstGeom>
          <a:noFill/>
          <a:ln w="57150">
            <a:solidFill>
              <a:srgbClr val="FF0000"/>
            </a:solidFill>
            <a:round/>
            <a:headEnd/>
            <a:tailEnd/>
          </a:ln>
        </p:spPr>
        <p:txBody>
          <a:bodyPr wrap="none" anchor="ctr"/>
          <a:lstStyle/>
          <a:p>
            <a:endParaRPr lang="en-US"/>
          </a:p>
        </p:txBody>
      </p:sp>
      <p:sp>
        <p:nvSpPr>
          <p:cNvPr id="48139" name="Line 15"/>
          <p:cNvSpPr>
            <a:spLocks noChangeShapeType="1"/>
          </p:cNvSpPr>
          <p:nvPr/>
        </p:nvSpPr>
        <p:spPr bwMode="auto">
          <a:xfrm>
            <a:off x="1905000" y="1295400"/>
            <a:ext cx="381000" cy="381000"/>
          </a:xfrm>
          <a:prstGeom prst="line">
            <a:avLst/>
          </a:prstGeom>
          <a:noFill/>
          <a:ln w="57150">
            <a:solidFill>
              <a:srgbClr val="FF0000"/>
            </a:solidFill>
            <a:round/>
            <a:headEnd/>
            <a:tailEnd type="triangle" w="med" len="med"/>
          </a:ln>
        </p:spPr>
        <p:txBody>
          <a:bodyPr wrap="none" anchor="ctr"/>
          <a:lstStyle/>
          <a:p>
            <a:endParaRPr lang="en-US"/>
          </a:p>
        </p:txBody>
      </p:sp>
      <p:sp>
        <p:nvSpPr>
          <p:cNvPr id="48140" name="Text Box 16"/>
          <p:cNvSpPr txBox="1">
            <a:spLocks noChangeArrowheads="1"/>
          </p:cNvSpPr>
          <p:nvPr/>
        </p:nvSpPr>
        <p:spPr bwMode="auto">
          <a:xfrm>
            <a:off x="3257550" y="1676400"/>
            <a:ext cx="1338263" cy="336550"/>
          </a:xfrm>
          <a:prstGeom prst="rect">
            <a:avLst/>
          </a:prstGeom>
          <a:noFill/>
          <a:ln w="9525">
            <a:noFill/>
            <a:miter lim="800000"/>
            <a:headEnd/>
            <a:tailEnd/>
          </a:ln>
        </p:spPr>
        <p:txBody>
          <a:bodyPr wrap="none">
            <a:spAutoFit/>
          </a:bodyPr>
          <a:lstStyle/>
          <a:p>
            <a:pPr algn="ctr"/>
            <a:r>
              <a:rPr lang="en-US">
                <a:latin typeface="Calibri" pitchFamily="34" charset="0"/>
              </a:rPr>
              <a:t>Thunderstorm</a:t>
            </a:r>
          </a:p>
        </p:txBody>
      </p:sp>
      <p:sp>
        <p:nvSpPr>
          <p:cNvPr id="48141" name="Text Box 17"/>
          <p:cNvSpPr txBox="1">
            <a:spLocks noChangeArrowheads="1"/>
          </p:cNvSpPr>
          <p:nvPr/>
        </p:nvSpPr>
        <p:spPr bwMode="auto">
          <a:xfrm>
            <a:off x="1222375" y="1031875"/>
            <a:ext cx="300038" cy="336550"/>
          </a:xfrm>
          <a:prstGeom prst="rect">
            <a:avLst/>
          </a:prstGeom>
          <a:noFill/>
          <a:ln w="9525">
            <a:noFill/>
            <a:miter lim="800000"/>
            <a:headEnd/>
            <a:tailEnd/>
          </a:ln>
        </p:spPr>
        <p:txBody>
          <a:bodyPr wrap="none">
            <a:spAutoFit/>
          </a:bodyPr>
          <a:lstStyle/>
          <a:p>
            <a:pPr algn="ctr"/>
            <a:r>
              <a:rPr lang="en-US" b="1">
                <a:latin typeface="Calibri" pitchFamily="34" charset="0"/>
              </a:rPr>
              <a:t>+</a:t>
            </a:r>
            <a:endParaRPr lang="en-US">
              <a:latin typeface="Calibri" pitchFamily="34" charset="0"/>
            </a:endParaRPr>
          </a:p>
        </p:txBody>
      </p:sp>
      <p:sp>
        <p:nvSpPr>
          <p:cNvPr id="48142" name="Text Box 18"/>
          <p:cNvSpPr txBox="1">
            <a:spLocks noChangeArrowheads="1"/>
          </p:cNvSpPr>
          <p:nvPr/>
        </p:nvSpPr>
        <p:spPr bwMode="auto">
          <a:xfrm>
            <a:off x="2590800" y="1066800"/>
            <a:ext cx="381000" cy="336550"/>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rPr>
              <a:t>=</a:t>
            </a:r>
            <a:endParaRPr lang="en-US">
              <a:latin typeface="Calibri" pitchFamily="34" charset="0"/>
            </a:endParaRPr>
          </a:p>
        </p:txBody>
      </p:sp>
      <p:sp>
        <p:nvSpPr>
          <p:cNvPr id="48143" name="Oval 19"/>
          <p:cNvSpPr>
            <a:spLocks noChangeArrowheads="1"/>
          </p:cNvSpPr>
          <p:nvPr/>
        </p:nvSpPr>
        <p:spPr bwMode="auto">
          <a:xfrm>
            <a:off x="609600" y="2819400"/>
            <a:ext cx="152400" cy="152400"/>
          </a:xfrm>
          <a:prstGeom prst="ellipse">
            <a:avLst/>
          </a:prstGeom>
          <a:solidFill>
            <a:srgbClr val="33CC33"/>
          </a:solidFill>
          <a:ln w="9525">
            <a:solidFill>
              <a:srgbClr val="33CC33"/>
            </a:solidFill>
            <a:round/>
            <a:headEnd/>
            <a:tailEnd/>
          </a:ln>
        </p:spPr>
        <p:txBody>
          <a:bodyPr wrap="none" anchor="ctr"/>
          <a:lstStyle/>
          <a:p>
            <a:endParaRPr lang="en-US">
              <a:latin typeface="Calibri" pitchFamily="34" charset="0"/>
            </a:endParaRPr>
          </a:p>
        </p:txBody>
      </p:sp>
      <p:sp>
        <p:nvSpPr>
          <p:cNvPr id="48144" name="Text Box 20"/>
          <p:cNvSpPr txBox="1">
            <a:spLocks noChangeArrowheads="1"/>
          </p:cNvSpPr>
          <p:nvPr/>
        </p:nvSpPr>
        <p:spPr bwMode="auto">
          <a:xfrm>
            <a:off x="411163" y="3048000"/>
            <a:ext cx="506412" cy="307975"/>
          </a:xfrm>
          <a:prstGeom prst="rect">
            <a:avLst/>
          </a:prstGeom>
          <a:noFill/>
          <a:ln w="9525">
            <a:noFill/>
            <a:miter lim="800000"/>
            <a:headEnd/>
            <a:tailEnd/>
          </a:ln>
        </p:spPr>
        <p:txBody>
          <a:bodyPr wrap="none">
            <a:spAutoFit/>
          </a:bodyPr>
          <a:lstStyle/>
          <a:p>
            <a:pPr algn="ctr"/>
            <a:r>
              <a:rPr lang="en-US" sz="1400">
                <a:latin typeface="Calibri" pitchFamily="34" charset="0"/>
              </a:rPr>
              <a:t>Rain</a:t>
            </a:r>
          </a:p>
        </p:txBody>
      </p:sp>
      <p:sp>
        <p:nvSpPr>
          <p:cNvPr id="48145" name="Text Box 21"/>
          <p:cNvSpPr txBox="1">
            <a:spLocks noChangeArrowheads="1"/>
          </p:cNvSpPr>
          <p:nvPr/>
        </p:nvSpPr>
        <p:spPr bwMode="auto">
          <a:xfrm>
            <a:off x="1400175" y="1981200"/>
            <a:ext cx="355600" cy="914400"/>
          </a:xfrm>
          <a:prstGeom prst="rect">
            <a:avLst/>
          </a:prstGeom>
          <a:noFill/>
          <a:ln w="9525">
            <a:noFill/>
            <a:miter lim="800000"/>
            <a:headEnd/>
            <a:tailEnd/>
          </a:ln>
        </p:spPr>
        <p:txBody>
          <a:bodyPr wrap="none">
            <a:spAutoFit/>
          </a:bodyPr>
          <a:lstStyle/>
          <a:p>
            <a:pPr algn="ctr"/>
            <a:r>
              <a:rPr lang="en-US" sz="5400">
                <a:solidFill>
                  <a:srgbClr val="33CC33"/>
                </a:solidFill>
                <a:latin typeface="Calibri" pitchFamily="34" charset="0"/>
              </a:rPr>
              <a:t>,</a:t>
            </a:r>
            <a:endParaRPr lang="en-US">
              <a:latin typeface="Calibri" pitchFamily="34" charset="0"/>
            </a:endParaRPr>
          </a:p>
        </p:txBody>
      </p:sp>
      <p:sp>
        <p:nvSpPr>
          <p:cNvPr id="48146" name="Text Box 22"/>
          <p:cNvSpPr txBox="1">
            <a:spLocks noChangeArrowheads="1"/>
          </p:cNvSpPr>
          <p:nvPr/>
        </p:nvSpPr>
        <p:spPr bwMode="auto">
          <a:xfrm>
            <a:off x="1274763" y="3048000"/>
            <a:ext cx="671512" cy="307975"/>
          </a:xfrm>
          <a:prstGeom prst="rect">
            <a:avLst/>
          </a:prstGeom>
          <a:noFill/>
          <a:ln w="9525">
            <a:noFill/>
            <a:miter lim="800000"/>
            <a:headEnd/>
            <a:tailEnd/>
          </a:ln>
        </p:spPr>
        <p:txBody>
          <a:bodyPr wrap="none">
            <a:spAutoFit/>
          </a:bodyPr>
          <a:lstStyle/>
          <a:p>
            <a:pPr algn="ctr"/>
            <a:r>
              <a:rPr lang="en-US" sz="1400">
                <a:latin typeface="Calibri" pitchFamily="34" charset="0"/>
              </a:rPr>
              <a:t>Drizzle</a:t>
            </a:r>
          </a:p>
        </p:txBody>
      </p:sp>
      <p:sp>
        <p:nvSpPr>
          <p:cNvPr id="48147" name="Text Box 23"/>
          <p:cNvSpPr txBox="1">
            <a:spLocks noChangeArrowheads="1"/>
          </p:cNvSpPr>
          <p:nvPr/>
        </p:nvSpPr>
        <p:spPr bwMode="auto">
          <a:xfrm>
            <a:off x="3617913" y="2590800"/>
            <a:ext cx="492125" cy="830263"/>
          </a:xfrm>
          <a:prstGeom prst="rect">
            <a:avLst/>
          </a:prstGeom>
          <a:noFill/>
          <a:ln w="9525">
            <a:noFill/>
            <a:miter lim="800000"/>
            <a:headEnd/>
            <a:tailEnd/>
          </a:ln>
        </p:spPr>
        <p:txBody>
          <a:bodyPr wrap="none">
            <a:spAutoFit/>
          </a:bodyPr>
          <a:lstStyle/>
          <a:p>
            <a:pPr algn="ctr"/>
            <a:r>
              <a:rPr lang="en-US" sz="4800">
                <a:solidFill>
                  <a:srgbClr val="33CC33"/>
                </a:solidFill>
                <a:latin typeface="Calibri" pitchFamily="34" charset="0"/>
              </a:rPr>
              <a:t>*</a:t>
            </a:r>
            <a:endParaRPr lang="en-US" sz="4800">
              <a:latin typeface="Calibri" pitchFamily="34" charset="0"/>
            </a:endParaRPr>
          </a:p>
        </p:txBody>
      </p:sp>
      <p:sp>
        <p:nvSpPr>
          <p:cNvPr id="48148" name="Text Box 24"/>
          <p:cNvSpPr txBox="1">
            <a:spLocks noChangeArrowheads="1"/>
          </p:cNvSpPr>
          <p:nvPr/>
        </p:nvSpPr>
        <p:spPr bwMode="auto">
          <a:xfrm>
            <a:off x="3581400" y="3048000"/>
            <a:ext cx="685800" cy="276225"/>
          </a:xfrm>
          <a:prstGeom prst="rect">
            <a:avLst/>
          </a:prstGeom>
          <a:noFill/>
          <a:ln w="9525">
            <a:noFill/>
            <a:miter lim="800000"/>
            <a:headEnd/>
            <a:tailEnd/>
          </a:ln>
        </p:spPr>
        <p:txBody>
          <a:bodyPr>
            <a:spAutoFit/>
          </a:bodyPr>
          <a:lstStyle/>
          <a:p>
            <a:pPr algn="ctr"/>
            <a:r>
              <a:rPr lang="en-US" sz="1200">
                <a:latin typeface="Calibri" pitchFamily="34" charset="0"/>
              </a:rPr>
              <a:t>Snow</a:t>
            </a:r>
          </a:p>
        </p:txBody>
      </p:sp>
      <p:sp>
        <p:nvSpPr>
          <p:cNvPr id="48149" name="AutoShape 25"/>
          <p:cNvSpPr>
            <a:spLocks noChangeArrowheads="1"/>
          </p:cNvSpPr>
          <p:nvPr/>
        </p:nvSpPr>
        <p:spPr bwMode="auto">
          <a:xfrm>
            <a:off x="2667000" y="2819400"/>
            <a:ext cx="228600" cy="228600"/>
          </a:xfrm>
          <a:prstGeom prst="triangle">
            <a:avLst>
              <a:gd name="adj" fmla="val 50000"/>
            </a:avLst>
          </a:prstGeom>
          <a:noFill/>
          <a:ln w="38100">
            <a:solidFill>
              <a:srgbClr val="33CC33"/>
            </a:solidFill>
            <a:miter lim="800000"/>
            <a:headEnd/>
            <a:tailEnd/>
          </a:ln>
        </p:spPr>
        <p:txBody>
          <a:bodyPr wrap="none" anchor="ctr"/>
          <a:lstStyle/>
          <a:p>
            <a:endParaRPr lang="en-US">
              <a:latin typeface="Calibri" pitchFamily="34" charset="0"/>
            </a:endParaRPr>
          </a:p>
        </p:txBody>
      </p:sp>
      <p:sp>
        <p:nvSpPr>
          <p:cNvPr id="48150" name="Text Box 26"/>
          <p:cNvSpPr txBox="1">
            <a:spLocks noChangeArrowheads="1"/>
          </p:cNvSpPr>
          <p:nvPr/>
        </p:nvSpPr>
        <p:spPr bwMode="auto">
          <a:xfrm>
            <a:off x="2133600" y="3033713"/>
            <a:ext cx="1295400" cy="523875"/>
          </a:xfrm>
          <a:prstGeom prst="rect">
            <a:avLst/>
          </a:prstGeom>
          <a:noFill/>
          <a:ln w="9525">
            <a:noFill/>
            <a:miter lim="800000"/>
            <a:headEnd/>
            <a:tailEnd/>
          </a:ln>
        </p:spPr>
        <p:txBody>
          <a:bodyPr>
            <a:spAutoFit/>
          </a:bodyPr>
          <a:lstStyle/>
          <a:p>
            <a:pPr algn="ctr"/>
            <a:r>
              <a:rPr lang="en-US" sz="1400">
                <a:latin typeface="Calibri" pitchFamily="34" charset="0"/>
              </a:rPr>
              <a:t>Ice Pellets or Hail</a:t>
            </a:r>
          </a:p>
        </p:txBody>
      </p:sp>
      <p:sp>
        <p:nvSpPr>
          <p:cNvPr id="48151" name="Text Box 27"/>
          <p:cNvSpPr txBox="1">
            <a:spLocks noChangeArrowheads="1"/>
          </p:cNvSpPr>
          <p:nvPr/>
        </p:nvSpPr>
        <p:spPr bwMode="auto">
          <a:xfrm>
            <a:off x="304800" y="4270375"/>
            <a:ext cx="603250" cy="641350"/>
          </a:xfrm>
          <a:prstGeom prst="rect">
            <a:avLst/>
          </a:prstGeom>
          <a:noFill/>
          <a:ln w="9525">
            <a:noFill/>
            <a:miter lim="800000"/>
            <a:headEnd/>
            <a:tailEnd/>
          </a:ln>
        </p:spPr>
        <p:txBody>
          <a:bodyPr wrap="none">
            <a:spAutoFit/>
          </a:bodyPr>
          <a:lstStyle/>
          <a:p>
            <a:pPr algn="ctr"/>
            <a:r>
              <a:rPr lang="en-US" sz="3600">
                <a:solidFill>
                  <a:srgbClr val="33CC33"/>
                </a:solidFill>
                <a:latin typeface="Calibri" pitchFamily="34" charset="0"/>
              </a:rPr>
              <a:t>( )</a:t>
            </a:r>
            <a:endParaRPr lang="en-US">
              <a:solidFill>
                <a:srgbClr val="33CC33"/>
              </a:solidFill>
              <a:latin typeface="Calibri" pitchFamily="34" charset="0"/>
            </a:endParaRPr>
          </a:p>
        </p:txBody>
      </p:sp>
      <p:sp>
        <p:nvSpPr>
          <p:cNvPr id="48152" name="Text Box 28"/>
          <p:cNvSpPr txBox="1">
            <a:spLocks noChangeArrowheads="1"/>
          </p:cNvSpPr>
          <p:nvPr/>
        </p:nvSpPr>
        <p:spPr bwMode="auto">
          <a:xfrm>
            <a:off x="250825" y="5091113"/>
            <a:ext cx="723900" cy="307975"/>
          </a:xfrm>
          <a:prstGeom prst="rect">
            <a:avLst/>
          </a:prstGeom>
          <a:noFill/>
          <a:ln w="9525">
            <a:noFill/>
            <a:miter lim="800000"/>
            <a:headEnd/>
            <a:tailEnd/>
          </a:ln>
        </p:spPr>
        <p:txBody>
          <a:bodyPr wrap="none">
            <a:spAutoFit/>
          </a:bodyPr>
          <a:lstStyle/>
          <a:p>
            <a:pPr algn="ctr"/>
            <a:r>
              <a:rPr lang="en-US" sz="1400">
                <a:latin typeface="Calibri" pitchFamily="34" charset="0"/>
              </a:rPr>
              <a:t>Vicinity</a:t>
            </a:r>
          </a:p>
        </p:txBody>
      </p:sp>
      <p:sp>
        <p:nvSpPr>
          <p:cNvPr id="48153" name="AutoShape 29"/>
          <p:cNvSpPr>
            <a:spLocks noChangeArrowheads="1"/>
          </p:cNvSpPr>
          <p:nvPr/>
        </p:nvSpPr>
        <p:spPr bwMode="auto">
          <a:xfrm flipV="1">
            <a:off x="1524000" y="4572000"/>
            <a:ext cx="228600" cy="381000"/>
          </a:xfrm>
          <a:prstGeom prst="triangle">
            <a:avLst>
              <a:gd name="adj" fmla="val 50000"/>
            </a:avLst>
          </a:prstGeom>
          <a:noFill/>
          <a:ln w="57150">
            <a:solidFill>
              <a:srgbClr val="33CC33"/>
            </a:solidFill>
            <a:miter lim="800000"/>
            <a:headEnd/>
            <a:tailEnd/>
          </a:ln>
        </p:spPr>
        <p:txBody>
          <a:bodyPr wrap="none" anchor="ctr"/>
          <a:lstStyle/>
          <a:p>
            <a:endParaRPr lang="en-US">
              <a:latin typeface="Calibri" pitchFamily="34" charset="0"/>
            </a:endParaRPr>
          </a:p>
        </p:txBody>
      </p:sp>
      <p:sp>
        <p:nvSpPr>
          <p:cNvPr id="48154" name="Text Box 30"/>
          <p:cNvSpPr txBox="1">
            <a:spLocks noChangeArrowheads="1"/>
          </p:cNvSpPr>
          <p:nvPr/>
        </p:nvSpPr>
        <p:spPr bwMode="auto">
          <a:xfrm>
            <a:off x="1201738" y="5091113"/>
            <a:ext cx="800100" cy="307975"/>
          </a:xfrm>
          <a:prstGeom prst="rect">
            <a:avLst/>
          </a:prstGeom>
          <a:noFill/>
          <a:ln w="9525">
            <a:noFill/>
            <a:miter lim="800000"/>
            <a:headEnd/>
            <a:tailEnd/>
          </a:ln>
        </p:spPr>
        <p:txBody>
          <a:bodyPr wrap="none">
            <a:spAutoFit/>
          </a:bodyPr>
          <a:lstStyle/>
          <a:p>
            <a:pPr algn="ctr"/>
            <a:r>
              <a:rPr lang="en-US" sz="1400">
                <a:latin typeface="Calibri" pitchFamily="34" charset="0"/>
              </a:rPr>
              <a:t>Showers</a:t>
            </a:r>
          </a:p>
        </p:txBody>
      </p:sp>
      <p:sp>
        <p:nvSpPr>
          <p:cNvPr id="48155" name="Text Box 31"/>
          <p:cNvSpPr txBox="1">
            <a:spLocks noChangeArrowheads="1"/>
          </p:cNvSpPr>
          <p:nvPr/>
        </p:nvSpPr>
        <p:spPr bwMode="auto">
          <a:xfrm>
            <a:off x="2665413" y="4194175"/>
            <a:ext cx="454025" cy="646113"/>
          </a:xfrm>
          <a:prstGeom prst="rect">
            <a:avLst/>
          </a:prstGeom>
          <a:noFill/>
          <a:ln w="9525">
            <a:noFill/>
            <a:miter lim="800000"/>
            <a:headEnd/>
            <a:tailEnd/>
          </a:ln>
        </p:spPr>
        <p:txBody>
          <a:bodyPr wrap="none">
            <a:spAutoFit/>
          </a:bodyPr>
          <a:lstStyle/>
          <a:p>
            <a:pPr algn="ctr"/>
            <a:r>
              <a:rPr lang="en-US" sz="3600">
                <a:solidFill>
                  <a:srgbClr val="33CC33"/>
                </a:solidFill>
                <a:latin typeface="Calibri" pitchFamily="34" charset="0"/>
              </a:rPr>
              <a:t> ]</a:t>
            </a:r>
            <a:endParaRPr lang="en-US">
              <a:latin typeface="Calibri" pitchFamily="34" charset="0"/>
            </a:endParaRPr>
          </a:p>
        </p:txBody>
      </p:sp>
      <p:sp>
        <p:nvSpPr>
          <p:cNvPr id="48156" name="Text Box 32"/>
          <p:cNvSpPr txBox="1">
            <a:spLocks noChangeArrowheads="1"/>
          </p:cNvSpPr>
          <p:nvPr/>
        </p:nvSpPr>
        <p:spPr bwMode="auto">
          <a:xfrm>
            <a:off x="2133600" y="5014913"/>
            <a:ext cx="1600200" cy="738187"/>
          </a:xfrm>
          <a:prstGeom prst="rect">
            <a:avLst/>
          </a:prstGeom>
          <a:noFill/>
          <a:ln w="9525">
            <a:noFill/>
            <a:miter lim="800000"/>
            <a:headEnd/>
            <a:tailEnd/>
          </a:ln>
        </p:spPr>
        <p:txBody>
          <a:bodyPr>
            <a:spAutoFit/>
          </a:bodyPr>
          <a:lstStyle/>
          <a:p>
            <a:pPr algn="ctr"/>
            <a:r>
              <a:rPr lang="en-US" sz="1400">
                <a:latin typeface="Calibri" pitchFamily="34" charset="0"/>
              </a:rPr>
              <a:t>Within the past hour, but not at the present time.</a:t>
            </a:r>
          </a:p>
        </p:txBody>
      </p:sp>
      <p:grpSp>
        <p:nvGrpSpPr>
          <p:cNvPr id="48157" name="Group 33"/>
          <p:cNvGrpSpPr>
            <a:grpSpLocks/>
          </p:cNvGrpSpPr>
          <p:nvPr/>
        </p:nvGrpSpPr>
        <p:grpSpPr bwMode="auto">
          <a:xfrm>
            <a:off x="3886200" y="4572000"/>
            <a:ext cx="1066800" cy="304800"/>
            <a:chOff x="2592" y="2592"/>
            <a:chExt cx="815" cy="240"/>
          </a:xfrm>
        </p:grpSpPr>
        <p:sp>
          <p:nvSpPr>
            <p:cNvPr id="48177" name="Arc 34"/>
            <p:cNvSpPr>
              <a:spLocks/>
            </p:cNvSpPr>
            <p:nvPr/>
          </p:nvSpPr>
          <p:spPr bwMode="auto">
            <a:xfrm flipH="1" flipV="1">
              <a:off x="2592" y="2592"/>
              <a:ext cx="241" cy="240"/>
            </a:xfrm>
            <a:custGeom>
              <a:avLst/>
              <a:gdLst>
                <a:gd name="T0" fmla="*/ 0 w 36169"/>
                <a:gd name="T1" fmla="*/ 0 h 43200"/>
                <a:gd name="T2" fmla="*/ 0 w 36169"/>
                <a:gd name="T3" fmla="*/ 0 h 43200"/>
                <a:gd name="T4" fmla="*/ 0 w 36169"/>
                <a:gd name="T5" fmla="*/ 0 h 43200"/>
                <a:gd name="T6" fmla="*/ 0 60000 65536"/>
                <a:gd name="T7" fmla="*/ 0 60000 65536"/>
                <a:gd name="T8" fmla="*/ 0 60000 65536"/>
                <a:gd name="T9" fmla="*/ 0 w 36169"/>
                <a:gd name="T10" fmla="*/ 0 h 43200"/>
                <a:gd name="T11" fmla="*/ 36169 w 36169"/>
                <a:gd name="T12" fmla="*/ 43200 h 43200"/>
              </a:gdLst>
              <a:ahLst/>
              <a:cxnLst>
                <a:cxn ang="T6">
                  <a:pos x="T0" y="T1"/>
                </a:cxn>
                <a:cxn ang="T7">
                  <a:pos x="T2" y="T3"/>
                </a:cxn>
                <a:cxn ang="T8">
                  <a:pos x="T4" y="T5"/>
                </a:cxn>
              </a:cxnLst>
              <a:rect l="T9" t="T10" r="T11" b="T12"/>
              <a:pathLst>
                <a:path w="36169" h="43200" fill="none" extrusionOk="0">
                  <a:moveTo>
                    <a:pt x="14568" y="0"/>
                  </a:moveTo>
                  <a:cubicBezTo>
                    <a:pt x="26498" y="0"/>
                    <a:pt x="36169" y="9670"/>
                    <a:pt x="36169" y="21600"/>
                  </a:cubicBezTo>
                  <a:cubicBezTo>
                    <a:pt x="36169" y="33529"/>
                    <a:pt x="26498" y="43200"/>
                    <a:pt x="14569" y="43200"/>
                  </a:cubicBezTo>
                  <a:cubicBezTo>
                    <a:pt x="9177" y="43200"/>
                    <a:pt x="3980" y="41183"/>
                    <a:pt x="0" y="37546"/>
                  </a:cubicBezTo>
                </a:path>
                <a:path w="36169" h="43200" stroke="0" extrusionOk="0">
                  <a:moveTo>
                    <a:pt x="14568" y="0"/>
                  </a:moveTo>
                  <a:cubicBezTo>
                    <a:pt x="26498" y="0"/>
                    <a:pt x="36169" y="9670"/>
                    <a:pt x="36169" y="21600"/>
                  </a:cubicBezTo>
                  <a:cubicBezTo>
                    <a:pt x="36169" y="33529"/>
                    <a:pt x="26498" y="43200"/>
                    <a:pt x="14569" y="43200"/>
                  </a:cubicBezTo>
                  <a:cubicBezTo>
                    <a:pt x="9177" y="43200"/>
                    <a:pt x="3980" y="41183"/>
                    <a:pt x="0" y="37546"/>
                  </a:cubicBezTo>
                  <a:lnTo>
                    <a:pt x="14569" y="21600"/>
                  </a:lnTo>
                  <a:close/>
                </a:path>
              </a:pathLst>
            </a:custGeom>
            <a:noFill/>
            <a:ln w="57150">
              <a:solidFill>
                <a:srgbClr val="33CC33"/>
              </a:solidFill>
              <a:round/>
              <a:headEnd/>
              <a:tailEnd/>
            </a:ln>
          </p:spPr>
          <p:txBody>
            <a:bodyPr wrap="none" anchor="ctr"/>
            <a:lstStyle/>
            <a:p>
              <a:endParaRPr lang="en-US"/>
            </a:p>
          </p:txBody>
        </p:sp>
        <p:sp>
          <p:nvSpPr>
            <p:cNvPr id="48178" name="Arc 35"/>
            <p:cNvSpPr>
              <a:spLocks/>
            </p:cNvSpPr>
            <p:nvPr/>
          </p:nvSpPr>
          <p:spPr bwMode="auto">
            <a:xfrm flipH="1" flipV="1">
              <a:off x="3181" y="2592"/>
              <a:ext cx="226" cy="240"/>
            </a:xfrm>
            <a:custGeom>
              <a:avLst/>
              <a:gdLst>
                <a:gd name="T0" fmla="*/ 0 w 33985"/>
                <a:gd name="T1" fmla="*/ 0 h 43200"/>
                <a:gd name="T2" fmla="*/ 0 w 33985"/>
                <a:gd name="T3" fmla="*/ 0 h 43200"/>
                <a:gd name="T4" fmla="*/ 0 w 33985"/>
                <a:gd name="T5" fmla="*/ 0 h 43200"/>
                <a:gd name="T6" fmla="*/ 0 60000 65536"/>
                <a:gd name="T7" fmla="*/ 0 60000 65536"/>
                <a:gd name="T8" fmla="*/ 0 60000 65536"/>
                <a:gd name="T9" fmla="*/ 0 w 33985"/>
                <a:gd name="T10" fmla="*/ 0 h 43200"/>
                <a:gd name="T11" fmla="*/ 33985 w 33985"/>
                <a:gd name="T12" fmla="*/ 43200 h 43200"/>
              </a:gdLst>
              <a:ahLst/>
              <a:cxnLst>
                <a:cxn ang="T6">
                  <a:pos x="T0" y="T1"/>
                </a:cxn>
                <a:cxn ang="T7">
                  <a:pos x="T2" y="T3"/>
                </a:cxn>
                <a:cxn ang="T8">
                  <a:pos x="T4" y="T5"/>
                </a:cxn>
              </a:cxnLst>
              <a:rect l="T9" t="T10" r="T11" b="T12"/>
              <a:pathLst>
                <a:path w="33985" h="43200" fill="none" extrusionOk="0">
                  <a:moveTo>
                    <a:pt x="31083" y="41007"/>
                  </a:moveTo>
                  <a:cubicBezTo>
                    <a:pt x="28130" y="42449"/>
                    <a:pt x="24886" y="43199"/>
                    <a:pt x="21600" y="43200"/>
                  </a:cubicBezTo>
                  <a:cubicBezTo>
                    <a:pt x="9670" y="43200"/>
                    <a:pt x="0" y="33529"/>
                    <a:pt x="0" y="21600"/>
                  </a:cubicBezTo>
                  <a:cubicBezTo>
                    <a:pt x="0" y="9670"/>
                    <a:pt x="9670" y="0"/>
                    <a:pt x="21600" y="0"/>
                  </a:cubicBezTo>
                  <a:cubicBezTo>
                    <a:pt x="26030" y="-1"/>
                    <a:pt x="30354" y="1362"/>
                    <a:pt x="33984" y="3903"/>
                  </a:cubicBezTo>
                </a:path>
                <a:path w="33985" h="43200" stroke="0" extrusionOk="0">
                  <a:moveTo>
                    <a:pt x="31083" y="41007"/>
                  </a:moveTo>
                  <a:cubicBezTo>
                    <a:pt x="28130" y="42449"/>
                    <a:pt x="24886" y="43199"/>
                    <a:pt x="21600" y="43200"/>
                  </a:cubicBezTo>
                  <a:cubicBezTo>
                    <a:pt x="9670" y="43200"/>
                    <a:pt x="0" y="33529"/>
                    <a:pt x="0" y="21600"/>
                  </a:cubicBezTo>
                  <a:cubicBezTo>
                    <a:pt x="0" y="9670"/>
                    <a:pt x="9670" y="0"/>
                    <a:pt x="21600" y="0"/>
                  </a:cubicBezTo>
                  <a:cubicBezTo>
                    <a:pt x="26030" y="-1"/>
                    <a:pt x="30354" y="1362"/>
                    <a:pt x="33984" y="3903"/>
                  </a:cubicBezTo>
                  <a:lnTo>
                    <a:pt x="21600" y="21600"/>
                  </a:lnTo>
                  <a:close/>
                </a:path>
              </a:pathLst>
            </a:custGeom>
            <a:noFill/>
            <a:ln w="57150">
              <a:solidFill>
                <a:srgbClr val="33CC33"/>
              </a:solidFill>
              <a:round/>
              <a:headEnd/>
              <a:tailEnd/>
            </a:ln>
          </p:spPr>
          <p:txBody>
            <a:bodyPr wrap="none" anchor="ctr"/>
            <a:lstStyle/>
            <a:p>
              <a:endParaRPr lang="en-US"/>
            </a:p>
          </p:txBody>
        </p:sp>
        <p:sp>
          <p:nvSpPr>
            <p:cNvPr id="48179" name="Line 36"/>
            <p:cNvSpPr>
              <a:spLocks noChangeShapeType="1"/>
            </p:cNvSpPr>
            <p:nvPr/>
          </p:nvSpPr>
          <p:spPr bwMode="auto">
            <a:xfrm flipH="1" flipV="1">
              <a:off x="2784" y="2592"/>
              <a:ext cx="432" cy="240"/>
            </a:xfrm>
            <a:prstGeom prst="line">
              <a:avLst/>
            </a:prstGeom>
            <a:noFill/>
            <a:ln w="57150">
              <a:solidFill>
                <a:srgbClr val="33CC33"/>
              </a:solidFill>
              <a:round/>
              <a:headEnd/>
              <a:tailEnd/>
            </a:ln>
          </p:spPr>
          <p:txBody>
            <a:bodyPr wrap="none" anchor="ctr"/>
            <a:lstStyle/>
            <a:p>
              <a:endParaRPr lang="en-US"/>
            </a:p>
          </p:txBody>
        </p:sp>
      </p:grpSp>
      <p:sp>
        <p:nvSpPr>
          <p:cNvPr id="48158" name="Text Box 37"/>
          <p:cNvSpPr txBox="1">
            <a:spLocks noChangeArrowheads="1"/>
          </p:cNvSpPr>
          <p:nvPr/>
        </p:nvSpPr>
        <p:spPr bwMode="auto">
          <a:xfrm>
            <a:off x="4013200" y="5029200"/>
            <a:ext cx="795338" cy="307975"/>
          </a:xfrm>
          <a:prstGeom prst="rect">
            <a:avLst/>
          </a:prstGeom>
          <a:noFill/>
          <a:ln w="9525">
            <a:noFill/>
            <a:miter lim="800000"/>
            <a:headEnd/>
            <a:tailEnd/>
          </a:ln>
        </p:spPr>
        <p:txBody>
          <a:bodyPr wrap="none">
            <a:spAutoFit/>
          </a:bodyPr>
          <a:lstStyle/>
          <a:p>
            <a:pPr algn="ctr"/>
            <a:r>
              <a:rPr lang="en-US" sz="1400">
                <a:latin typeface="Calibri" pitchFamily="34" charset="0"/>
              </a:rPr>
              <a:t>Freezing</a:t>
            </a:r>
          </a:p>
        </p:txBody>
      </p:sp>
      <p:sp>
        <p:nvSpPr>
          <p:cNvPr id="48159" name="Text Box 38"/>
          <p:cNvSpPr txBox="1">
            <a:spLocks noChangeArrowheads="1"/>
          </p:cNvSpPr>
          <p:nvPr/>
        </p:nvSpPr>
        <p:spPr bwMode="auto">
          <a:xfrm>
            <a:off x="5029200" y="1676400"/>
            <a:ext cx="3886200" cy="825500"/>
          </a:xfrm>
          <a:prstGeom prst="rect">
            <a:avLst/>
          </a:prstGeom>
          <a:noFill/>
          <a:ln w="9525">
            <a:noFill/>
            <a:miter lim="800000"/>
            <a:headEnd/>
            <a:tailEnd/>
          </a:ln>
        </p:spPr>
        <p:txBody>
          <a:bodyPr>
            <a:spAutoFit/>
          </a:bodyPr>
          <a:lstStyle/>
          <a:p>
            <a:pPr algn="ctr"/>
            <a:r>
              <a:rPr lang="en-US">
                <a:latin typeface="Calibri" pitchFamily="34" charset="0"/>
              </a:rPr>
              <a:t>Symbols are combined to yield a more complete picture of what is or was occurring at the weather station. </a:t>
            </a:r>
          </a:p>
        </p:txBody>
      </p:sp>
      <p:sp>
        <p:nvSpPr>
          <p:cNvPr id="48160" name="AutoShape 39"/>
          <p:cNvSpPr>
            <a:spLocks noChangeArrowheads="1"/>
          </p:cNvSpPr>
          <p:nvPr/>
        </p:nvSpPr>
        <p:spPr bwMode="auto">
          <a:xfrm flipV="1">
            <a:off x="5562600" y="3124200"/>
            <a:ext cx="304800" cy="381000"/>
          </a:xfrm>
          <a:prstGeom prst="triangle">
            <a:avLst>
              <a:gd name="adj" fmla="val 50000"/>
            </a:avLst>
          </a:prstGeom>
          <a:noFill/>
          <a:ln w="57150">
            <a:solidFill>
              <a:srgbClr val="33CC33"/>
            </a:solidFill>
            <a:miter lim="800000"/>
            <a:headEnd/>
            <a:tailEnd/>
          </a:ln>
        </p:spPr>
        <p:txBody>
          <a:bodyPr wrap="none" anchor="ctr"/>
          <a:lstStyle/>
          <a:p>
            <a:endParaRPr lang="en-US">
              <a:latin typeface="Calibri" pitchFamily="34" charset="0"/>
            </a:endParaRPr>
          </a:p>
        </p:txBody>
      </p:sp>
      <p:sp>
        <p:nvSpPr>
          <p:cNvPr id="48161" name="Oval 40"/>
          <p:cNvSpPr>
            <a:spLocks noChangeArrowheads="1"/>
          </p:cNvSpPr>
          <p:nvPr/>
        </p:nvSpPr>
        <p:spPr bwMode="auto">
          <a:xfrm>
            <a:off x="5638800" y="2895600"/>
            <a:ext cx="152400" cy="152400"/>
          </a:xfrm>
          <a:prstGeom prst="ellipse">
            <a:avLst/>
          </a:prstGeom>
          <a:solidFill>
            <a:srgbClr val="33CC33"/>
          </a:solidFill>
          <a:ln w="9525">
            <a:solidFill>
              <a:srgbClr val="33CC33"/>
            </a:solidFill>
            <a:round/>
            <a:headEnd/>
            <a:tailEnd/>
          </a:ln>
        </p:spPr>
        <p:txBody>
          <a:bodyPr wrap="none" anchor="ctr"/>
          <a:lstStyle/>
          <a:p>
            <a:endParaRPr lang="en-US">
              <a:latin typeface="Calibri" pitchFamily="34" charset="0"/>
            </a:endParaRPr>
          </a:p>
        </p:txBody>
      </p:sp>
      <p:sp>
        <p:nvSpPr>
          <p:cNvPr id="48162" name="Text Box 41"/>
          <p:cNvSpPr txBox="1">
            <a:spLocks noChangeArrowheads="1"/>
          </p:cNvSpPr>
          <p:nvPr/>
        </p:nvSpPr>
        <p:spPr bwMode="auto">
          <a:xfrm>
            <a:off x="6248400" y="2971800"/>
            <a:ext cx="2811463" cy="307975"/>
          </a:xfrm>
          <a:prstGeom prst="rect">
            <a:avLst/>
          </a:prstGeom>
          <a:noFill/>
          <a:ln w="9525">
            <a:noFill/>
            <a:miter lim="800000"/>
            <a:headEnd/>
            <a:tailEnd/>
          </a:ln>
        </p:spPr>
        <p:txBody>
          <a:bodyPr>
            <a:spAutoFit/>
          </a:bodyPr>
          <a:lstStyle/>
          <a:p>
            <a:pPr algn="ctr"/>
            <a:r>
              <a:rPr lang="en-US" sz="1400">
                <a:latin typeface="Calibri" pitchFamily="34" charset="0"/>
              </a:rPr>
              <a:t>= Rain showers in the vicinity</a:t>
            </a:r>
          </a:p>
        </p:txBody>
      </p:sp>
      <p:grpSp>
        <p:nvGrpSpPr>
          <p:cNvPr id="48163" name="Group 42"/>
          <p:cNvGrpSpPr>
            <a:grpSpLocks/>
          </p:cNvGrpSpPr>
          <p:nvPr/>
        </p:nvGrpSpPr>
        <p:grpSpPr bwMode="auto">
          <a:xfrm>
            <a:off x="5334000" y="4191000"/>
            <a:ext cx="838200" cy="609600"/>
            <a:chOff x="2016" y="624"/>
            <a:chExt cx="528" cy="384"/>
          </a:xfrm>
        </p:grpSpPr>
        <p:sp>
          <p:nvSpPr>
            <p:cNvPr id="48173" name="Line 43"/>
            <p:cNvSpPr>
              <a:spLocks noChangeShapeType="1"/>
            </p:cNvSpPr>
            <p:nvPr/>
          </p:nvSpPr>
          <p:spPr bwMode="auto">
            <a:xfrm>
              <a:off x="2016" y="624"/>
              <a:ext cx="432" cy="0"/>
            </a:xfrm>
            <a:prstGeom prst="line">
              <a:avLst/>
            </a:prstGeom>
            <a:noFill/>
            <a:ln w="57150">
              <a:solidFill>
                <a:srgbClr val="FF0000"/>
              </a:solidFill>
              <a:round/>
              <a:headEnd/>
              <a:tailEnd/>
            </a:ln>
          </p:spPr>
          <p:txBody>
            <a:bodyPr wrap="none" anchor="ctr"/>
            <a:lstStyle/>
            <a:p>
              <a:endParaRPr lang="en-US"/>
            </a:p>
          </p:txBody>
        </p:sp>
        <p:sp>
          <p:nvSpPr>
            <p:cNvPr id="48174" name="Line 44"/>
            <p:cNvSpPr>
              <a:spLocks noChangeShapeType="1"/>
            </p:cNvSpPr>
            <p:nvPr/>
          </p:nvSpPr>
          <p:spPr bwMode="auto">
            <a:xfrm>
              <a:off x="2208" y="624"/>
              <a:ext cx="0" cy="384"/>
            </a:xfrm>
            <a:prstGeom prst="line">
              <a:avLst/>
            </a:prstGeom>
            <a:noFill/>
            <a:ln w="57150">
              <a:solidFill>
                <a:srgbClr val="FF0000"/>
              </a:solidFill>
              <a:round/>
              <a:headEnd/>
              <a:tailEnd/>
            </a:ln>
          </p:spPr>
          <p:txBody>
            <a:bodyPr wrap="none" anchor="ctr"/>
            <a:lstStyle/>
            <a:p>
              <a:endParaRPr lang="en-US"/>
            </a:p>
          </p:txBody>
        </p:sp>
        <p:sp>
          <p:nvSpPr>
            <p:cNvPr id="48175" name="Line 45"/>
            <p:cNvSpPr>
              <a:spLocks noChangeShapeType="1"/>
            </p:cNvSpPr>
            <p:nvPr/>
          </p:nvSpPr>
          <p:spPr bwMode="auto">
            <a:xfrm flipH="1">
              <a:off x="2304" y="624"/>
              <a:ext cx="144" cy="144"/>
            </a:xfrm>
            <a:prstGeom prst="line">
              <a:avLst/>
            </a:prstGeom>
            <a:noFill/>
            <a:ln w="57150">
              <a:solidFill>
                <a:srgbClr val="FF0000"/>
              </a:solidFill>
              <a:round/>
              <a:headEnd/>
              <a:tailEnd/>
            </a:ln>
          </p:spPr>
          <p:txBody>
            <a:bodyPr wrap="none" anchor="ctr"/>
            <a:lstStyle/>
            <a:p>
              <a:endParaRPr lang="en-US"/>
            </a:p>
          </p:txBody>
        </p:sp>
        <p:sp>
          <p:nvSpPr>
            <p:cNvPr id="48176" name="Line 46"/>
            <p:cNvSpPr>
              <a:spLocks noChangeShapeType="1"/>
            </p:cNvSpPr>
            <p:nvPr/>
          </p:nvSpPr>
          <p:spPr bwMode="auto">
            <a:xfrm>
              <a:off x="2304" y="768"/>
              <a:ext cx="240" cy="240"/>
            </a:xfrm>
            <a:prstGeom prst="line">
              <a:avLst/>
            </a:prstGeom>
            <a:noFill/>
            <a:ln w="57150">
              <a:solidFill>
                <a:srgbClr val="FF0000"/>
              </a:solidFill>
              <a:round/>
              <a:headEnd/>
              <a:tailEnd type="triangle" w="med" len="med"/>
            </a:ln>
          </p:spPr>
          <p:txBody>
            <a:bodyPr wrap="none" anchor="ctr"/>
            <a:lstStyle/>
            <a:p>
              <a:endParaRPr lang="en-US"/>
            </a:p>
          </p:txBody>
        </p:sp>
      </p:grpSp>
      <p:sp>
        <p:nvSpPr>
          <p:cNvPr id="48164" name="AutoShape 47"/>
          <p:cNvSpPr>
            <a:spLocks noChangeArrowheads="1"/>
          </p:cNvSpPr>
          <p:nvPr/>
        </p:nvSpPr>
        <p:spPr bwMode="auto">
          <a:xfrm>
            <a:off x="5562600" y="3886200"/>
            <a:ext cx="228600" cy="228600"/>
          </a:xfrm>
          <a:prstGeom prst="triangle">
            <a:avLst>
              <a:gd name="adj" fmla="val 50000"/>
            </a:avLst>
          </a:prstGeom>
          <a:noFill/>
          <a:ln w="38100">
            <a:solidFill>
              <a:srgbClr val="FF0000"/>
            </a:solidFill>
            <a:miter lim="800000"/>
            <a:headEnd/>
            <a:tailEnd/>
          </a:ln>
        </p:spPr>
        <p:txBody>
          <a:bodyPr wrap="none" anchor="ctr"/>
          <a:lstStyle/>
          <a:p>
            <a:endParaRPr lang="en-US">
              <a:latin typeface="Calibri" pitchFamily="34" charset="0"/>
            </a:endParaRPr>
          </a:p>
        </p:txBody>
      </p:sp>
      <p:sp>
        <p:nvSpPr>
          <p:cNvPr id="48165" name="Text Box 48"/>
          <p:cNvSpPr txBox="1">
            <a:spLocks noChangeArrowheads="1"/>
          </p:cNvSpPr>
          <p:nvPr/>
        </p:nvSpPr>
        <p:spPr bwMode="auto">
          <a:xfrm>
            <a:off x="6324600" y="4114800"/>
            <a:ext cx="2522538" cy="523875"/>
          </a:xfrm>
          <a:prstGeom prst="rect">
            <a:avLst/>
          </a:prstGeom>
          <a:noFill/>
          <a:ln w="9525">
            <a:noFill/>
            <a:miter lim="800000"/>
            <a:headEnd/>
            <a:tailEnd/>
          </a:ln>
        </p:spPr>
        <p:txBody>
          <a:bodyPr>
            <a:spAutoFit/>
          </a:bodyPr>
          <a:lstStyle/>
          <a:p>
            <a:pPr algn="ctr"/>
            <a:r>
              <a:rPr lang="en-US" sz="1400">
                <a:latin typeface="Calibri" pitchFamily="34" charset="0"/>
              </a:rPr>
              <a:t>=Thunderstorm with hail or ice pellets</a:t>
            </a:r>
          </a:p>
        </p:txBody>
      </p:sp>
      <p:grpSp>
        <p:nvGrpSpPr>
          <p:cNvPr id="48166" name="Group 49"/>
          <p:cNvGrpSpPr>
            <a:grpSpLocks/>
          </p:cNvGrpSpPr>
          <p:nvPr/>
        </p:nvGrpSpPr>
        <p:grpSpPr bwMode="auto">
          <a:xfrm>
            <a:off x="5486400" y="5562600"/>
            <a:ext cx="838200" cy="228600"/>
            <a:chOff x="2592" y="2592"/>
            <a:chExt cx="815" cy="240"/>
          </a:xfrm>
        </p:grpSpPr>
        <p:sp>
          <p:nvSpPr>
            <p:cNvPr id="48170" name="Arc 50"/>
            <p:cNvSpPr>
              <a:spLocks/>
            </p:cNvSpPr>
            <p:nvPr/>
          </p:nvSpPr>
          <p:spPr bwMode="auto">
            <a:xfrm flipH="1" flipV="1">
              <a:off x="2592" y="2592"/>
              <a:ext cx="241" cy="240"/>
            </a:xfrm>
            <a:custGeom>
              <a:avLst/>
              <a:gdLst>
                <a:gd name="T0" fmla="*/ 0 w 36169"/>
                <a:gd name="T1" fmla="*/ 0 h 43200"/>
                <a:gd name="T2" fmla="*/ 0 w 36169"/>
                <a:gd name="T3" fmla="*/ 0 h 43200"/>
                <a:gd name="T4" fmla="*/ 0 w 36169"/>
                <a:gd name="T5" fmla="*/ 0 h 43200"/>
                <a:gd name="T6" fmla="*/ 0 60000 65536"/>
                <a:gd name="T7" fmla="*/ 0 60000 65536"/>
                <a:gd name="T8" fmla="*/ 0 60000 65536"/>
                <a:gd name="T9" fmla="*/ 0 w 36169"/>
                <a:gd name="T10" fmla="*/ 0 h 43200"/>
                <a:gd name="T11" fmla="*/ 36169 w 36169"/>
                <a:gd name="T12" fmla="*/ 43200 h 43200"/>
              </a:gdLst>
              <a:ahLst/>
              <a:cxnLst>
                <a:cxn ang="T6">
                  <a:pos x="T0" y="T1"/>
                </a:cxn>
                <a:cxn ang="T7">
                  <a:pos x="T2" y="T3"/>
                </a:cxn>
                <a:cxn ang="T8">
                  <a:pos x="T4" y="T5"/>
                </a:cxn>
              </a:cxnLst>
              <a:rect l="T9" t="T10" r="T11" b="T12"/>
              <a:pathLst>
                <a:path w="36169" h="43200" fill="none" extrusionOk="0">
                  <a:moveTo>
                    <a:pt x="14568" y="0"/>
                  </a:moveTo>
                  <a:cubicBezTo>
                    <a:pt x="26498" y="0"/>
                    <a:pt x="36169" y="9670"/>
                    <a:pt x="36169" y="21600"/>
                  </a:cubicBezTo>
                  <a:cubicBezTo>
                    <a:pt x="36169" y="33529"/>
                    <a:pt x="26498" y="43200"/>
                    <a:pt x="14569" y="43200"/>
                  </a:cubicBezTo>
                  <a:cubicBezTo>
                    <a:pt x="9177" y="43200"/>
                    <a:pt x="3980" y="41183"/>
                    <a:pt x="0" y="37546"/>
                  </a:cubicBezTo>
                </a:path>
                <a:path w="36169" h="43200" stroke="0" extrusionOk="0">
                  <a:moveTo>
                    <a:pt x="14568" y="0"/>
                  </a:moveTo>
                  <a:cubicBezTo>
                    <a:pt x="26498" y="0"/>
                    <a:pt x="36169" y="9670"/>
                    <a:pt x="36169" y="21600"/>
                  </a:cubicBezTo>
                  <a:cubicBezTo>
                    <a:pt x="36169" y="33529"/>
                    <a:pt x="26498" y="43200"/>
                    <a:pt x="14569" y="43200"/>
                  </a:cubicBezTo>
                  <a:cubicBezTo>
                    <a:pt x="9177" y="43200"/>
                    <a:pt x="3980" y="41183"/>
                    <a:pt x="0" y="37546"/>
                  </a:cubicBezTo>
                  <a:lnTo>
                    <a:pt x="14569" y="21600"/>
                  </a:lnTo>
                  <a:close/>
                </a:path>
              </a:pathLst>
            </a:custGeom>
            <a:noFill/>
            <a:ln w="57150">
              <a:solidFill>
                <a:srgbClr val="33CC33"/>
              </a:solidFill>
              <a:round/>
              <a:headEnd/>
              <a:tailEnd/>
            </a:ln>
          </p:spPr>
          <p:txBody>
            <a:bodyPr wrap="none" anchor="ctr"/>
            <a:lstStyle/>
            <a:p>
              <a:endParaRPr lang="en-US"/>
            </a:p>
          </p:txBody>
        </p:sp>
        <p:sp>
          <p:nvSpPr>
            <p:cNvPr id="48171" name="Arc 51"/>
            <p:cNvSpPr>
              <a:spLocks/>
            </p:cNvSpPr>
            <p:nvPr/>
          </p:nvSpPr>
          <p:spPr bwMode="auto">
            <a:xfrm flipH="1" flipV="1">
              <a:off x="3181" y="2592"/>
              <a:ext cx="226" cy="240"/>
            </a:xfrm>
            <a:custGeom>
              <a:avLst/>
              <a:gdLst>
                <a:gd name="T0" fmla="*/ 0 w 33985"/>
                <a:gd name="T1" fmla="*/ 0 h 43200"/>
                <a:gd name="T2" fmla="*/ 0 w 33985"/>
                <a:gd name="T3" fmla="*/ 0 h 43200"/>
                <a:gd name="T4" fmla="*/ 0 w 33985"/>
                <a:gd name="T5" fmla="*/ 0 h 43200"/>
                <a:gd name="T6" fmla="*/ 0 60000 65536"/>
                <a:gd name="T7" fmla="*/ 0 60000 65536"/>
                <a:gd name="T8" fmla="*/ 0 60000 65536"/>
                <a:gd name="T9" fmla="*/ 0 w 33985"/>
                <a:gd name="T10" fmla="*/ 0 h 43200"/>
                <a:gd name="T11" fmla="*/ 33985 w 33985"/>
                <a:gd name="T12" fmla="*/ 43200 h 43200"/>
              </a:gdLst>
              <a:ahLst/>
              <a:cxnLst>
                <a:cxn ang="T6">
                  <a:pos x="T0" y="T1"/>
                </a:cxn>
                <a:cxn ang="T7">
                  <a:pos x="T2" y="T3"/>
                </a:cxn>
                <a:cxn ang="T8">
                  <a:pos x="T4" y="T5"/>
                </a:cxn>
              </a:cxnLst>
              <a:rect l="T9" t="T10" r="T11" b="T12"/>
              <a:pathLst>
                <a:path w="33985" h="43200" fill="none" extrusionOk="0">
                  <a:moveTo>
                    <a:pt x="31083" y="41007"/>
                  </a:moveTo>
                  <a:cubicBezTo>
                    <a:pt x="28130" y="42449"/>
                    <a:pt x="24886" y="43199"/>
                    <a:pt x="21600" y="43200"/>
                  </a:cubicBezTo>
                  <a:cubicBezTo>
                    <a:pt x="9670" y="43200"/>
                    <a:pt x="0" y="33529"/>
                    <a:pt x="0" y="21600"/>
                  </a:cubicBezTo>
                  <a:cubicBezTo>
                    <a:pt x="0" y="9670"/>
                    <a:pt x="9670" y="0"/>
                    <a:pt x="21600" y="0"/>
                  </a:cubicBezTo>
                  <a:cubicBezTo>
                    <a:pt x="26030" y="-1"/>
                    <a:pt x="30354" y="1362"/>
                    <a:pt x="33984" y="3903"/>
                  </a:cubicBezTo>
                </a:path>
                <a:path w="33985" h="43200" stroke="0" extrusionOk="0">
                  <a:moveTo>
                    <a:pt x="31083" y="41007"/>
                  </a:moveTo>
                  <a:cubicBezTo>
                    <a:pt x="28130" y="42449"/>
                    <a:pt x="24886" y="43199"/>
                    <a:pt x="21600" y="43200"/>
                  </a:cubicBezTo>
                  <a:cubicBezTo>
                    <a:pt x="9670" y="43200"/>
                    <a:pt x="0" y="33529"/>
                    <a:pt x="0" y="21600"/>
                  </a:cubicBezTo>
                  <a:cubicBezTo>
                    <a:pt x="0" y="9670"/>
                    <a:pt x="9670" y="0"/>
                    <a:pt x="21600" y="0"/>
                  </a:cubicBezTo>
                  <a:cubicBezTo>
                    <a:pt x="26030" y="-1"/>
                    <a:pt x="30354" y="1362"/>
                    <a:pt x="33984" y="3903"/>
                  </a:cubicBezTo>
                  <a:lnTo>
                    <a:pt x="21600" y="21600"/>
                  </a:lnTo>
                  <a:close/>
                </a:path>
              </a:pathLst>
            </a:custGeom>
            <a:noFill/>
            <a:ln w="57150">
              <a:solidFill>
                <a:srgbClr val="33CC33"/>
              </a:solidFill>
              <a:round/>
              <a:headEnd/>
              <a:tailEnd/>
            </a:ln>
          </p:spPr>
          <p:txBody>
            <a:bodyPr wrap="none" anchor="ctr"/>
            <a:lstStyle/>
            <a:p>
              <a:endParaRPr lang="en-US"/>
            </a:p>
          </p:txBody>
        </p:sp>
        <p:sp>
          <p:nvSpPr>
            <p:cNvPr id="48172" name="Line 52"/>
            <p:cNvSpPr>
              <a:spLocks noChangeShapeType="1"/>
            </p:cNvSpPr>
            <p:nvPr/>
          </p:nvSpPr>
          <p:spPr bwMode="auto">
            <a:xfrm flipH="1" flipV="1">
              <a:off x="2784" y="2592"/>
              <a:ext cx="432" cy="240"/>
            </a:xfrm>
            <a:prstGeom prst="line">
              <a:avLst/>
            </a:prstGeom>
            <a:noFill/>
            <a:ln w="57150">
              <a:solidFill>
                <a:srgbClr val="33CC33"/>
              </a:solidFill>
              <a:round/>
              <a:headEnd/>
              <a:tailEnd/>
            </a:ln>
          </p:spPr>
          <p:txBody>
            <a:bodyPr wrap="none" anchor="ctr"/>
            <a:lstStyle/>
            <a:p>
              <a:endParaRPr lang="en-US"/>
            </a:p>
          </p:txBody>
        </p:sp>
      </p:grpSp>
      <p:sp>
        <p:nvSpPr>
          <p:cNvPr id="48167" name="Oval 53"/>
          <p:cNvSpPr>
            <a:spLocks noChangeArrowheads="1"/>
          </p:cNvSpPr>
          <p:nvPr/>
        </p:nvSpPr>
        <p:spPr bwMode="auto">
          <a:xfrm>
            <a:off x="5638800" y="5638800"/>
            <a:ext cx="76200" cy="76200"/>
          </a:xfrm>
          <a:prstGeom prst="ellipse">
            <a:avLst/>
          </a:prstGeom>
          <a:solidFill>
            <a:srgbClr val="33CC33"/>
          </a:solidFill>
          <a:ln w="9525">
            <a:solidFill>
              <a:srgbClr val="33CC33"/>
            </a:solidFill>
            <a:round/>
            <a:headEnd/>
            <a:tailEnd/>
          </a:ln>
        </p:spPr>
        <p:txBody>
          <a:bodyPr wrap="none" anchor="ctr"/>
          <a:lstStyle/>
          <a:p>
            <a:endParaRPr lang="en-US">
              <a:latin typeface="Calibri" pitchFamily="34" charset="0"/>
            </a:endParaRPr>
          </a:p>
        </p:txBody>
      </p:sp>
      <p:sp>
        <p:nvSpPr>
          <p:cNvPr id="48168" name="Oval 54"/>
          <p:cNvSpPr>
            <a:spLocks noChangeArrowheads="1"/>
          </p:cNvSpPr>
          <p:nvPr/>
        </p:nvSpPr>
        <p:spPr bwMode="auto">
          <a:xfrm>
            <a:off x="6096000" y="5638800"/>
            <a:ext cx="76200" cy="76200"/>
          </a:xfrm>
          <a:prstGeom prst="ellipse">
            <a:avLst/>
          </a:prstGeom>
          <a:solidFill>
            <a:srgbClr val="33CC33"/>
          </a:solidFill>
          <a:ln w="9525">
            <a:solidFill>
              <a:srgbClr val="33CC33"/>
            </a:solidFill>
            <a:round/>
            <a:headEnd/>
            <a:tailEnd/>
          </a:ln>
        </p:spPr>
        <p:txBody>
          <a:bodyPr wrap="none" anchor="ctr"/>
          <a:lstStyle/>
          <a:p>
            <a:endParaRPr lang="en-US">
              <a:latin typeface="Calibri" pitchFamily="34" charset="0"/>
            </a:endParaRPr>
          </a:p>
        </p:txBody>
      </p:sp>
      <p:sp>
        <p:nvSpPr>
          <p:cNvPr id="48169" name="Text Box 55"/>
          <p:cNvSpPr txBox="1">
            <a:spLocks noChangeArrowheads="1"/>
          </p:cNvSpPr>
          <p:nvPr/>
        </p:nvSpPr>
        <p:spPr bwMode="auto">
          <a:xfrm>
            <a:off x="6705600" y="5486400"/>
            <a:ext cx="2074863" cy="523875"/>
          </a:xfrm>
          <a:prstGeom prst="rect">
            <a:avLst/>
          </a:prstGeom>
          <a:noFill/>
          <a:ln w="9525">
            <a:noFill/>
            <a:miter lim="800000"/>
            <a:headEnd/>
            <a:tailEnd/>
          </a:ln>
        </p:spPr>
        <p:txBody>
          <a:bodyPr>
            <a:spAutoFit/>
          </a:bodyPr>
          <a:lstStyle/>
          <a:p>
            <a:pPr algn="ctr"/>
            <a:r>
              <a:rPr lang="en-US" sz="1400">
                <a:latin typeface="Calibri" pitchFamily="34" charset="0"/>
              </a:rPr>
              <a:t>=Freezing rain during the past hour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1981200" y="381000"/>
            <a:ext cx="5092700" cy="523875"/>
          </a:xfrm>
          <a:prstGeom prst="rect">
            <a:avLst/>
          </a:prstGeom>
          <a:noFill/>
          <a:ln w="9525">
            <a:noFill/>
            <a:miter lim="800000"/>
            <a:headEnd/>
            <a:tailEnd/>
          </a:ln>
        </p:spPr>
        <p:txBody>
          <a:bodyPr wrap="none">
            <a:spAutoFit/>
          </a:bodyPr>
          <a:lstStyle/>
          <a:p>
            <a:r>
              <a:rPr lang="en-US" sz="2800"/>
              <a:t>Obstructions to Vision symbols</a:t>
            </a:r>
          </a:p>
        </p:txBody>
      </p:sp>
      <p:grpSp>
        <p:nvGrpSpPr>
          <p:cNvPr id="49155" name="Group 39"/>
          <p:cNvGrpSpPr>
            <a:grpSpLocks/>
          </p:cNvGrpSpPr>
          <p:nvPr/>
        </p:nvGrpSpPr>
        <p:grpSpPr bwMode="auto">
          <a:xfrm>
            <a:off x="1905000" y="2133600"/>
            <a:ext cx="914400" cy="457200"/>
            <a:chOff x="838200" y="1828800"/>
            <a:chExt cx="914400" cy="457200"/>
          </a:xfrm>
        </p:grpSpPr>
        <p:cxnSp>
          <p:nvCxnSpPr>
            <p:cNvPr id="4" name="Straight Connector 3"/>
            <p:cNvCxnSpPr/>
            <p:nvPr/>
          </p:nvCxnSpPr>
          <p:spPr>
            <a:xfrm>
              <a:off x="838200" y="2286000"/>
              <a:ext cx="9144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38200" y="1828800"/>
              <a:ext cx="9144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8200" y="2057400"/>
              <a:ext cx="9144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156" name="TextBox 6"/>
          <p:cNvSpPr txBox="1">
            <a:spLocks noChangeArrowheads="1"/>
          </p:cNvSpPr>
          <p:nvPr/>
        </p:nvSpPr>
        <p:spPr bwMode="auto">
          <a:xfrm>
            <a:off x="2133600" y="2743200"/>
            <a:ext cx="582613" cy="369888"/>
          </a:xfrm>
          <a:prstGeom prst="rect">
            <a:avLst/>
          </a:prstGeom>
          <a:noFill/>
          <a:ln w="9525">
            <a:noFill/>
            <a:miter lim="800000"/>
            <a:headEnd/>
            <a:tailEnd/>
          </a:ln>
        </p:spPr>
        <p:txBody>
          <a:bodyPr wrap="none">
            <a:spAutoFit/>
          </a:bodyPr>
          <a:lstStyle/>
          <a:p>
            <a:r>
              <a:rPr lang="en-US"/>
              <a:t>Fog</a:t>
            </a:r>
          </a:p>
        </p:txBody>
      </p:sp>
      <p:grpSp>
        <p:nvGrpSpPr>
          <p:cNvPr id="49157" name="Group 38"/>
          <p:cNvGrpSpPr>
            <a:grpSpLocks/>
          </p:cNvGrpSpPr>
          <p:nvPr/>
        </p:nvGrpSpPr>
        <p:grpSpPr bwMode="auto">
          <a:xfrm>
            <a:off x="1905000" y="4267200"/>
            <a:ext cx="914400" cy="228600"/>
            <a:chOff x="838200" y="3505200"/>
            <a:chExt cx="914400" cy="228600"/>
          </a:xfrm>
        </p:grpSpPr>
        <p:cxnSp>
          <p:nvCxnSpPr>
            <p:cNvPr id="8" name="Straight Connector 7"/>
            <p:cNvCxnSpPr/>
            <p:nvPr/>
          </p:nvCxnSpPr>
          <p:spPr>
            <a:xfrm>
              <a:off x="838200" y="3733800"/>
              <a:ext cx="9144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505200"/>
              <a:ext cx="9144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158" name="TextBox 9"/>
          <p:cNvSpPr txBox="1">
            <a:spLocks noChangeArrowheads="1"/>
          </p:cNvSpPr>
          <p:nvPr/>
        </p:nvSpPr>
        <p:spPr bwMode="auto">
          <a:xfrm>
            <a:off x="2057400" y="4572000"/>
            <a:ext cx="608013" cy="369888"/>
          </a:xfrm>
          <a:prstGeom prst="rect">
            <a:avLst/>
          </a:prstGeom>
          <a:noFill/>
          <a:ln w="9525">
            <a:noFill/>
            <a:miter lim="800000"/>
            <a:headEnd/>
            <a:tailEnd/>
          </a:ln>
        </p:spPr>
        <p:txBody>
          <a:bodyPr wrap="none">
            <a:spAutoFit/>
          </a:bodyPr>
          <a:lstStyle/>
          <a:p>
            <a:r>
              <a:rPr lang="en-US"/>
              <a:t>Mist</a:t>
            </a:r>
          </a:p>
        </p:txBody>
      </p:sp>
      <p:sp>
        <p:nvSpPr>
          <p:cNvPr id="49159" name="TextBox 10"/>
          <p:cNvSpPr txBox="1">
            <a:spLocks noChangeArrowheads="1"/>
          </p:cNvSpPr>
          <p:nvPr/>
        </p:nvSpPr>
        <p:spPr bwMode="auto">
          <a:xfrm>
            <a:off x="1447800" y="3124200"/>
            <a:ext cx="2139950" cy="369888"/>
          </a:xfrm>
          <a:prstGeom prst="rect">
            <a:avLst/>
          </a:prstGeom>
          <a:noFill/>
          <a:ln w="9525">
            <a:noFill/>
            <a:miter lim="800000"/>
            <a:headEnd/>
            <a:tailEnd/>
          </a:ln>
        </p:spPr>
        <p:txBody>
          <a:bodyPr wrap="none">
            <a:spAutoFit/>
          </a:bodyPr>
          <a:lstStyle/>
          <a:p>
            <a:r>
              <a:rPr lang="en-US"/>
              <a:t>(visibility &lt;5/8 mile)</a:t>
            </a:r>
          </a:p>
        </p:txBody>
      </p:sp>
      <p:sp>
        <p:nvSpPr>
          <p:cNvPr id="49160" name="TextBox 11"/>
          <p:cNvSpPr txBox="1">
            <a:spLocks noChangeArrowheads="1"/>
          </p:cNvSpPr>
          <p:nvPr/>
        </p:nvSpPr>
        <p:spPr bwMode="auto">
          <a:xfrm>
            <a:off x="1219200" y="4876800"/>
            <a:ext cx="2274888" cy="369888"/>
          </a:xfrm>
          <a:prstGeom prst="rect">
            <a:avLst/>
          </a:prstGeom>
          <a:noFill/>
          <a:ln w="9525">
            <a:noFill/>
            <a:miter lim="800000"/>
            <a:headEnd/>
            <a:tailEnd/>
          </a:ln>
        </p:spPr>
        <p:txBody>
          <a:bodyPr wrap="none">
            <a:spAutoFit/>
          </a:bodyPr>
          <a:lstStyle/>
          <a:p>
            <a:r>
              <a:rPr lang="en-US"/>
              <a:t>(visibility &gt;=5/8 mile)</a:t>
            </a:r>
          </a:p>
        </p:txBody>
      </p:sp>
      <p:grpSp>
        <p:nvGrpSpPr>
          <p:cNvPr id="49161" name="Group 28"/>
          <p:cNvGrpSpPr>
            <a:grpSpLocks/>
          </p:cNvGrpSpPr>
          <p:nvPr/>
        </p:nvGrpSpPr>
        <p:grpSpPr bwMode="auto">
          <a:xfrm>
            <a:off x="5867400" y="2133600"/>
            <a:ext cx="1066800" cy="381000"/>
            <a:chOff x="3810000" y="1676400"/>
            <a:chExt cx="1066800" cy="381000"/>
          </a:xfrm>
        </p:grpSpPr>
        <p:sp>
          <p:nvSpPr>
            <p:cNvPr id="14" name="Arc 13"/>
            <p:cNvSpPr/>
            <p:nvPr/>
          </p:nvSpPr>
          <p:spPr>
            <a:xfrm>
              <a:off x="3810000" y="1676400"/>
              <a:ext cx="457200" cy="381000"/>
            </a:xfrm>
            <a:prstGeom prst="arc">
              <a:avLst>
                <a:gd name="adj1" fmla="val 3538748"/>
                <a:gd name="adj2" fmla="val 18555866"/>
              </a:avLst>
            </a:prstGeom>
            <a:ln w="76200">
              <a:solidFill>
                <a:srgbClr val="924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Arc 14"/>
            <p:cNvSpPr/>
            <p:nvPr/>
          </p:nvSpPr>
          <p:spPr>
            <a:xfrm>
              <a:off x="4419600" y="1676400"/>
              <a:ext cx="457200" cy="381000"/>
            </a:xfrm>
            <a:prstGeom prst="arc">
              <a:avLst>
                <a:gd name="adj1" fmla="val 13529654"/>
                <a:gd name="adj2" fmla="val 7989116"/>
              </a:avLst>
            </a:prstGeom>
            <a:ln w="76200">
              <a:solidFill>
                <a:srgbClr val="924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 name="Straight Connector 18"/>
            <p:cNvCxnSpPr>
              <a:stCxn id="15" idx="0"/>
              <a:endCxn id="14" idx="0"/>
            </p:cNvCxnSpPr>
            <p:nvPr/>
          </p:nvCxnSpPr>
          <p:spPr>
            <a:xfrm flipH="1">
              <a:off x="4141788" y="1719263"/>
              <a:ext cx="361950" cy="317500"/>
            </a:xfrm>
            <a:prstGeom prst="line">
              <a:avLst/>
            </a:prstGeom>
            <a:ln w="76200">
              <a:solidFill>
                <a:srgbClr val="9249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2"/>
              <a:endCxn id="14" idx="2"/>
            </p:cNvCxnSpPr>
            <p:nvPr/>
          </p:nvCxnSpPr>
          <p:spPr>
            <a:xfrm flipH="1" flipV="1">
              <a:off x="4167188" y="1709738"/>
              <a:ext cx="339725" cy="307975"/>
            </a:xfrm>
            <a:prstGeom prst="line">
              <a:avLst/>
            </a:prstGeom>
            <a:ln w="76200">
              <a:solidFill>
                <a:srgbClr val="924900"/>
              </a:solidFill>
            </a:ln>
          </p:spPr>
          <p:style>
            <a:lnRef idx="1">
              <a:schemeClr val="accent1"/>
            </a:lnRef>
            <a:fillRef idx="0">
              <a:schemeClr val="accent1"/>
            </a:fillRef>
            <a:effectRef idx="0">
              <a:schemeClr val="accent1"/>
            </a:effectRef>
            <a:fontRef idx="minor">
              <a:schemeClr val="tx1"/>
            </a:fontRef>
          </p:style>
        </p:cxnSp>
      </p:grpSp>
      <p:sp>
        <p:nvSpPr>
          <p:cNvPr id="49162" name="TextBox 29"/>
          <p:cNvSpPr txBox="1">
            <a:spLocks noChangeArrowheads="1"/>
          </p:cNvSpPr>
          <p:nvPr/>
        </p:nvSpPr>
        <p:spPr bwMode="auto">
          <a:xfrm>
            <a:off x="6019800" y="2590800"/>
            <a:ext cx="723900" cy="369888"/>
          </a:xfrm>
          <a:prstGeom prst="rect">
            <a:avLst/>
          </a:prstGeom>
          <a:noFill/>
          <a:ln w="9525">
            <a:noFill/>
            <a:miter lim="800000"/>
            <a:headEnd/>
            <a:tailEnd/>
          </a:ln>
        </p:spPr>
        <p:txBody>
          <a:bodyPr wrap="none">
            <a:spAutoFit/>
          </a:bodyPr>
          <a:lstStyle/>
          <a:p>
            <a:r>
              <a:rPr lang="en-US"/>
              <a:t>Haze</a:t>
            </a:r>
          </a:p>
        </p:txBody>
      </p:sp>
      <p:grpSp>
        <p:nvGrpSpPr>
          <p:cNvPr id="49163" name="Group 36"/>
          <p:cNvGrpSpPr>
            <a:grpSpLocks/>
          </p:cNvGrpSpPr>
          <p:nvPr/>
        </p:nvGrpSpPr>
        <p:grpSpPr bwMode="auto">
          <a:xfrm>
            <a:off x="6019800" y="4267200"/>
            <a:ext cx="685800" cy="685800"/>
            <a:chOff x="3810000" y="3276600"/>
            <a:chExt cx="685800" cy="685800"/>
          </a:xfrm>
        </p:grpSpPr>
        <p:cxnSp>
          <p:nvCxnSpPr>
            <p:cNvPr id="32" name="Straight Connector 31"/>
            <p:cNvCxnSpPr/>
            <p:nvPr/>
          </p:nvCxnSpPr>
          <p:spPr>
            <a:xfrm flipV="1">
              <a:off x="3810000" y="3352800"/>
              <a:ext cx="0" cy="609600"/>
            </a:xfrm>
            <a:prstGeom prst="line">
              <a:avLst/>
            </a:prstGeom>
            <a:ln w="76200">
              <a:solidFill>
                <a:srgbClr val="924900"/>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3810000" y="3276600"/>
              <a:ext cx="228600" cy="228600"/>
            </a:xfrm>
            <a:prstGeom prst="arc">
              <a:avLst>
                <a:gd name="adj1" fmla="val 10682388"/>
                <a:gd name="adj2" fmla="val 0"/>
              </a:avLst>
            </a:prstGeom>
            <a:ln w="76200">
              <a:solidFill>
                <a:srgbClr val="924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Arc 34"/>
            <p:cNvSpPr/>
            <p:nvPr/>
          </p:nvSpPr>
          <p:spPr>
            <a:xfrm rot="10800000">
              <a:off x="4038600" y="3276600"/>
              <a:ext cx="228600" cy="228600"/>
            </a:xfrm>
            <a:prstGeom prst="arc">
              <a:avLst>
                <a:gd name="adj1" fmla="val 10682388"/>
                <a:gd name="adj2" fmla="val 0"/>
              </a:avLst>
            </a:prstGeom>
            <a:ln w="76200">
              <a:solidFill>
                <a:srgbClr val="924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Arc 35"/>
            <p:cNvSpPr/>
            <p:nvPr/>
          </p:nvSpPr>
          <p:spPr>
            <a:xfrm>
              <a:off x="4267200" y="3276600"/>
              <a:ext cx="228600" cy="228600"/>
            </a:xfrm>
            <a:prstGeom prst="arc">
              <a:avLst>
                <a:gd name="adj1" fmla="val 10682388"/>
                <a:gd name="adj2" fmla="val 0"/>
              </a:avLst>
            </a:prstGeom>
            <a:ln w="76200">
              <a:solidFill>
                <a:srgbClr val="924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9164" name="TextBox 37"/>
          <p:cNvSpPr txBox="1">
            <a:spLocks noChangeArrowheads="1"/>
          </p:cNvSpPr>
          <p:nvPr/>
        </p:nvSpPr>
        <p:spPr bwMode="auto">
          <a:xfrm>
            <a:off x="5943600" y="4953000"/>
            <a:ext cx="903288" cy="369888"/>
          </a:xfrm>
          <a:prstGeom prst="rect">
            <a:avLst/>
          </a:prstGeom>
          <a:noFill/>
          <a:ln w="9525">
            <a:noFill/>
            <a:miter lim="800000"/>
            <a:headEnd/>
            <a:tailEnd/>
          </a:ln>
        </p:spPr>
        <p:txBody>
          <a:bodyPr wrap="none">
            <a:spAutoFit/>
          </a:bodyPr>
          <a:lstStyle/>
          <a:p>
            <a:r>
              <a:rPr lang="en-US"/>
              <a:t>Smoke</a:t>
            </a:r>
          </a:p>
        </p:txBody>
      </p:sp>
      <p:sp>
        <p:nvSpPr>
          <p:cNvPr id="49165" name="TextBox 40"/>
          <p:cNvSpPr txBox="1">
            <a:spLocks noChangeArrowheads="1"/>
          </p:cNvSpPr>
          <p:nvPr/>
        </p:nvSpPr>
        <p:spPr bwMode="auto">
          <a:xfrm>
            <a:off x="2514600" y="914400"/>
            <a:ext cx="3810000" cy="369888"/>
          </a:xfrm>
          <a:prstGeom prst="rect">
            <a:avLst/>
          </a:prstGeom>
          <a:noFill/>
          <a:ln w="9525">
            <a:noFill/>
            <a:miter lim="800000"/>
            <a:headEnd/>
            <a:tailEnd/>
          </a:ln>
        </p:spPr>
        <p:txBody>
          <a:bodyPr wrap="none">
            <a:spAutoFit/>
          </a:bodyPr>
          <a:lstStyle/>
          <a:p>
            <a:r>
              <a:rPr lang="en-US"/>
              <a:t>Visibility must be less than 7 miles.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2438400" y="2057400"/>
            <a:ext cx="3930650" cy="1446213"/>
          </a:xfrm>
          <a:prstGeom prst="rect">
            <a:avLst/>
          </a:prstGeom>
          <a:noFill/>
          <a:ln w="9525">
            <a:noFill/>
            <a:miter lim="800000"/>
            <a:headEnd/>
            <a:tailEnd/>
          </a:ln>
        </p:spPr>
        <p:txBody>
          <a:bodyPr wrap="none">
            <a:spAutoFit/>
          </a:bodyPr>
          <a:lstStyle/>
          <a:p>
            <a:r>
              <a:rPr lang="en-US" sz="8800">
                <a:latin typeface="Calibri" pitchFamily="34" charset="0"/>
              </a:rPr>
              <a:t>METARS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smtClean="0"/>
              <a:t>Example METAR observations</a:t>
            </a:r>
          </a:p>
        </p:txBody>
      </p:sp>
      <p:sp>
        <p:nvSpPr>
          <p:cNvPr id="51203" name="Content Placeholder 2"/>
          <p:cNvSpPr>
            <a:spLocks noGrp="1"/>
          </p:cNvSpPr>
          <p:nvPr>
            <p:ph idx="4294967295"/>
          </p:nvPr>
        </p:nvSpPr>
        <p:spPr>
          <a:xfrm>
            <a:off x="228600" y="1219200"/>
            <a:ext cx="8534400" cy="4724400"/>
          </a:xfrm>
        </p:spPr>
        <p:txBody>
          <a:bodyPr/>
          <a:lstStyle/>
          <a:p>
            <a:pPr eaLnBrk="1" hangingPunct="1">
              <a:buFont typeface="Arial" charset="0"/>
              <a:buNone/>
            </a:pPr>
            <a:r>
              <a:rPr lang="en-US" sz="1400" smtClean="0">
                <a:latin typeface="Courier New" pitchFamily="49" charset="0"/>
                <a:cs typeface="Courier New" pitchFamily="49" charset="0"/>
              </a:rPr>
              <a:t>KAEX 291413Z 36005KT 3SM BR OVC002 19/19 A3011 RMK AO2 T01940194</a:t>
            </a:r>
          </a:p>
          <a:p>
            <a:pPr eaLnBrk="1" hangingPunct="1">
              <a:buFont typeface="Arial" charset="0"/>
              <a:buNone/>
            </a:pPr>
            <a:r>
              <a:rPr lang="en-US" sz="1400" smtClean="0">
                <a:latin typeface="Courier New" pitchFamily="49" charset="0"/>
                <a:cs typeface="Courier New" pitchFamily="49" charset="0"/>
              </a:rPr>
              <a:t>KBAD 291358Z AUTO 02008KT 10SM CLR 15/13 A3018 RMK AO2 SLP222 T01520128</a:t>
            </a:r>
          </a:p>
          <a:p>
            <a:pPr eaLnBrk="1" hangingPunct="1">
              <a:buFont typeface="Arial" charset="0"/>
              <a:buNone/>
            </a:pPr>
            <a:r>
              <a:rPr lang="en-US" sz="1400" smtClean="0">
                <a:latin typeface="Courier New" pitchFamily="49" charset="0"/>
                <a:cs typeface="Courier New" pitchFamily="49" charset="0"/>
              </a:rPr>
              <a:t>KBTR 291409Z 6SM BR SCT002 21/20 A3011 RMK AO2 T02060200</a:t>
            </a:r>
          </a:p>
          <a:p>
            <a:pPr eaLnBrk="1" hangingPunct="1">
              <a:buFont typeface="Arial" charset="0"/>
              <a:buNone/>
            </a:pPr>
            <a:r>
              <a:rPr lang="en-US" sz="1400" smtClean="0">
                <a:latin typeface="Courier New" pitchFamily="49" charset="0"/>
                <a:cs typeface="Courier New" pitchFamily="49" charset="0"/>
              </a:rPr>
              <a:t>KDTN 291353Z 04007KT 10SM CLR 16/12 A3018 RMK AO2 SLP219 T01560122</a:t>
            </a:r>
          </a:p>
          <a:p>
            <a:pPr eaLnBrk="1" hangingPunct="1">
              <a:buFont typeface="Arial" charset="0"/>
              <a:buNone/>
            </a:pPr>
            <a:r>
              <a:rPr lang="en-US" sz="1400" smtClean="0">
                <a:latin typeface="Courier New" pitchFamily="49" charset="0"/>
                <a:cs typeface="Courier New" pitchFamily="49" charset="0"/>
              </a:rPr>
              <a:t>KHDC 291415Z AUTO 29005KT 10SM CLR 22/21 A3013 RMK AO2</a:t>
            </a:r>
          </a:p>
          <a:p>
            <a:pPr eaLnBrk="1" hangingPunct="1">
              <a:buFont typeface="Arial" charset="0"/>
              <a:buNone/>
            </a:pPr>
            <a:r>
              <a:rPr lang="en-US" sz="1400" smtClean="0">
                <a:latin typeface="Courier New" pitchFamily="49" charset="0"/>
                <a:cs typeface="Courier New" pitchFamily="49" charset="0"/>
              </a:rPr>
              <a:t>KHUM 291350Z 00000KT 5SM BR SKC 21/21 A3010 RMK ATIS P VA RY18 RY12/30 CLSD RC</a:t>
            </a:r>
          </a:p>
          <a:p>
            <a:pPr eaLnBrk="1" hangingPunct="1">
              <a:buFont typeface="Arial" charset="0"/>
              <a:buNone/>
            </a:pPr>
            <a:r>
              <a:rPr lang="en-US" sz="1400" smtClean="0">
                <a:latin typeface="Courier New" pitchFamily="49" charset="0"/>
                <a:cs typeface="Courier New" pitchFamily="49" charset="0"/>
              </a:rPr>
              <a:t>KLCH 291416Z 00000KT 3SM BR BKN075 21/21 A3010 RMK AO2 T02110206</a:t>
            </a:r>
          </a:p>
          <a:p>
            <a:pPr eaLnBrk="1" hangingPunct="1">
              <a:buFont typeface="Arial" charset="0"/>
              <a:buNone/>
            </a:pPr>
            <a:r>
              <a:rPr lang="en-US" sz="1400" smtClean="0">
                <a:latin typeface="Courier New" pitchFamily="49" charset="0"/>
                <a:cs typeface="Courier New" pitchFamily="49" charset="0"/>
              </a:rPr>
              <a:t>KLFT 291353Z 00000KT 6SM BR BKN075 19/19 A3011 RMK AO2 SLP194 T01940194</a:t>
            </a:r>
          </a:p>
          <a:p>
            <a:pPr eaLnBrk="1" hangingPunct="1">
              <a:buFont typeface="Arial" charset="0"/>
              <a:buNone/>
            </a:pPr>
            <a:r>
              <a:rPr lang="en-US" sz="1400" smtClean="0">
                <a:latin typeface="Courier New" pitchFamily="49" charset="0"/>
                <a:cs typeface="Courier New" pitchFamily="49" charset="0"/>
              </a:rPr>
              <a:t>KMLU 291353Z 01008KT 10SM OVC039 15/13 A3017 RMK AO2 SLP215 T01500133</a:t>
            </a:r>
          </a:p>
          <a:p>
            <a:pPr eaLnBrk="1" hangingPunct="1">
              <a:buFont typeface="Arial" charset="0"/>
              <a:buNone/>
            </a:pPr>
            <a:r>
              <a:rPr lang="en-US" sz="1400" smtClean="0">
                <a:latin typeface="Courier New" pitchFamily="49" charset="0"/>
                <a:cs typeface="Courier New" pitchFamily="49" charset="0"/>
              </a:rPr>
              <a:t>KMSY 291353Z 34004KT 10SM FEW015 FEW250 23/21 A3010 RMK AO2 SLP195 CB DSNT SW T02280206 $</a:t>
            </a:r>
          </a:p>
          <a:p>
            <a:pPr eaLnBrk="1" hangingPunct="1">
              <a:buFont typeface="Arial" charset="0"/>
              <a:buNone/>
            </a:pPr>
            <a:r>
              <a:rPr lang="en-US" sz="1400" smtClean="0">
                <a:latin typeface="Courier New" pitchFamily="49" charset="0"/>
                <a:cs typeface="Courier New" pitchFamily="49" charset="0"/>
              </a:rPr>
              <a:t>KNBG 291407Z 00000KT 1 1/2SM BR SCT005 SCT015 BKN250 22/20 A3010 RMK AO2 T02170200 $</a:t>
            </a:r>
          </a:p>
          <a:p>
            <a:pPr eaLnBrk="1" hangingPunct="1">
              <a:buFont typeface="Arial" charset="0"/>
              <a:buNone/>
            </a:pPr>
            <a:r>
              <a:rPr lang="en-US" sz="1400" smtClean="0">
                <a:latin typeface="Courier New" pitchFamily="49" charset="0"/>
                <a:cs typeface="Courier New" pitchFamily="49" charset="0"/>
              </a:rPr>
              <a:t>KNEW 291413Z 31003KT 2 1/2SM BR OVC003 22/21 A3011 RMK AO2 T02220206</a:t>
            </a:r>
          </a:p>
          <a:p>
            <a:pPr eaLnBrk="1" hangingPunct="1">
              <a:buFont typeface="Arial" charset="0"/>
              <a:buNone/>
            </a:pPr>
            <a:r>
              <a:rPr lang="en-US" sz="1400" smtClean="0">
                <a:latin typeface="Courier New" pitchFamily="49" charset="0"/>
                <a:cs typeface="Courier New" pitchFamily="49" charset="0"/>
              </a:rPr>
              <a:t>KOPL 291415Z AUTO 00000KT 4SM HZ OVC002 A3011 RMK AO2</a:t>
            </a:r>
          </a:p>
          <a:p>
            <a:pPr eaLnBrk="1" hangingPunct="1">
              <a:buFont typeface="Arial" charset="0"/>
              <a:buNone/>
            </a:pPr>
            <a:r>
              <a:rPr lang="en-US" sz="1400" smtClean="0">
                <a:latin typeface="Courier New" pitchFamily="49" charset="0"/>
                <a:cs typeface="Courier New" pitchFamily="49" charset="0"/>
              </a:rPr>
              <a:t>KPOE 291428Z AUTO 36006KT 5SM BR OVC004 19/19 A3012 RMK AO2</a:t>
            </a:r>
          </a:p>
          <a:p>
            <a:pPr eaLnBrk="1" hangingPunct="1">
              <a:buFont typeface="Arial" charset="0"/>
              <a:buNone/>
            </a:pPr>
            <a:r>
              <a:rPr lang="en-US" sz="1400" smtClean="0">
                <a:latin typeface="Courier New" pitchFamily="49" charset="0"/>
                <a:cs typeface="Courier New" pitchFamily="49" charset="0"/>
              </a:rPr>
              <a:t>KRSN 291415Z AUTO 02006KT 10SM SCT039 OVC085 14/13 A3021 RMK AO2 T01420134</a:t>
            </a:r>
          </a:p>
          <a:p>
            <a:pPr eaLnBrk="1" hangingPunct="1">
              <a:buFont typeface="Arial" charset="0"/>
              <a:buNone/>
            </a:pPr>
            <a:r>
              <a:rPr lang="en-US" sz="1400" smtClean="0">
                <a:latin typeface="Courier New" pitchFamily="49" charset="0"/>
                <a:cs typeface="Courier New" pitchFamily="49" charset="0"/>
              </a:rPr>
              <a:t>KSHV 291356Z 02008KT 10SM FEW012 SCT070 16/13 A3018 RMK AO2 SLP216 T01610128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457200" y="1524000"/>
            <a:ext cx="8455025" cy="4832350"/>
          </a:xfrm>
          <a:prstGeom prst="rect">
            <a:avLst/>
          </a:prstGeom>
          <a:noFill/>
          <a:ln w="9525">
            <a:noFill/>
            <a:miter lim="800000"/>
            <a:headEnd/>
            <a:tailEnd/>
          </a:ln>
        </p:spPr>
        <p:txBody>
          <a:bodyPr wrap="none">
            <a:spAutoFit/>
          </a:bodyPr>
          <a:lstStyle/>
          <a:p>
            <a:r>
              <a:rPr lang="en-US" sz="1400">
                <a:latin typeface="Courier New" pitchFamily="49" charset="0"/>
                <a:cs typeface="Courier New" pitchFamily="49" charset="0"/>
              </a:rPr>
              <a:t>CD  STATION         ICAO  IATA  SYNOP   LAT     LONG   ELEV   M  N  V  U  A  </a:t>
            </a:r>
          </a:p>
          <a:p>
            <a:r>
              <a:rPr lang="en-US" sz="1400">
                <a:latin typeface="Courier New" pitchFamily="49" charset="0"/>
                <a:cs typeface="Courier New" pitchFamily="49" charset="0"/>
              </a:rPr>
              <a:t>LA MINDEN           KMNE  MNE          32 39N  093 18W   85   X           W  </a:t>
            </a:r>
          </a:p>
          <a:p>
            <a:r>
              <a:rPr lang="en-US" sz="1400">
                <a:latin typeface="Courier New" pitchFamily="49" charset="0"/>
                <a:cs typeface="Courier New" pitchFamily="49" charset="0"/>
              </a:rPr>
              <a:t>LA MONROE           KMLU  MLU          32 31N  092 02W   29   X     U     A  </a:t>
            </a:r>
          </a:p>
          <a:p>
            <a:r>
              <a:rPr lang="en-US" sz="1400">
                <a:latin typeface="Courier New" pitchFamily="49" charset="0"/>
                <a:cs typeface="Courier New" pitchFamily="49" charset="0"/>
              </a:rPr>
              <a:t>LA NATCHITOCHES     KIER  IER          31 44N  093 06W   37   X              </a:t>
            </a:r>
          </a:p>
          <a:p>
            <a:r>
              <a:rPr lang="en-US" sz="1400">
                <a:latin typeface="Courier New" pitchFamily="49" charset="0"/>
                <a:cs typeface="Courier New" pitchFamily="49" charset="0"/>
              </a:rPr>
              <a:t>LA NEW IBERIA       KARA  ARA          30 02N  091 53W   18   X     T     A  </a:t>
            </a:r>
          </a:p>
          <a:p>
            <a:r>
              <a:rPr lang="en-US" sz="1400">
                <a:latin typeface="Courier New" pitchFamily="49" charset="0"/>
                <a:cs typeface="Courier New" pitchFamily="49" charset="0"/>
              </a:rPr>
              <a:t>LA NEW ORLEANS/LAKE KNEW  NEW          30 03N  090 02W    3   X     T     A  </a:t>
            </a:r>
          </a:p>
          <a:p>
            <a:r>
              <a:rPr lang="en-US" sz="1400">
                <a:latin typeface="Courier New" pitchFamily="49" charset="0"/>
                <a:cs typeface="Courier New" pitchFamily="49" charset="0"/>
              </a:rPr>
              <a:t>LA NEW ORLEANS NAS  KNBG  NBG          29 49N  090 01W    1   X     T        </a:t>
            </a:r>
          </a:p>
          <a:p>
            <a:r>
              <a:rPr lang="en-US" sz="1400">
                <a:latin typeface="Courier New" pitchFamily="49" charset="0"/>
                <a:cs typeface="Courier New" pitchFamily="49" charset="0"/>
              </a:rPr>
              <a:t>LA NEW ORLEANS/INTL KMSY  MSY   72231  30 00N  090 15W    5   X     T     A  </a:t>
            </a:r>
          </a:p>
          <a:p>
            <a:r>
              <a:rPr lang="en-US" sz="1400">
                <a:latin typeface="Courier New" pitchFamily="49" charset="0"/>
                <a:cs typeface="Courier New" pitchFamily="49" charset="0"/>
              </a:rPr>
              <a:t>LA HARVEY/N ORLEANS KHRV  HRV          29 51N  090 00W    1         V        </a:t>
            </a:r>
          </a:p>
          <a:p>
            <a:r>
              <a:rPr lang="en-US" sz="1400">
                <a:latin typeface="Courier New" pitchFamily="49" charset="0"/>
                <a:cs typeface="Courier New" pitchFamily="49" charset="0"/>
              </a:rPr>
              <a:t>LA OAKDALE ALLEN P  KACP  ACP          30 45N  092 41W   33   X           W  </a:t>
            </a:r>
          </a:p>
          <a:p>
            <a:r>
              <a:rPr lang="en-US" sz="1400">
                <a:latin typeface="Courier New" pitchFamily="49" charset="0"/>
                <a:cs typeface="Courier New" pitchFamily="49" charset="0"/>
              </a:rPr>
              <a:t>LA RUSTON REGIONAL  KRSN  RSN          32 31N  092 35W   95   X           A  </a:t>
            </a:r>
          </a:p>
          <a:p>
            <a:r>
              <a:rPr lang="en-US" sz="1400">
                <a:latin typeface="Courier New" pitchFamily="49" charset="0"/>
                <a:cs typeface="Courier New" pitchFamily="49" charset="0"/>
              </a:rPr>
              <a:t>LA PATTERSON MEMORI KPTN  PTN          29 43N  091 19W    3   X              </a:t>
            </a:r>
          </a:p>
          <a:p>
            <a:r>
              <a:rPr lang="en-US" sz="1400">
                <a:latin typeface="Courier New" pitchFamily="49" charset="0"/>
                <a:cs typeface="Courier New" pitchFamily="49" charset="0"/>
              </a:rPr>
              <a:t>LA SALT POINT       KP92  P92          29 34N  091 32W    1   X           A  </a:t>
            </a:r>
          </a:p>
          <a:p>
            <a:r>
              <a:rPr lang="en-US" sz="1400">
                <a:latin typeface="Courier New" pitchFamily="49" charset="0"/>
                <a:cs typeface="Courier New" pitchFamily="49" charset="0"/>
              </a:rPr>
              <a:t>LA SHIP SHOAL 207   KGSM  GSM          28 32N  090 59W    1   X           W  </a:t>
            </a:r>
          </a:p>
          <a:p>
            <a:r>
              <a:rPr lang="en-US" sz="1400">
                <a:latin typeface="Courier New" pitchFamily="49" charset="0"/>
                <a:cs typeface="Courier New" pitchFamily="49" charset="0"/>
              </a:rPr>
              <a:t>LA SHREVEPORT/DWNTN KDTN  DTN          32 33N  093 45W   53   X     T     A  </a:t>
            </a:r>
          </a:p>
          <a:p>
            <a:r>
              <a:rPr lang="en-US" sz="1400">
                <a:latin typeface="Courier New" pitchFamily="49" charset="0"/>
                <a:cs typeface="Courier New" pitchFamily="49" charset="0"/>
              </a:rPr>
              <a:t>LA SHREVEPORT       KSHV  SHV   72248  32 27N  093 50W   83   X  X  T  X  A  </a:t>
            </a:r>
          </a:p>
          <a:p>
            <a:r>
              <a:rPr lang="en-US" sz="1400">
                <a:latin typeface="Courier New" pitchFamily="49" charset="0"/>
                <a:cs typeface="Courier New" pitchFamily="49" charset="0"/>
              </a:rPr>
              <a:t>LA SHREVEPORT(VOR)  KEIC  EIC          32 46N  093 49W   80         V        </a:t>
            </a:r>
          </a:p>
          <a:p>
            <a:r>
              <a:rPr lang="en-US" sz="1400">
                <a:latin typeface="Courier New" pitchFamily="49" charset="0"/>
                <a:cs typeface="Courier New" pitchFamily="49" charset="0"/>
              </a:rPr>
              <a:t>LA SLIDELL/88D      KLIX  LIX   72233  30 20N  089 50W    7      X     X     </a:t>
            </a:r>
          </a:p>
          <a:p>
            <a:r>
              <a:rPr lang="en-US" sz="1400">
                <a:latin typeface="Courier New" pitchFamily="49" charset="0"/>
                <a:cs typeface="Courier New" pitchFamily="49" charset="0"/>
              </a:rPr>
              <a:t>LA SLIDELL 22       KASD  ASD          30 21N  089 49W    9   X     T     A  </a:t>
            </a:r>
          </a:p>
          <a:p>
            <a:r>
              <a:rPr lang="en-US" sz="1400">
                <a:latin typeface="Courier New" pitchFamily="49" charset="0"/>
                <a:cs typeface="Courier New" pitchFamily="49" charset="0"/>
              </a:rPr>
              <a:t>LA NEW ORLEANS RFC  KORN  ORN          30 15N  089 46W    3                  </a:t>
            </a:r>
          </a:p>
          <a:p>
            <a:r>
              <a:rPr lang="en-US" sz="1400">
                <a:latin typeface="Courier New" pitchFamily="49" charset="0"/>
                <a:cs typeface="Courier New" pitchFamily="49" charset="0"/>
              </a:rPr>
              <a:t>LA S MARSH ISLAND   K7R8  7R8          28 18N  091 58W    1   X           W  </a:t>
            </a:r>
          </a:p>
          <a:p>
            <a:r>
              <a:rPr lang="en-US" sz="1400">
                <a:latin typeface="Courier New" pitchFamily="49" charset="0"/>
                <a:cs typeface="Courier New" pitchFamily="49" charset="0"/>
              </a:rPr>
              <a:t>LA SULPHUR          KUXL  UXL          30 08N  093 23W    4   X              </a:t>
            </a:r>
          </a:p>
        </p:txBody>
      </p:sp>
      <p:sp>
        <p:nvSpPr>
          <p:cNvPr id="52227" name="TextBox 2"/>
          <p:cNvSpPr txBox="1">
            <a:spLocks noChangeArrowheads="1"/>
          </p:cNvSpPr>
          <p:nvPr/>
        </p:nvSpPr>
        <p:spPr bwMode="auto">
          <a:xfrm>
            <a:off x="533400" y="685800"/>
            <a:ext cx="6565900" cy="523875"/>
          </a:xfrm>
          <a:prstGeom prst="rect">
            <a:avLst/>
          </a:prstGeom>
          <a:noFill/>
          <a:ln w="9525">
            <a:noFill/>
            <a:miter lim="800000"/>
            <a:headEnd/>
            <a:tailEnd/>
          </a:ln>
        </p:spPr>
        <p:txBody>
          <a:bodyPr wrap="none">
            <a:spAutoFit/>
          </a:bodyPr>
          <a:lstStyle/>
          <a:p>
            <a:r>
              <a:rPr lang="en-US" sz="2800">
                <a:latin typeface="Calibri" pitchFamily="34" charset="0"/>
              </a:rPr>
              <a:t>Reporting requirements are not uniform.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mtClean="0"/>
              <a:t>Wind Observations</a:t>
            </a:r>
          </a:p>
        </p:txBody>
      </p:sp>
      <p:sp>
        <p:nvSpPr>
          <p:cNvPr id="53251" name="TextBox 3"/>
          <p:cNvSpPr txBox="1">
            <a:spLocks noChangeArrowheads="1"/>
          </p:cNvSpPr>
          <p:nvPr/>
        </p:nvSpPr>
        <p:spPr bwMode="auto">
          <a:xfrm>
            <a:off x="609600" y="1600200"/>
            <a:ext cx="7848600" cy="4032250"/>
          </a:xfrm>
          <a:prstGeom prst="rect">
            <a:avLst/>
          </a:prstGeom>
          <a:noFill/>
          <a:ln w="9525">
            <a:noFill/>
            <a:miter lim="800000"/>
            <a:headEnd/>
            <a:tailEnd/>
          </a:ln>
        </p:spPr>
        <p:txBody>
          <a:bodyPr>
            <a:spAutoFit/>
          </a:bodyPr>
          <a:lstStyle/>
          <a:p>
            <a:r>
              <a:rPr lang="en-US" sz="3200">
                <a:latin typeface="Calibri" pitchFamily="34" charset="0"/>
              </a:rPr>
              <a:t>Wind direction is reported using a 360 degree circle with North being 360 degrees, East being 90 degrees, South being 180 degrees, and West being 270 degrees.  The direction reported will be the direction the winds are blowing FROM, so that aviators know which direction to turn to get the desired headwind for take-off and landing.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54274" name="Group 10"/>
          <p:cNvGrpSpPr>
            <a:grpSpLocks/>
          </p:cNvGrpSpPr>
          <p:nvPr/>
        </p:nvGrpSpPr>
        <p:grpSpPr bwMode="auto">
          <a:xfrm rot="-5400000">
            <a:off x="4305300" y="647700"/>
            <a:ext cx="457200" cy="5867400"/>
            <a:chOff x="3505200" y="533400"/>
            <a:chExt cx="457200" cy="5867400"/>
          </a:xfrm>
        </p:grpSpPr>
        <p:sp>
          <p:nvSpPr>
            <p:cNvPr id="4" name="Rectangle 3"/>
            <p:cNvSpPr/>
            <p:nvPr/>
          </p:nvSpPr>
          <p:spPr>
            <a:xfrm>
              <a:off x="3505200" y="533400"/>
              <a:ext cx="457200" cy="58674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3733800" y="914400"/>
              <a:ext cx="0" cy="510540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6019800"/>
              <a:ext cx="457200" cy="369888"/>
            </a:xfrm>
            <a:prstGeom prst="rect">
              <a:avLst/>
            </a:prstGeom>
            <a:noFill/>
          </p:spPr>
          <p:txBody>
            <a:bodyPr>
              <a:spAutoFit/>
            </a:bodyPr>
            <a:lstStyle/>
            <a:p>
              <a:pPr algn="ctr" fontAlgn="auto">
                <a:spcBef>
                  <a:spcPts val="0"/>
                </a:spcBef>
                <a:spcAft>
                  <a:spcPts val="0"/>
                </a:spcAft>
                <a:defRPr/>
              </a:pPr>
              <a:r>
                <a:rPr lang="en-US" dirty="0">
                  <a:solidFill>
                    <a:schemeClr val="bg1">
                      <a:lumMod val="95000"/>
                    </a:schemeClr>
                  </a:solidFill>
                  <a:latin typeface="+mn-lt"/>
                  <a:cs typeface="+mn-cs"/>
                </a:rPr>
                <a:t>27</a:t>
              </a:r>
            </a:p>
          </p:txBody>
        </p:sp>
        <p:sp>
          <p:nvSpPr>
            <p:cNvPr id="10" name="TextBox 9"/>
            <p:cNvSpPr txBox="1"/>
            <p:nvPr/>
          </p:nvSpPr>
          <p:spPr>
            <a:xfrm rot="10800000">
              <a:off x="3505200" y="533400"/>
              <a:ext cx="457200" cy="369888"/>
            </a:xfrm>
            <a:prstGeom prst="rect">
              <a:avLst/>
            </a:prstGeom>
            <a:noFill/>
          </p:spPr>
          <p:txBody>
            <a:bodyPr>
              <a:spAutoFit/>
            </a:bodyPr>
            <a:lstStyle/>
            <a:p>
              <a:pPr algn="ctr" fontAlgn="auto">
                <a:spcBef>
                  <a:spcPts val="0"/>
                </a:spcBef>
                <a:spcAft>
                  <a:spcPts val="0"/>
                </a:spcAft>
                <a:defRPr/>
              </a:pPr>
              <a:r>
                <a:rPr lang="en-US" dirty="0">
                  <a:solidFill>
                    <a:schemeClr val="bg1">
                      <a:lumMod val="95000"/>
                    </a:schemeClr>
                  </a:solidFill>
                  <a:latin typeface="+mn-lt"/>
                  <a:cs typeface="+mn-cs"/>
                </a:rPr>
                <a:t>09</a:t>
              </a:r>
            </a:p>
          </p:txBody>
        </p:sp>
      </p:grpSp>
      <p:cxnSp>
        <p:nvCxnSpPr>
          <p:cNvPr id="13" name="Straight Connector 12"/>
          <p:cNvCxnSpPr/>
          <p:nvPr/>
        </p:nvCxnSpPr>
        <p:spPr>
          <a:xfrm>
            <a:off x="1676400" y="2971800"/>
            <a:ext cx="7620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524000" y="2667000"/>
            <a:ext cx="152400" cy="30480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54277" name="Group 21"/>
          <p:cNvGrpSpPr>
            <a:grpSpLocks/>
          </p:cNvGrpSpPr>
          <p:nvPr/>
        </p:nvGrpSpPr>
        <p:grpSpPr bwMode="auto">
          <a:xfrm rot="-5400000">
            <a:off x="5931694" y="2983706"/>
            <a:ext cx="1028700" cy="1309688"/>
            <a:chOff x="3924832" y="1066800"/>
            <a:chExt cx="1028168" cy="1309178"/>
          </a:xfrm>
        </p:grpSpPr>
        <p:sp>
          <p:nvSpPr>
            <p:cNvPr id="21" name="Isosceles Triangle 20"/>
            <p:cNvSpPr/>
            <p:nvPr/>
          </p:nvSpPr>
          <p:spPr>
            <a:xfrm>
              <a:off x="4343715" y="1066800"/>
              <a:ext cx="228482" cy="1294896"/>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ight Triangle 18"/>
            <p:cNvSpPr/>
            <p:nvPr/>
          </p:nvSpPr>
          <p:spPr>
            <a:xfrm rot="21392430">
              <a:off x="4496036" y="1066800"/>
              <a:ext cx="456964" cy="1294896"/>
            </a:xfrm>
            <a:prstGeom prst="rtTriangle">
              <a:avLst/>
            </a:prstGeom>
            <a:solidFill>
              <a:schemeClr val="bg1"/>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ight Triangle 19"/>
            <p:cNvSpPr/>
            <p:nvPr/>
          </p:nvSpPr>
          <p:spPr>
            <a:xfrm rot="207570" flipH="1">
              <a:off x="3924832" y="1081082"/>
              <a:ext cx="495044" cy="1294896"/>
            </a:xfrm>
            <a:prstGeom prst="rtTriangle">
              <a:avLst/>
            </a:prstGeom>
            <a:solidFill>
              <a:schemeClr val="bg1"/>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4278" name="TextBox 22"/>
          <p:cNvSpPr txBox="1">
            <a:spLocks noChangeArrowheads="1"/>
          </p:cNvSpPr>
          <p:nvPr/>
        </p:nvSpPr>
        <p:spPr bwMode="auto">
          <a:xfrm>
            <a:off x="1600200" y="762000"/>
            <a:ext cx="7010400" cy="1200150"/>
          </a:xfrm>
          <a:prstGeom prst="rect">
            <a:avLst/>
          </a:prstGeom>
          <a:noFill/>
          <a:ln w="9525">
            <a:noFill/>
            <a:miter lim="800000"/>
            <a:headEnd/>
            <a:tailEnd/>
          </a:ln>
        </p:spPr>
        <p:txBody>
          <a:bodyPr>
            <a:spAutoFit/>
          </a:bodyPr>
          <a:lstStyle/>
          <a:p>
            <a:pPr algn="ctr"/>
            <a:r>
              <a:rPr lang="en-US" sz="2400">
                <a:latin typeface="Calibri" pitchFamily="34" charset="0"/>
              </a:rPr>
              <a:t>As an example, if the winds were from the West at 10 knots, it would be preferable for aircraft to land and depart heading toward the West</a:t>
            </a:r>
          </a:p>
        </p:txBody>
      </p:sp>
      <p:sp>
        <p:nvSpPr>
          <p:cNvPr id="54279" name="TextBox 23"/>
          <p:cNvSpPr txBox="1">
            <a:spLocks noChangeArrowheads="1"/>
          </p:cNvSpPr>
          <p:nvPr/>
        </p:nvSpPr>
        <p:spPr bwMode="auto">
          <a:xfrm>
            <a:off x="1066800" y="4648200"/>
            <a:ext cx="7602538" cy="461963"/>
          </a:xfrm>
          <a:prstGeom prst="rect">
            <a:avLst/>
          </a:prstGeom>
          <a:noFill/>
          <a:ln w="9525">
            <a:noFill/>
            <a:miter lim="800000"/>
            <a:headEnd/>
            <a:tailEnd/>
          </a:ln>
        </p:spPr>
        <p:txBody>
          <a:bodyPr wrap="none">
            <a:spAutoFit/>
          </a:bodyPr>
          <a:lstStyle/>
          <a:p>
            <a:r>
              <a:rPr lang="en-US" sz="2400">
                <a:latin typeface="Calibri" pitchFamily="34" charset="0"/>
              </a:rPr>
              <a:t>In this example, Runway 27 would be the preferred runway.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smtClean="0"/>
              <a:t>METAR Wind Reports</a:t>
            </a:r>
          </a:p>
        </p:txBody>
      </p:sp>
      <p:sp>
        <p:nvSpPr>
          <p:cNvPr id="3" name="Content Placeholder 2"/>
          <p:cNvSpPr>
            <a:spLocks noGrp="1"/>
          </p:cNvSpPr>
          <p:nvPr>
            <p:ph idx="4294967295"/>
          </p:nvPr>
        </p:nvSpPr>
        <p:spPr/>
        <p:txBody>
          <a:bodyPr rtlCol="0">
            <a:normAutofit fontScale="92500" lnSpcReduction="10000"/>
          </a:bodyPr>
          <a:lstStyle/>
          <a:p>
            <a:pPr eaLnBrk="1" fontAlgn="auto" hangingPunct="1">
              <a:spcAft>
                <a:spcPts val="0"/>
              </a:spcAft>
              <a:buFont typeface="Arial" pitchFamily="34" charset="0"/>
              <a:buChar char="•"/>
              <a:defRPr/>
            </a:pPr>
            <a:r>
              <a:rPr lang="en-US" kern="1200" dirty="0"/>
              <a:t>The first three digits of the METAR wind report are the direction the wind is blowing from. </a:t>
            </a:r>
          </a:p>
          <a:p>
            <a:pPr eaLnBrk="1" fontAlgn="auto" hangingPunct="1">
              <a:spcAft>
                <a:spcPts val="0"/>
              </a:spcAft>
              <a:buFont typeface="Arial" pitchFamily="34" charset="0"/>
              <a:buChar char="•"/>
              <a:defRPr/>
            </a:pPr>
            <a:r>
              <a:rPr lang="en-US" kern="1200" dirty="0"/>
              <a:t>The next two digits are the wind speed.</a:t>
            </a:r>
          </a:p>
          <a:p>
            <a:pPr eaLnBrk="1" fontAlgn="auto" hangingPunct="1">
              <a:spcAft>
                <a:spcPts val="0"/>
              </a:spcAft>
              <a:buFont typeface="Arial" pitchFamily="34" charset="0"/>
              <a:buChar char="•"/>
              <a:defRPr/>
            </a:pPr>
            <a:r>
              <a:rPr lang="en-US" kern="1200" dirty="0"/>
              <a:t>If there are gusts, a “G” will follow the wind speed, followed by the highest wind speed during the fifteen minutes prior to the observation valid time.</a:t>
            </a:r>
          </a:p>
          <a:p>
            <a:pPr eaLnBrk="1" fontAlgn="auto" hangingPunct="1">
              <a:spcAft>
                <a:spcPts val="0"/>
              </a:spcAft>
              <a:buFont typeface="Arial" pitchFamily="34" charset="0"/>
              <a:buChar char="•"/>
              <a:defRPr/>
            </a:pPr>
            <a:r>
              <a:rPr lang="en-US" kern="1200" dirty="0"/>
              <a:t>The wind group ends with the units that the speed is given in, such as KT for Knots, or MPS for Meters per Second.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79"/>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46125" y="442913"/>
            <a:ext cx="7864475" cy="825500"/>
          </a:xfrm>
          <a:prstGeom prst="rect">
            <a:avLst/>
          </a:prstGeom>
          <a:noFill/>
          <a:ln w="9525">
            <a:noFill/>
            <a:miter lim="800000"/>
            <a:headEnd/>
            <a:tailEnd/>
          </a:ln>
        </p:spPr>
        <p:txBody>
          <a:bodyPr>
            <a:spAutoFit/>
          </a:bodyPr>
          <a:lstStyle/>
          <a:p>
            <a:pPr eaLnBrk="0" hangingPunct="0"/>
            <a:r>
              <a:rPr lang="en-US"/>
              <a:t>If we cool a column of air, the gas laws tell us that we should expect that column of air to have less volume than it had originally.  If we heat the column of air, we should expect that column to have more volume than it had originally. </a:t>
            </a:r>
          </a:p>
        </p:txBody>
      </p:sp>
      <p:sp>
        <p:nvSpPr>
          <p:cNvPr id="10243" name="AutoShape 4"/>
          <p:cNvSpPr>
            <a:spLocks noChangeArrowheads="1"/>
          </p:cNvSpPr>
          <p:nvPr/>
        </p:nvSpPr>
        <p:spPr bwMode="auto">
          <a:xfrm>
            <a:off x="1447800" y="2057400"/>
            <a:ext cx="1981200" cy="2057400"/>
          </a:xfrm>
          <a:prstGeom prst="can">
            <a:avLst>
              <a:gd name="adj" fmla="val 25962"/>
            </a:avLst>
          </a:prstGeom>
          <a:gradFill rotWithShape="0">
            <a:gsLst>
              <a:gs pos="0">
                <a:schemeClr val="bg1"/>
              </a:gs>
              <a:gs pos="100000">
                <a:srgbClr val="0000FF"/>
              </a:gs>
            </a:gsLst>
            <a:lin ang="5400000" scaled="1"/>
          </a:gradFill>
          <a:ln w="9525">
            <a:solidFill>
              <a:schemeClr val="tx1"/>
            </a:solidFill>
            <a:round/>
            <a:headEnd/>
            <a:tailEnd/>
          </a:ln>
        </p:spPr>
        <p:txBody>
          <a:bodyPr wrap="none" anchor="ctr"/>
          <a:lstStyle/>
          <a:p>
            <a:pPr eaLnBrk="0" hangingPunct="0"/>
            <a:endParaRPr lang="en-US"/>
          </a:p>
        </p:txBody>
      </p:sp>
      <p:sp>
        <p:nvSpPr>
          <p:cNvPr id="10244" name="AutoShape 5"/>
          <p:cNvSpPr>
            <a:spLocks noChangeArrowheads="1"/>
          </p:cNvSpPr>
          <p:nvPr/>
        </p:nvSpPr>
        <p:spPr bwMode="auto">
          <a:xfrm>
            <a:off x="5181600" y="1752600"/>
            <a:ext cx="1981200" cy="2438400"/>
          </a:xfrm>
          <a:prstGeom prst="can">
            <a:avLst>
              <a:gd name="adj" fmla="val 30769"/>
            </a:avLst>
          </a:prstGeom>
          <a:gradFill rotWithShape="0">
            <a:gsLst>
              <a:gs pos="0">
                <a:schemeClr val="bg1"/>
              </a:gs>
              <a:gs pos="100000">
                <a:srgbClr val="FF0000"/>
              </a:gs>
            </a:gsLst>
            <a:lin ang="5400000" scaled="1"/>
          </a:gradFill>
          <a:ln w="9525">
            <a:solidFill>
              <a:schemeClr val="tx1"/>
            </a:solidFill>
            <a:round/>
            <a:headEnd/>
            <a:tailEnd/>
          </a:ln>
        </p:spPr>
        <p:txBody>
          <a:bodyPr wrap="none" anchor="ctr"/>
          <a:lstStyle/>
          <a:p>
            <a:pPr eaLnBrk="0" hangingPunct="0"/>
            <a:endParaRPr lang="en-US"/>
          </a:p>
        </p:txBody>
      </p:sp>
      <p:sp>
        <p:nvSpPr>
          <p:cNvPr id="10245" name="Text Box 6"/>
          <p:cNvSpPr txBox="1">
            <a:spLocks noChangeArrowheads="1"/>
          </p:cNvSpPr>
          <p:nvPr/>
        </p:nvSpPr>
        <p:spPr bwMode="auto">
          <a:xfrm>
            <a:off x="1905000" y="21336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0246" name="Text Box 7"/>
          <p:cNvSpPr txBox="1">
            <a:spLocks noChangeArrowheads="1"/>
          </p:cNvSpPr>
          <p:nvPr/>
        </p:nvSpPr>
        <p:spPr bwMode="auto">
          <a:xfrm>
            <a:off x="1828800" y="3733800"/>
            <a:ext cx="1139825" cy="336550"/>
          </a:xfrm>
          <a:prstGeom prst="rect">
            <a:avLst/>
          </a:prstGeom>
          <a:noFill/>
          <a:ln w="9525">
            <a:noFill/>
            <a:miter lim="800000"/>
            <a:headEnd/>
            <a:tailEnd/>
          </a:ln>
        </p:spPr>
        <p:txBody>
          <a:bodyPr wrap="none">
            <a:spAutoFit/>
          </a:bodyPr>
          <a:lstStyle/>
          <a:p>
            <a:pPr eaLnBrk="0" hangingPunct="0"/>
            <a:r>
              <a:rPr lang="en-US"/>
              <a:t>- 1000 mb -</a:t>
            </a:r>
          </a:p>
        </p:txBody>
      </p:sp>
      <p:sp>
        <p:nvSpPr>
          <p:cNvPr id="10247" name="Text Box 8"/>
          <p:cNvSpPr txBox="1">
            <a:spLocks noChangeArrowheads="1"/>
          </p:cNvSpPr>
          <p:nvPr/>
        </p:nvSpPr>
        <p:spPr bwMode="auto">
          <a:xfrm>
            <a:off x="5638800" y="18288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0248" name="Text Box 9"/>
          <p:cNvSpPr txBox="1">
            <a:spLocks noChangeArrowheads="1"/>
          </p:cNvSpPr>
          <p:nvPr/>
        </p:nvSpPr>
        <p:spPr bwMode="auto">
          <a:xfrm>
            <a:off x="5638800" y="3733800"/>
            <a:ext cx="1139825" cy="336550"/>
          </a:xfrm>
          <a:prstGeom prst="rect">
            <a:avLst/>
          </a:prstGeom>
          <a:noFill/>
          <a:ln w="9525">
            <a:noFill/>
            <a:miter lim="800000"/>
            <a:headEnd/>
            <a:tailEnd/>
          </a:ln>
        </p:spPr>
        <p:txBody>
          <a:bodyPr wrap="none">
            <a:spAutoFit/>
          </a:bodyPr>
          <a:lstStyle/>
          <a:p>
            <a:pPr eaLnBrk="0" hangingPunct="0"/>
            <a:r>
              <a:rPr lang="en-US"/>
              <a:t>- 1000 mb -</a:t>
            </a:r>
          </a:p>
        </p:txBody>
      </p:sp>
      <p:sp>
        <p:nvSpPr>
          <p:cNvPr id="10249" name="Text Box 10"/>
          <p:cNvSpPr txBox="1">
            <a:spLocks noChangeArrowheads="1"/>
          </p:cNvSpPr>
          <p:nvPr/>
        </p:nvSpPr>
        <p:spPr bwMode="auto">
          <a:xfrm>
            <a:off x="1219200" y="4495800"/>
            <a:ext cx="2530475" cy="825500"/>
          </a:xfrm>
          <a:prstGeom prst="rect">
            <a:avLst/>
          </a:prstGeom>
          <a:noFill/>
          <a:ln w="9525">
            <a:noFill/>
            <a:miter lim="800000"/>
            <a:headEnd/>
            <a:tailEnd/>
          </a:ln>
        </p:spPr>
        <p:txBody>
          <a:bodyPr>
            <a:spAutoFit/>
          </a:bodyPr>
          <a:lstStyle/>
          <a:p>
            <a:pPr eaLnBrk="0" hangingPunct="0"/>
            <a:r>
              <a:rPr lang="en-US"/>
              <a:t>Cooling the air causes the height of the column of air to decrease</a:t>
            </a:r>
          </a:p>
        </p:txBody>
      </p:sp>
      <p:sp>
        <p:nvSpPr>
          <p:cNvPr id="10250" name="Text Box 11"/>
          <p:cNvSpPr txBox="1">
            <a:spLocks noChangeArrowheads="1"/>
          </p:cNvSpPr>
          <p:nvPr/>
        </p:nvSpPr>
        <p:spPr bwMode="auto">
          <a:xfrm>
            <a:off x="4953000" y="4572000"/>
            <a:ext cx="2530475" cy="825500"/>
          </a:xfrm>
          <a:prstGeom prst="rect">
            <a:avLst/>
          </a:prstGeom>
          <a:noFill/>
          <a:ln w="9525">
            <a:noFill/>
            <a:miter lim="800000"/>
            <a:headEnd/>
            <a:tailEnd/>
          </a:ln>
        </p:spPr>
        <p:txBody>
          <a:bodyPr>
            <a:spAutoFit/>
          </a:bodyPr>
          <a:lstStyle/>
          <a:p>
            <a:pPr eaLnBrk="0" hangingPunct="0"/>
            <a:r>
              <a:rPr lang="en-US"/>
              <a:t>Warming the air causes the height of the column of air to increase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smtClean="0"/>
              <a:t>Example: 18012G25KT</a:t>
            </a:r>
          </a:p>
        </p:txBody>
      </p:sp>
      <p:sp>
        <p:nvSpPr>
          <p:cNvPr id="56323" name="Content Placeholder 2"/>
          <p:cNvSpPr>
            <a:spLocks noGrp="1"/>
          </p:cNvSpPr>
          <p:nvPr>
            <p:ph idx="4294967295"/>
          </p:nvPr>
        </p:nvSpPr>
        <p:spPr/>
        <p:txBody>
          <a:bodyPr/>
          <a:lstStyle/>
          <a:p>
            <a:pPr eaLnBrk="1" hangingPunct="1"/>
            <a:r>
              <a:rPr lang="en-US" smtClean="0"/>
              <a:t>Winds are from 180 degrees (from the south, or southerly)</a:t>
            </a:r>
          </a:p>
          <a:p>
            <a:pPr eaLnBrk="1" hangingPunct="1"/>
            <a:r>
              <a:rPr lang="en-US" smtClean="0"/>
              <a:t>Average wind speed is 12 knots.</a:t>
            </a:r>
          </a:p>
          <a:p>
            <a:pPr eaLnBrk="1" hangingPunct="1"/>
            <a:r>
              <a:rPr lang="en-US" smtClean="0"/>
              <a:t>Highest gust during the past 15 minutes was 25 knots.</a:t>
            </a:r>
          </a:p>
          <a:p>
            <a:pPr eaLnBrk="1" hangingPunct="1"/>
            <a:r>
              <a:rPr lang="en-US" smtClean="0"/>
              <a:t>Phraseology: “Winds are from one eight zero at twelve knots gusting to twenty five knots.”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US" smtClean="0"/>
              <a:t>Peak Wind</a:t>
            </a:r>
          </a:p>
        </p:txBody>
      </p:sp>
      <p:sp>
        <p:nvSpPr>
          <p:cNvPr id="57347" name="Content Placeholder 2"/>
          <p:cNvSpPr>
            <a:spLocks noGrp="1"/>
          </p:cNvSpPr>
          <p:nvPr>
            <p:ph idx="4294967295"/>
          </p:nvPr>
        </p:nvSpPr>
        <p:spPr/>
        <p:txBody>
          <a:bodyPr/>
          <a:lstStyle/>
          <a:p>
            <a:pPr eaLnBrk="1" hangingPunct="1"/>
            <a:r>
              <a:rPr lang="en-US" smtClean="0"/>
              <a:t>If wind speeds exceed 25 knots (26 knots or more,) during the hour and that speed is not reported in the body of the METAR, a Peak Wind remark will be included in the observation.</a:t>
            </a:r>
          </a:p>
          <a:p>
            <a:pPr eaLnBrk="1" hangingPunct="1"/>
            <a:r>
              <a:rPr lang="en-US" smtClean="0"/>
              <a:t>The format for a Peak Wind is “PK WND” followed by the direction and speed (without unit indicator), then a solidus, then the time of the peak wind.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smtClean="0"/>
              <a:t>Example: PK WND 17031/25</a:t>
            </a:r>
          </a:p>
        </p:txBody>
      </p:sp>
      <p:sp>
        <p:nvSpPr>
          <p:cNvPr id="58371" name="Content Placeholder 2"/>
          <p:cNvSpPr>
            <a:spLocks noGrp="1"/>
          </p:cNvSpPr>
          <p:nvPr>
            <p:ph idx="4294967295"/>
          </p:nvPr>
        </p:nvSpPr>
        <p:spPr/>
        <p:txBody>
          <a:bodyPr/>
          <a:lstStyle/>
          <a:p>
            <a:pPr eaLnBrk="1" hangingPunct="1"/>
            <a:r>
              <a:rPr lang="en-US" smtClean="0"/>
              <a:t>Wind direction of the peak gust was from 170 degrees.</a:t>
            </a:r>
          </a:p>
          <a:p>
            <a:pPr eaLnBrk="1" hangingPunct="1"/>
            <a:r>
              <a:rPr lang="en-US" smtClean="0"/>
              <a:t>The peak speed was 31 knots.</a:t>
            </a:r>
          </a:p>
          <a:p>
            <a:pPr eaLnBrk="1" hangingPunct="1"/>
            <a:r>
              <a:rPr lang="en-US" smtClean="0"/>
              <a:t>The peak wind occurred at 25 minutes past the hour.  In some instances, four digits indicating the time will be used.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en-US" smtClean="0"/>
              <a:t>Wind Measurement</a:t>
            </a:r>
          </a:p>
        </p:txBody>
      </p:sp>
      <p:sp>
        <p:nvSpPr>
          <p:cNvPr id="59395" name="Content Placeholder 2"/>
          <p:cNvSpPr>
            <a:spLocks noGrp="1"/>
          </p:cNvSpPr>
          <p:nvPr>
            <p:ph idx="4294967295"/>
          </p:nvPr>
        </p:nvSpPr>
        <p:spPr/>
        <p:txBody>
          <a:bodyPr/>
          <a:lstStyle/>
          <a:p>
            <a:pPr eaLnBrk="1" hangingPunct="1"/>
            <a:r>
              <a:rPr lang="en-US" sz="3600" smtClean="0"/>
              <a:t>Data can be obtained through a fixed sensor, preferably located near the runway.</a:t>
            </a:r>
          </a:p>
          <a:p>
            <a:pPr eaLnBrk="1" hangingPunct="1"/>
            <a:r>
              <a:rPr lang="en-US" sz="3600" smtClean="0"/>
              <a:t>Measurements may be taken using a handheld/portable anemometer.</a:t>
            </a:r>
          </a:p>
          <a:p>
            <a:pPr eaLnBrk="1" hangingPunct="1"/>
            <a:r>
              <a:rPr lang="en-US" sz="3600" smtClean="0"/>
              <a:t>Charts and tables exist to estimate wind if sensors are not available.</a:t>
            </a:r>
          </a:p>
          <a:p>
            <a:pPr eaLnBrk="1" hangingPunct="1"/>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smtClean="0"/>
              <a:t>Wind Variability</a:t>
            </a:r>
          </a:p>
        </p:txBody>
      </p:sp>
      <p:sp>
        <p:nvSpPr>
          <p:cNvPr id="60419" name="Content Placeholder 2"/>
          <p:cNvSpPr>
            <a:spLocks noGrp="1"/>
          </p:cNvSpPr>
          <p:nvPr>
            <p:ph idx="4294967295"/>
          </p:nvPr>
        </p:nvSpPr>
        <p:spPr>
          <a:xfrm>
            <a:off x="457200" y="1600200"/>
            <a:ext cx="8229600" cy="4191000"/>
          </a:xfrm>
        </p:spPr>
        <p:txBody>
          <a:bodyPr/>
          <a:lstStyle/>
          <a:p>
            <a:pPr eaLnBrk="1" hangingPunct="1"/>
            <a:r>
              <a:rPr lang="en-US" sz="2800" smtClean="0"/>
              <a:t>If the wind direction varies by 60 degrees or more during the observing period, and the wind speed is six knots or less, the wind direction may be reported as VRB (such as, VRB05KT).</a:t>
            </a:r>
          </a:p>
          <a:p>
            <a:pPr eaLnBrk="1" hangingPunct="1"/>
            <a:r>
              <a:rPr lang="en-US" sz="2800" smtClean="0"/>
              <a:t>If the wind direction varies by 60 degrees or more during the observing period, and the wind speed greater than six knots, the predominant direction is reported, and the limits of variability follow (such as 31010KT 270V340).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pPr eaLnBrk="1" hangingPunct="1"/>
            <a:r>
              <a:rPr lang="en-US" smtClean="0"/>
              <a:t>Wind Shift Remark</a:t>
            </a:r>
          </a:p>
        </p:txBody>
      </p:sp>
      <p:sp>
        <p:nvSpPr>
          <p:cNvPr id="17411" name="Content Placeholder 2"/>
          <p:cNvSpPr>
            <a:spLocks noGrp="1"/>
          </p:cNvSpPr>
          <p:nvPr>
            <p:ph idx="4294967295"/>
          </p:nvPr>
        </p:nvSpPr>
        <p:spPr/>
        <p:txBody>
          <a:bodyPr rtlCol="0">
            <a:normAutofit lnSpcReduction="10000"/>
          </a:bodyPr>
          <a:lstStyle/>
          <a:p>
            <a:pPr eaLnBrk="1" fontAlgn="auto" hangingPunct="1">
              <a:spcAft>
                <a:spcPts val="0"/>
              </a:spcAft>
              <a:buFont typeface="Arial" pitchFamily="34" charset="0"/>
              <a:buChar char="•"/>
              <a:defRPr/>
            </a:pPr>
            <a:r>
              <a:rPr lang="en-US" kern="1200"/>
              <a:t>Defined as a 45 degree or more change in predominant wind direction in less than 15 minutes, with winds sustained at 10 knots or more through the shift.</a:t>
            </a:r>
          </a:p>
          <a:p>
            <a:pPr eaLnBrk="1" fontAlgn="auto" hangingPunct="1">
              <a:spcAft>
                <a:spcPts val="0"/>
              </a:spcAft>
              <a:buFont typeface="Arial" pitchFamily="34" charset="0"/>
              <a:buChar char="•"/>
              <a:defRPr/>
            </a:pPr>
            <a:r>
              <a:rPr lang="en-US" kern="1200"/>
              <a:t>Reported in Remarks as WSHFT followed by the minutes (and hours, if needed,) of the beginning of the occurrence.  If associated with frontal passage, FROPA may be appended to the remark.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n-US" smtClean="0"/>
              <a:t>Surface Wind Plots</a:t>
            </a:r>
          </a:p>
        </p:txBody>
      </p:sp>
      <p:sp>
        <p:nvSpPr>
          <p:cNvPr id="4" name="Oval 3"/>
          <p:cNvSpPr/>
          <p:nvPr/>
        </p:nvSpPr>
        <p:spPr>
          <a:xfrm>
            <a:off x="1676400" y="19812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a:off x="1219200" y="1524000"/>
            <a:ext cx="68580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19200" y="1143000"/>
            <a:ext cx="7620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2470" name="TextBox 10"/>
          <p:cNvSpPr txBox="1">
            <a:spLocks noChangeArrowheads="1"/>
          </p:cNvSpPr>
          <p:nvPr/>
        </p:nvSpPr>
        <p:spPr bwMode="auto">
          <a:xfrm>
            <a:off x="762000" y="2590800"/>
            <a:ext cx="2133600" cy="1477963"/>
          </a:xfrm>
          <a:prstGeom prst="rect">
            <a:avLst/>
          </a:prstGeom>
          <a:noFill/>
          <a:ln w="9525">
            <a:noFill/>
            <a:miter lim="800000"/>
            <a:headEnd/>
            <a:tailEnd/>
          </a:ln>
        </p:spPr>
        <p:txBody>
          <a:bodyPr>
            <a:spAutoFit/>
          </a:bodyPr>
          <a:lstStyle/>
          <a:p>
            <a:pPr algn="ctr"/>
            <a:r>
              <a:rPr lang="en-US">
                <a:latin typeface="Calibri" pitchFamily="34" charset="0"/>
              </a:rPr>
              <a:t>Winds from the Northwest at 10 knots,</a:t>
            </a:r>
          </a:p>
          <a:p>
            <a:pPr algn="ctr"/>
            <a:r>
              <a:rPr lang="en-US">
                <a:latin typeface="Calibri" pitchFamily="34" charset="0"/>
              </a:rPr>
              <a:t>or Winds from 320 at 10 knots</a:t>
            </a:r>
          </a:p>
        </p:txBody>
      </p:sp>
      <p:sp>
        <p:nvSpPr>
          <p:cNvPr id="12" name="Oval 11"/>
          <p:cNvSpPr/>
          <p:nvPr/>
        </p:nvSpPr>
        <p:spPr>
          <a:xfrm>
            <a:off x="4191000" y="19812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4038600" y="18288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73" name="TextBox 13"/>
          <p:cNvSpPr txBox="1">
            <a:spLocks noChangeArrowheads="1"/>
          </p:cNvSpPr>
          <p:nvPr/>
        </p:nvSpPr>
        <p:spPr bwMode="auto">
          <a:xfrm>
            <a:off x="3733800" y="2819400"/>
            <a:ext cx="1428750" cy="369888"/>
          </a:xfrm>
          <a:prstGeom prst="rect">
            <a:avLst/>
          </a:prstGeom>
          <a:noFill/>
          <a:ln w="9525">
            <a:noFill/>
            <a:miter lim="800000"/>
            <a:headEnd/>
            <a:tailEnd/>
          </a:ln>
        </p:spPr>
        <p:txBody>
          <a:bodyPr wrap="none">
            <a:spAutoFit/>
          </a:bodyPr>
          <a:lstStyle/>
          <a:p>
            <a:r>
              <a:rPr lang="en-US">
                <a:latin typeface="Calibri" pitchFamily="34" charset="0"/>
              </a:rPr>
              <a:t>Calm Winds</a:t>
            </a:r>
          </a:p>
        </p:txBody>
      </p:sp>
      <p:sp>
        <p:nvSpPr>
          <p:cNvPr id="15" name="Oval 14"/>
          <p:cNvSpPr/>
          <p:nvPr/>
        </p:nvSpPr>
        <p:spPr>
          <a:xfrm>
            <a:off x="6858000" y="19812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a:xfrm>
            <a:off x="7086600" y="2209800"/>
            <a:ext cx="0" cy="914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2476" name="TextBox 17"/>
          <p:cNvSpPr txBox="1">
            <a:spLocks noChangeArrowheads="1"/>
          </p:cNvSpPr>
          <p:nvPr/>
        </p:nvSpPr>
        <p:spPr bwMode="auto">
          <a:xfrm>
            <a:off x="6019800" y="3276600"/>
            <a:ext cx="2209800" cy="1200150"/>
          </a:xfrm>
          <a:prstGeom prst="rect">
            <a:avLst/>
          </a:prstGeom>
          <a:noFill/>
          <a:ln w="9525">
            <a:noFill/>
            <a:miter lim="800000"/>
            <a:headEnd/>
            <a:tailEnd/>
          </a:ln>
        </p:spPr>
        <p:txBody>
          <a:bodyPr>
            <a:spAutoFit/>
          </a:bodyPr>
          <a:lstStyle/>
          <a:p>
            <a:pPr algn="ctr"/>
            <a:r>
              <a:rPr lang="en-US">
                <a:latin typeface="Calibri" pitchFamily="34" charset="0"/>
              </a:rPr>
              <a:t>Winds from the south at 2 knots, or Winds from 180 at 2 knots.</a:t>
            </a:r>
          </a:p>
        </p:txBody>
      </p:sp>
      <p:sp>
        <p:nvSpPr>
          <p:cNvPr id="19" name="Oval 18"/>
          <p:cNvSpPr/>
          <p:nvPr/>
        </p:nvSpPr>
        <p:spPr>
          <a:xfrm>
            <a:off x="2438400" y="46482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6019800" y="46482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p:nvPr/>
        </p:nvCxnSpPr>
        <p:spPr>
          <a:xfrm>
            <a:off x="2667000" y="4876800"/>
            <a:ext cx="1143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81400" y="4876800"/>
            <a:ext cx="152400"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2481" name="TextBox 24"/>
          <p:cNvSpPr txBox="1">
            <a:spLocks noChangeArrowheads="1"/>
          </p:cNvSpPr>
          <p:nvPr/>
        </p:nvSpPr>
        <p:spPr bwMode="auto">
          <a:xfrm>
            <a:off x="914400" y="5562600"/>
            <a:ext cx="3505200" cy="646113"/>
          </a:xfrm>
          <a:prstGeom prst="rect">
            <a:avLst/>
          </a:prstGeom>
          <a:noFill/>
          <a:ln w="9525">
            <a:noFill/>
            <a:miter lim="800000"/>
            <a:headEnd/>
            <a:tailEnd/>
          </a:ln>
        </p:spPr>
        <p:txBody>
          <a:bodyPr>
            <a:spAutoFit/>
          </a:bodyPr>
          <a:lstStyle/>
          <a:p>
            <a:pPr algn="ctr"/>
            <a:r>
              <a:rPr lang="en-US">
                <a:latin typeface="Calibri" pitchFamily="34" charset="0"/>
              </a:rPr>
              <a:t>Winds from the east at 5 knots, or Winds from 090 at 5 knots.</a:t>
            </a:r>
          </a:p>
        </p:txBody>
      </p:sp>
      <p:cxnSp>
        <p:nvCxnSpPr>
          <p:cNvPr id="27" name="Straight Connector 26"/>
          <p:cNvCxnSpPr>
            <a:endCxn id="32" idx="3"/>
          </p:cNvCxnSpPr>
          <p:nvPr/>
        </p:nvCxnSpPr>
        <p:spPr>
          <a:xfrm flipH="1">
            <a:off x="5792788" y="4876800"/>
            <a:ext cx="455612" cy="8096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ight Triangle 31"/>
          <p:cNvSpPr/>
          <p:nvPr/>
        </p:nvSpPr>
        <p:spPr>
          <a:xfrm rot="17201387">
            <a:off x="5499894" y="5391944"/>
            <a:ext cx="147638" cy="4572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84" name="TextBox 33"/>
          <p:cNvSpPr txBox="1">
            <a:spLocks noChangeArrowheads="1"/>
          </p:cNvSpPr>
          <p:nvPr/>
        </p:nvSpPr>
        <p:spPr bwMode="auto">
          <a:xfrm>
            <a:off x="6019800" y="5638800"/>
            <a:ext cx="2895600" cy="923925"/>
          </a:xfrm>
          <a:prstGeom prst="rect">
            <a:avLst/>
          </a:prstGeom>
          <a:noFill/>
          <a:ln w="9525">
            <a:noFill/>
            <a:miter lim="800000"/>
            <a:headEnd/>
            <a:tailEnd/>
          </a:ln>
        </p:spPr>
        <p:txBody>
          <a:bodyPr>
            <a:spAutoFit/>
          </a:bodyPr>
          <a:lstStyle/>
          <a:p>
            <a:r>
              <a:rPr lang="en-US">
                <a:latin typeface="Calibri" pitchFamily="34" charset="0"/>
              </a:rPr>
              <a:t>Winds from the southwest at 50 knots, or Winds from 220 at 50 knots.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pPr eaLnBrk="1" hangingPunct="1"/>
            <a:r>
              <a:rPr lang="en-US" smtClean="0"/>
              <a:t>Visibility</a:t>
            </a:r>
          </a:p>
        </p:txBody>
      </p:sp>
      <p:sp>
        <p:nvSpPr>
          <p:cNvPr id="63491" name="Content Placeholder 2"/>
          <p:cNvSpPr>
            <a:spLocks noGrp="1"/>
          </p:cNvSpPr>
          <p:nvPr>
            <p:ph idx="4294967295"/>
          </p:nvPr>
        </p:nvSpPr>
        <p:spPr/>
        <p:txBody>
          <a:bodyPr/>
          <a:lstStyle/>
          <a:p>
            <a:pPr eaLnBrk="1" hangingPunct="1"/>
            <a:r>
              <a:rPr lang="en-US" smtClean="0"/>
              <a:t>When observed by humans, it is the distance that an object (during the day) or unfocused light (at night) can be seen through at least half of the horizon circle.</a:t>
            </a:r>
          </a:p>
          <a:p>
            <a:pPr eaLnBrk="1" hangingPunct="1"/>
            <a:r>
              <a:rPr lang="en-US" smtClean="0"/>
              <a:t>ASOS uses an unfocused light and a nearby sensor to convert received light values to equivalent visibility values.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p:txBody>
          <a:bodyPr/>
          <a:lstStyle/>
          <a:p>
            <a:pPr eaLnBrk="1" hangingPunct="1"/>
            <a:r>
              <a:rPr lang="en-US" smtClean="0"/>
              <a:t>Visibility Reporting</a:t>
            </a:r>
          </a:p>
        </p:txBody>
      </p:sp>
      <p:sp>
        <p:nvSpPr>
          <p:cNvPr id="64515" name="Content Placeholder 2"/>
          <p:cNvSpPr>
            <a:spLocks noGrp="1"/>
          </p:cNvSpPr>
          <p:nvPr>
            <p:ph idx="4294967295"/>
          </p:nvPr>
        </p:nvSpPr>
        <p:spPr/>
        <p:txBody>
          <a:bodyPr/>
          <a:lstStyle/>
          <a:p>
            <a:pPr eaLnBrk="1" hangingPunct="1"/>
            <a:r>
              <a:rPr lang="en-US" smtClean="0"/>
              <a:t>Can be reported in Meters or Statute Miles. Generally, Statute miles is used in the United States.  Most of the rest of the world uses Meters.</a:t>
            </a:r>
          </a:p>
          <a:p>
            <a:pPr eaLnBrk="1" hangingPunct="1"/>
            <a:r>
              <a:rPr lang="en-US" smtClean="0"/>
              <a:t>The highest reportable value in Statute Miles is 95SM</a:t>
            </a:r>
          </a:p>
          <a:p>
            <a:pPr eaLnBrk="1" hangingPunct="1"/>
            <a:r>
              <a:rPr lang="en-US" smtClean="0"/>
              <a:t>The highest reportable value in Meters on METARS is 9999.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pPr eaLnBrk="1" hangingPunct="1"/>
            <a:r>
              <a:rPr lang="en-US" smtClean="0"/>
              <a:t>Visibility Reporting (cont.)</a:t>
            </a:r>
          </a:p>
        </p:txBody>
      </p:sp>
      <p:sp>
        <p:nvSpPr>
          <p:cNvPr id="65539" name="Content Placeholder 2"/>
          <p:cNvSpPr>
            <a:spLocks noGrp="1"/>
          </p:cNvSpPr>
          <p:nvPr>
            <p:ph idx="4294967295"/>
          </p:nvPr>
        </p:nvSpPr>
        <p:spPr>
          <a:xfrm>
            <a:off x="457200" y="1524000"/>
            <a:ext cx="8229600" cy="4602163"/>
          </a:xfrm>
        </p:spPr>
        <p:txBody>
          <a:bodyPr/>
          <a:lstStyle/>
          <a:p>
            <a:pPr eaLnBrk="1" hangingPunct="1"/>
            <a:r>
              <a:rPr lang="en-US" smtClean="0"/>
              <a:t>Tower visibility may be reported in remarks if it differs from surface visibility.</a:t>
            </a:r>
          </a:p>
          <a:p>
            <a:pPr eaLnBrk="1" hangingPunct="1"/>
            <a:r>
              <a:rPr lang="en-US" smtClean="0"/>
              <a:t>Some stations may report surface visibility in remarks and use tower visibility as prevailing if tower visibility is lower than surface visibility.</a:t>
            </a:r>
          </a:p>
          <a:p>
            <a:pPr eaLnBrk="1" hangingPunct="1"/>
            <a:r>
              <a:rPr lang="en-US" smtClean="0"/>
              <a:t>Visibility may be reported as Variable in Remarks if it is less than three miles (such as VIS 1/2V2).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79"/>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46125" y="442913"/>
            <a:ext cx="7864475" cy="581025"/>
          </a:xfrm>
          <a:prstGeom prst="rect">
            <a:avLst/>
          </a:prstGeom>
          <a:noFill/>
          <a:ln w="9525">
            <a:noFill/>
            <a:miter lim="800000"/>
            <a:headEnd/>
            <a:tailEnd/>
          </a:ln>
        </p:spPr>
        <p:txBody>
          <a:bodyPr>
            <a:spAutoFit/>
          </a:bodyPr>
          <a:lstStyle/>
          <a:p>
            <a:pPr eaLnBrk="0" hangingPunct="0"/>
            <a:r>
              <a:rPr lang="en-US"/>
              <a:t>Because of the differences in heights of the columns, the height of the 500mb surface of the warm column is now above the height of the 500 surface of the cold column  </a:t>
            </a:r>
          </a:p>
        </p:txBody>
      </p:sp>
      <p:sp>
        <p:nvSpPr>
          <p:cNvPr id="11267" name="AutoShape 3"/>
          <p:cNvSpPr>
            <a:spLocks noChangeArrowheads="1"/>
          </p:cNvSpPr>
          <p:nvPr/>
        </p:nvSpPr>
        <p:spPr bwMode="auto">
          <a:xfrm>
            <a:off x="1447800" y="2057400"/>
            <a:ext cx="1981200" cy="2057400"/>
          </a:xfrm>
          <a:prstGeom prst="can">
            <a:avLst>
              <a:gd name="adj" fmla="val 25962"/>
            </a:avLst>
          </a:prstGeom>
          <a:gradFill rotWithShape="0">
            <a:gsLst>
              <a:gs pos="0">
                <a:schemeClr val="bg1"/>
              </a:gs>
              <a:gs pos="100000">
                <a:srgbClr val="0000FF"/>
              </a:gs>
            </a:gsLst>
            <a:lin ang="5400000" scaled="1"/>
          </a:gradFill>
          <a:ln w="9525">
            <a:solidFill>
              <a:schemeClr val="tx1"/>
            </a:solidFill>
            <a:round/>
            <a:headEnd/>
            <a:tailEnd/>
          </a:ln>
        </p:spPr>
        <p:txBody>
          <a:bodyPr wrap="none" anchor="ctr"/>
          <a:lstStyle/>
          <a:p>
            <a:pPr eaLnBrk="0" hangingPunct="0"/>
            <a:endParaRPr lang="en-US"/>
          </a:p>
        </p:txBody>
      </p:sp>
      <p:sp>
        <p:nvSpPr>
          <p:cNvPr id="11268" name="AutoShape 4"/>
          <p:cNvSpPr>
            <a:spLocks noChangeArrowheads="1"/>
          </p:cNvSpPr>
          <p:nvPr/>
        </p:nvSpPr>
        <p:spPr bwMode="auto">
          <a:xfrm>
            <a:off x="5181600" y="1752600"/>
            <a:ext cx="1981200" cy="2438400"/>
          </a:xfrm>
          <a:prstGeom prst="can">
            <a:avLst>
              <a:gd name="adj" fmla="val 30769"/>
            </a:avLst>
          </a:prstGeom>
          <a:gradFill rotWithShape="0">
            <a:gsLst>
              <a:gs pos="0">
                <a:schemeClr val="bg1"/>
              </a:gs>
              <a:gs pos="100000">
                <a:srgbClr val="FF0000"/>
              </a:gs>
            </a:gsLst>
            <a:lin ang="5400000" scaled="1"/>
          </a:gradFill>
          <a:ln w="9525">
            <a:solidFill>
              <a:schemeClr val="tx1"/>
            </a:solidFill>
            <a:round/>
            <a:headEnd/>
            <a:tailEnd/>
          </a:ln>
        </p:spPr>
        <p:txBody>
          <a:bodyPr wrap="none" anchor="ctr"/>
          <a:lstStyle/>
          <a:p>
            <a:pPr eaLnBrk="0" hangingPunct="0"/>
            <a:endParaRPr lang="en-US"/>
          </a:p>
        </p:txBody>
      </p:sp>
      <p:sp>
        <p:nvSpPr>
          <p:cNvPr id="11269" name="Text Box 5"/>
          <p:cNvSpPr txBox="1">
            <a:spLocks noChangeArrowheads="1"/>
          </p:cNvSpPr>
          <p:nvPr/>
        </p:nvSpPr>
        <p:spPr bwMode="auto">
          <a:xfrm>
            <a:off x="1905000" y="21336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1270" name="Text Box 6"/>
          <p:cNvSpPr txBox="1">
            <a:spLocks noChangeArrowheads="1"/>
          </p:cNvSpPr>
          <p:nvPr/>
        </p:nvSpPr>
        <p:spPr bwMode="auto">
          <a:xfrm>
            <a:off x="1828800" y="3733800"/>
            <a:ext cx="1139825" cy="336550"/>
          </a:xfrm>
          <a:prstGeom prst="rect">
            <a:avLst/>
          </a:prstGeom>
          <a:noFill/>
          <a:ln w="9525">
            <a:noFill/>
            <a:miter lim="800000"/>
            <a:headEnd/>
            <a:tailEnd/>
          </a:ln>
        </p:spPr>
        <p:txBody>
          <a:bodyPr wrap="none">
            <a:spAutoFit/>
          </a:bodyPr>
          <a:lstStyle/>
          <a:p>
            <a:pPr eaLnBrk="0" hangingPunct="0"/>
            <a:r>
              <a:rPr lang="en-US"/>
              <a:t>- 1000 mb -</a:t>
            </a:r>
          </a:p>
        </p:txBody>
      </p:sp>
      <p:sp>
        <p:nvSpPr>
          <p:cNvPr id="11271" name="Text Box 7"/>
          <p:cNvSpPr txBox="1">
            <a:spLocks noChangeArrowheads="1"/>
          </p:cNvSpPr>
          <p:nvPr/>
        </p:nvSpPr>
        <p:spPr bwMode="auto">
          <a:xfrm>
            <a:off x="5715000" y="19812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1272" name="Text Box 8"/>
          <p:cNvSpPr txBox="1">
            <a:spLocks noChangeArrowheads="1"/>
          </p:cNvSpPr>
          <p:nvPr/>
        </p:nvSpPr>
        <p:spPr bwMode="auto">
          <a:xfrm>
            <a:off x="5638800" y="3733800"/>
            <a:ext cx="1139825" cy="336550"/>
          </a:xfrm>
          <a:prstGeom prst="rect">
            <a:avLst/>
          </a:prstGeom>
          <a:noFill/>
          <a:ln w="9525">
            <a:noFill/>
            <a:miter lim="800000"/>
            <a:headEnd/>
            <a:tailEnd/>
          </a:ln>
        </p:spPr>
        <p:txBody>
          <a:bodyPr wrap="none">
            <a:spAutoFit/>
          </a:bodyPr>
          <a:lstStyle/>
          <a:p>
            <a:pPr eaLnBrk="0" hangingPunct="0"/>
            <a:r>
              <a:rPr lang="en-US"/>
              <a:t>- 1000 mb -</a:t>
            </a:r>
          </a:p>
        </p:txBody>
      </p:sp>
      <p:sp>
        <p:nvSpPr>
          <p:cNvPr id="11273" name="Line 12"/>
          <p:cNvSpPr>
            <a:spLocks noChangeShapeType="1"/>
          </p:cNvSpPr>
          <p:nvPr/>
        </p:nvSpPr>
        <p:spPr bwMode="auto">
          <a:xfrm flipH="1">
            <a:off x="3505200" y="2057400"/>
            <a:ext cx="1600200" cy="0"/>
          </a:xfrm>
          <a:prstGeom prst="line">
            <a:avLst/>
          </a:prstGeom>
          <a:noFill/>
          <a:ln w="9525">
            <a:solidFill>
              <a:schemeClr val="tx1"/>
            </a:solidFill>
            <a:round/>
            <a:headEnd/>
            <a:tailEnd type="triangle" w="med" len="med"/>
          </a:ln>
        </p:spPr>
        <p:txBody>
          <a:bodyPr wrap="none" anchor="ctr"/>
          <a:lstStyle/>
          <a:p>
            <a:endParaRPr lang="en-US"/>
          </a:p>
        </p:txBody>
      </p:sp>
      <p:sp>
        <p:nvSpPr>
          <p:cNvPr id="11274" name="Line 13"/>
          <p:cNvSpPr>
            <a:spLocks noChangeShapeType="1"/>
          </p:cNvSpPr>
          <p:nvPr/>
        </p:nvSpPr>
        <p:spPr bwMode="auto">
          <a:xfrm flipV="1">
            <a:off x="3429000" y="2057400"/>
            <a:ext cx="0" cy="228600"/>
          </a:xfrm>
          <a:prstGeom prst="line">
            <a:avLst/>
          </a:prstGeom>
          <a:noFill/>
          <a:ln w="9525">
            <a:solidFill>
              <a:schemeClr val="tx1"/>
            </a:solidFill>
            <a:prstDash val="sysDot"/>
            <a:round/>
            <a:headEnd/>
            <a:tailEnd/>
          </a:ln>
        </p:spPr>
        <p:txBody>
          <a:bodyPr wrap="none" anchor="ctr"/>
          <a:lstStyle/>
          <a:p>
            <a:endParaRPr lang="en-US"/>
          </a:p>
        </p:txBody>
      </p:sp>
      <p:sp>
        <p:nvSpPr>
          <p:cNvPr id="11275" name="Line 14"/>
          <p:cNvSpPr>
            <a:spLocks noChangeShapeType="1"/>
          </p:cNvSpPr>
          <p:nvPr/>
        </p:nvSpPr>
        <p:spPr bwMode="auto">
          <a:xfrm flipV="1">
            <a:off x="1447800" y="2057400"/>
            <a:ext cx="0" cy="228600"/>
          </a:xfrm>
          <a:prstGeom prst="line">
            <a:avLst/>
          </a:prstGeom>
          <a:noFill/>
          <a:ln w="9525">
            <a:solidFill>
              <a:schemeClr val="tx1"/>
            </a:solidFill>
            <a:prstDash val="sysDot"/>
            <a:round/>
            <a:headEnd/>
            <a:tailEnd/>
          </a:ln>
        </p:spPr>
        <p:txBody>
          <a:bodyPr wrap="none" anchor="ctr"/>
          <a:lstStyle/>
          <a:p>
            <a:endParaRPr lang="en-US"/>
          </a:p>
        </p:txBody>
      </p:sp>
      <p:sp>
        <p:nvSpPr>
          <p:cNvPr id="11276" name="Oval 15"/>
          <p:cNvSpPr>
            <a:spLocks noChangeArrowheads="1"/>
          </p:cNvSpPr>
          <p:nvPr/>
        </p:nvSpPr>
        <p:spPr bwMode="auto">
          <a:xfrm>
            <a:off x="1447800" y="1905000"/>
            <a:ext cx="1981200" cy="381000"/>
          </a:xfrm>
          <a:prstGeom prst="ellipse">
            <a:avLst/>
          </a:prstGeom>
          <a:noFill/>
          <a:ln w="9525">
            <a:solidFill>
              <a:schemeClr val="tx1"/>
            </a:solidFill>
            <a:prstDash val="sysDot"/>
            <a:round/>
            <a:headEnd/>
            <a:tailEnd/>
          </a:ln>
        </p:spPr>
        <p:txBody>
          <a:bodyPr wrap="none" anchor="ctr"/>
          <a:lstStyle/>
          <a:p>
            <a:pPr eaLnBrk="0" hangingPunct="0"/>
            <a:endParaRPr lang="en-US"/>
          </a:p>
        </p:txBody>
      </p:sp>
      <p:sp>
        <p:nvSpPr>
          <p:cNvPr id="11277" name="Text Box 16"/>
          <p:cNvSpPr txBox="1">
            <a:spLocks noChangeArrowheads="1"/>
          </p:cNvSpPr>
          <p:nvPr/>
        </p:nvSpPr>
        <p:spPr bwMode="auto">
          <a:xfrm>
            <a:off x="3505200" y="2133600"/>
            <a:ext cx="1600200" cy="1558925"/>
          </a:xfrm>
          <a:prstGeom prst="rect">
            <a:avLst/>
          </a:prstGeom>
          <a:noFill/>
          <a:ln w="9525">
            <a:noFill/>
            <a:miter lim="800000"/>
            <a:headEnd/>
            <a:tailEnd/>
          </a:ln>
        </p:spPr>
        <p:txBody>
          <a:bodyPr>
            <a:spAutoFit/>
          </a:bodyPr>
          <a:lstStyle/>
          <a:p>
            <a:pPr eaLnBrk="0" hangingPunct="0"/>
            <a:r>
              <a:rPr lang="en-US"/>
              <a:t>The 500mb level of the warmer column is higher than the 500mb level of the colder column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pPr eaLnBrk="1" hangingPunct="1"/>
            <a:r>
              <a:rPr lang="en-US" smtClean="0"/>
              <a:t>Visibility Plots</a:t>
            </a:r>
          </a:p>
        </p:txBody>
      </p:sp>
      <p:sp>
        <p:nvSpPr>
          <p:cNvPr id="4" name="Oval 3"/>
          <p:cNvSpPr/>
          <p:nvPr/>
        </p:nvSpPr>
        <p:spPr>
          <a:xfrm>
            <a:off x="1676400" y="18288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38800" y="18288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65" name="TextBox 5"/>
          <p:cNvSpPr txBox="1">
            <a:spLocks noChangeArrowheads="1"/>
          </p:cNvSpPr>
          <p:nvPr/>
        </p:nvSpPr>
        <p:spPr bwMode="auto">
          <a:xfrm>
            <a:off x="914400" y="1905000"/>
            <a:ext cx="696913" cy="369888"/>
          </a:xfrm>
          <a:prstGeom prst="rect">
            <a:avLst/>
          </a:prstGeom>
          <a:noFill/>
          <a:ln w="9525">
            <a:noFill/>
            <a:miter lim="800000"/>
            <a:headEnd/>
            <a:tailEnd/>
          </a:ln>
        </p:spPr>
        <p:txBody>
          <a:bodyPr wrap="none">
            <a:spAutoFit/>
          </a:bodyPr>
          <a:lstStyle/>
          <a:p>
            <a:r>
              <a:rPr lang="en-US">
                <a:latin typeface="Calibri" pitchFamily="34" charset="0"/>
              </a:rPr>
              <a:t>2 1/2</a:t>
            </a:r>
          </a:p>
        </p:txBody>
      </p:sp>
      <p:sp>
        <p:nvSpPr>
          <p:cNvPr id="66566" name="TextBox 6"/>
          <p:cNvSpPr txBox="1">
            <a:spLocks noChangeArrowheads="1"/>
          </p:cNvSpPr>
          <p:nvPr/>
        </p:nvSpPr>
        <p:spPr bwMode="auto">
          <a:xfrm>
            <a:off x="5105400" y="1905000"/>
            <a:ext cx="441325" cy="369888"/>
          </a:xfrm>
          <a:prstGeom prst="rect">
            <a:avLst/>
          </a:prstGeom>
          <a:noFill/>
          <a:ln w="9525">
            <a:noFill/>
            <a:miter lim="800000"/>
            <a:headEnd/>
            <a:tailEnd/>
          </a:ln>
        </p:spPr>
        <p:txBody>
          <a:bodyPr wrap="none">
            <a:spAutoFit/>
          </a:bodyPr>
          <a:lstStyle/>
          <a:p>
            <a:r>
              <a:rPr lang="en-US">
                <a:latin typeface="Calibri" pitchFamily="34" charset="0"/>
              </a:rPr>
              <a:t>58</a:t>
            </a:r>
          </a:p>
        </p:txBody>
      </p:sp>
      <p:sp>
        <p:nvSpPr>
          <p:cNvPr id="66567" name="TextBox 7"/>
          <p:cNvSpPr txBox="1">
            <a:spLocks noChangeArrowheads="1"/>
          </p:cNvSpPr>
          <p:nvPr/>
        </p:nvSpPr>
        <p:spPr bwMode="auto">
          <a:xfrm>
            <a:off x="228600" y="2514600"/>
            <a:ext cx="3200400" cy="1477963"/>
          </a:xfrm>
          <a:prstGeom prst="rect">
            <a:avLst/>
          </a:prstGeom>
          <a:noFill/>
          <a:ln w="9525">
            <a:noFill/>
            <a:miter lim="800000"/>
            <a:headEnd/>
            <a:tailEnd/>
          </a:ln>
        </p:spPr>
        <p:txBody>
          <a:bodyPr>
            <a:spAutoFit/>
          </a:bodyPr>
          <a:lstStyle/>
          <a:p>
            <a:pPr algn="ctr"/>
            <a:r>
              <a:rPr lang="en-US">
                <a:latin typeface="Calibri" pitchFamily="34" charset="0"/>
              </a:rPr>
              <a:t>Visibility is plotted directly to the left of the station circle.  Most charts from US sources will use actual visibility in statute miles.</a:t>
            </a:r>
          </a:p>
        </p:txBody>
      </p:sp>
      <p:sp>
        <p:nvSpPr>
          <p:cNvPr id="66568" name="TextBox 8"/>
          <p:cNvSpPr txBox="1">
            <a:spLocks noChangeArrowheads="1"/>
          </p:cNvSpPr>
          <p:nvPr/>
        </p:nvSpPr>
        <p:spPr bwMode="auto">
          <a:xfrm>
            <a:off x="4267200" y="2438400"/>
            <a:ext cx="3733800" cy="1200150"/>
          </a:xfrm>
          <a:prstGeom prst="rect">
            <a:avLst/>
          </a:prstGeom>
          <a:noFill/>
          <a:ln w="9525">
            <a:noFill/>
            <a:miter lim="800000"/>
            <a:headEnd/>
            <a:tailEnd/>
          </a:ln>
        </p:spPr>
        <p:txBody>
          <a:bodyPr>
            <a:spAutoFit/>
          </a:bodyPr>
          <a:lstStyle/>
          <a:p>
            <a:r>
              <a:rPr lang="en-US">
                <a:latin typeface="Calibri" pitchFamily="34" charset="0"/>
              </a:rPr>
              <a:t>On some charts plotted from synoptic code, the synoptic code for the visibility will be plotted instead of the actual visibility.  </a:t>
            </a:r>
          </a:p>
        </p:txBody>
      </p:sp>
      <p:sp>
        <p:nvSpPr>
          <p:cNvPr id="66569" name="TextBox 9"/>
          <p:cNvSpPr txBox="1">
            <a:spLocks noChangeArrowheads="1"/>
          </p:cNvSpPr>
          <p:nvPr/>
        </p:nvSpPr>
        <p:spPr bwMode="auto">
          <a:xfrm>
            <a:off x="4191000" y="3810000"/>
            <a:ext cx="4267200" cy="923925"/>
          </a:xfrm>
          <a:prstGeom prst="rect">
            <a:avLst/>
          </a:prstGeom>
          <a:noFill/>
          <a:ln w="9525">
            <a:noFill/>
            <a:miter lim="800000"/>
            <a:headEnd/>
            <a:tailEnd/>
          </a:ln>
        </p:spPr>
        <p:txBody>
          <a:bodyPr>
            <a:spAutoFit/>
          </a:bodyPr>
          <a:lstStyle/>
          <a:p>
            <a:r>
              <a:rPr lang="en-US">
                <a:latin typeface="Calibri" pitchFamily="34" charset="0"/>
              </a:rPr>
              <a:t>If the code is 50 or less, the visibility is in hundreds of meters.  For example, 32 would be 3200 meters, or 2 miles.</a:t>
            </a:r>
          </a:p>
        </p:txBody>
      </p:sp>
      <p:sp>
        <p:nvSpPr>
          <p:cNvPr id="66570" name="TextBox 10"/>
          <p:cNvSpPr txBox="1">
            <a:spLocks noChangeArrowheads="1"/>
          </p:cNvSpPr>
          <p:nvPr/>
        </p:nvSpPr>
        <p:spPr bwMode="auto">
          <a:xfrm>
            <a:off x="4114800" y="5105400"/>
            <a:ext cx="4495800" cy="1200150"/>
          </a:xfrm>
          <a:prstGeom prst="rect">
            <a:avLst/>
          </a:prstGeom>
          <a:noFill/>
          <a:ln w="9525">
            <a:noFill/>
            <a:miter lim="800000"/>
            <a:headEnd/>
            <a:tailEnd/>
          </a:ln>
        </p:spPr>
        <p:txBody>
          <a:bodyPr>
            <a:spAutoFit/>
          </a:bodyPr>
          <a:lstStyle/>
          <a:p>
            <a:r>
              <a:rPr lang="en-US">
                <a:latin typeface="Calibri" pitchFamily="34" charset="0"/>
              </a:rPr>
              <a:t>If the code is more than 50, subtract 50 and result will be visibility in kilometers.  For example, 66 would be 16 kilometers, or 10 miles.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smtClean="0"/>
              <a:t>Runway Visual Range</a:t>
            </a:r>
          </a:p>
        </p:txBody>
      </p:sp>
      <p:sp>
        <p:nvSpPr>
          <p:cNvPr id="67587" name="Content Placeholder 2"/>
          <p:cNvSpPr>
            <a:spLocks noGrp="1"/>
          </p:cNvSpPr>
          <p:nvPr>
            <p:ph idx="4294967295"/>
          </p:nvPr>
        </p:nvSpPr>
        <p:spPr/>
        <p:txBody>
          <a:bodyPr/>
          <a:lstStyle/>
          <a:p>
            <a:pPr eaLnBrk="1" hangingPunct="1"/>
            <a:r>
              <a:rPr lang="en-US" smtClean="0"/>
              <a:t>Calculated by sensors aligned with the runway.</a:t>
            </a:r>
          </a:p>
          <a:p>
            <a:pPr eaLnBrk="1" hangingPunct="1"/>
            <a:r>
              <a:rPr lang="en-US" smtClean="0"/>
              <a:t>Reported whenever the prevailing visibility is 1 statute mile or less and/or the RVR for the designated instrument runway is 6,000 feet or less.</a:t>
            </a:r>
          </a:p>
          <a:p>
            <a:pPr eaLnBrk="1" hangingPunct="1"/>
            <a:r>
              <a:rPr lang="en-US" smtClean="0"/>
              <a:t>A single value or range of values may be reported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pPr eaLnBrk="1" hangingPunct="1"/>
            <a:r>
              <a:rPr lang="en-US" smtClean="0"/>
              <a:t>Runway Visual Range Format</a:t>
            </a:r>
          </a:p>
        </p:txBody>
      </p:sp>
      <p:sp>
        <p:nvSpPr>
          <p:cNvPr id="24579" name="Content Placeholder 2"/>
          <p:cNvSpPr>
            <a:spLocks noGrp="1"/>
          </p:cNvSpPr>
          <p:nvPr>
            <p:ph idx="4294967295"/>
          </p:nvPr>
        </p:nvSpPr>
        <p:spPr>
          <a:xfrm>
            <a:off x="457200" y="1371600"/>
            <a:ext cx="8229600" cy="4800600"/>
          </a:xfrm>
        </p:spPr>
        <p:txBody>
          <a:bodyPr rtlCol="0">
            <a:normAutofit lnSpcReduction="10000"/>
          </a:bodyPr>
          <a:lstStyle/>
          <a:p>
            <a:pPr eaLnBrk="1" fontAlgn="auto" hangingPunct="1">
              <a:spcAft>
                <a:spcPts val="0"/>
              </a:spcAft>
              <a:buFont typeface="Arial" pitchFamily="34" charset="0"/>
              <a:buChar char="•"/>
              <a:defRPr/>
            </a:pPr>
            <a:r>
              <a:rPr lang="en-US" sz="2400" kern="1200"/>
              <a:t>Formatted as R, then the runway designator, then a solidus, then a single value or the lowest value, followed by a V, then the highest value, ending with FT.</a:t>
            </a:r>
          </a:p>
          <a:p>
            <a:pPr eaLnBrk="1" fontAlgn="auto" hangingPunct="1">
              <a:spcAft>
                <a:spcPts val="0"/>
              </a:spcAft>
              <a:buFont typeface="Arial" pitchFamily="34" charset="0"/>
              <a:buChar char="•"/>
              <a:defRPr/>
            </a:pPr>
            <a:r>
              <a:rPr lang="en-US" sz="2400" kern="1200"/>
              <a:t>M is used to mean Less Than, and P is used to mean Greater Than.</a:t>
            </a:r>
          </a:p>
          <a:p>
            <a:pPr eaLnBrk="1" fontAlgn="auto" hangingPunct="1">
              <a:spcAft>
                <a:spcPts val="0"/>
              </a:spcAft>
              <a:buFont typeface="Arial" pitchFamily="34" charset="0"/>
              <a:buChar char="•"/>
              <a:defRPr/>
            </a:pPr>
            <a:r>
              <a:rPr lang="en-US" sz="2400" kern="1200"/>
              <a:t>Examples:</a:t>
            </a:r>
          </a:p>
          <a:p>
            <a:pPr lvl="1" eaLnBrk="1" fontAlgn="auto" hangingPunct="1">
              <a:spcAft>
                <a:spcPts val="0"/>
              </a:spcAft>
              <a:buFont typeface="Arial" pitchFamily="34" charset="0"/>
              <a:buChar char="–"/>
              <a:defRPr/>
            </a:pPr>
            <a:r>
              <a:rPr lang="en-US" sz="2400" kern="1200">
                <a:ea typeface="+mn-ea"/>
                <a:cs typeface="+mn-cs"/>
              </a:rPr>
              <a:t>R27L/M0400FT – Runway 27 Left visual range is less than 400 feet.</a:t>
            </a:r>
          </a:p>
          <a:p>
            <a:pPr lvl="1" eaLnBrk="1" fontAlgn="auto" hangingPunct="1">
              <a:spcAft>
                <a:spcPts val="0"/>
              </a:spcAft>
              <a:buFont typeface="Arial" pitchFamily="34" charset="0"/>
              <a:buChar char="–"/>
              <a:defRPr/>
            </a:pPr>
            <a:r>
              <a:rPr lang="en-US" sz="2400" kern="1200">
                <a:ea typeface="+mn-ea"/>
                <a:cs typeface="+mn-cs"/>
              </a:rPr>
              <a:t>R18/0600V1000FT – Runway 18 visual range varies from 600 feet to 1000 feet.</a:t>
            </a:r>
          </a:p>
          <a:p>
            <a:pPr lvl="1" eaLnBrk="1" fontAlgn="auto" hangingPunct="1">
              <a:spcAft>
                <a:spcPts val="0"/>
              </a:spcAft>
              <a:buFont typeface="Arial" pitchFamily="34" charset="0"/>
              <a:buChar char="–"/>
              <a:defRPr/>
            </a:pPr>
            <a:r>
              <a:rPr lang="en-US" sz="2400" kern="1200">
                <a:ea typeface="+mn-ea"/>
                <a:cs typeface="+mn-cs"/>
              </a:rPr>
              <a:t>R36C/5000VP6000FT – Runway 36 Center visual range varies from 5,000 feet to greater than 6,000 feet.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685800"/>
            <a:ext cx="8229600" cy="1143000"/>
          </a:xfrm>
        </p:spPr>
        <p:txBody>
          <a:bodyPr rtlCol="0">
            <a:normAutofit fontScale="90000"/>
          </a:bodyPr>
          <a:lstStyle/>
          <a:p>
            <a:pPr eaLnBrk="1" fontAlgn="auto" hangingPunct="1">
              <a:spcAft>
                <a:spcPts val="0"/>
              </a:spcAft>
              <a:defRPr/>
            </a:pPr>
            <a:r>
              <a:rPr lang="en-US" kern="1200"/>
              <a:t>Weather and Obstructions to Vision</a:t>
            </a:r>
          </a:p>
        </p:txBody>
      </p:sp>
      <p:sp>
        <p:nvSpPr>
          <p:cNvPr id="69635" name="Content Placeholder 2"/>
          <p:cNvSpPr>
            <a:spLocks noGrp="1"/>
          </p:cNvSpPr>
          <p:nvPr>
            <p:ph idx="4294967295"/>
          </p:nvPr>
        </p:nvSpPr>
        <p:spPr>
          <a:xfrm>
            <a:off x="457200" y="2133600"/>
            <a:ext cx="8229600" cy="3992563"/>
          </a:xfrm>
        </p:spPr>
        <p:txBody>
          <a:bodyPr/>
          <a:lstStyle/>
          <a:p>
            <a:pPr eaLnBrk="1" hangingPunct="1"/>
            <a:r>
              <a:rPr lang="en-US" smtClean="0"/>
              <a:t>Obstructions to Vision are phenomena that reduce visibility, such as mist, fog, haze, smoke, etc. </a:t>
            </a:r>
          </a:p>
          <a:p>
            <a:pPr eaLnBrk="1" hangingPunct="1"/>
            <a:r>
              <a:rPr lang="en-US" smtClean="0"/>
              <a:t>Precipitation, tornadic activity, etc. are considered Weather.  Weather may or may not reduce visibility.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685800"/>
            <a:ext cx="8229600" cy="1143000"/>
          </a:xfrm>
        </p:spPr>
        <p:txBody>
          <a:bodyPr rtlCol="0">
            <a:normAutofit fontScale="90000"/>
          </a:bodyPr>
          <a:lstStyle/>
          <a:p>
            <a:pPr eaLnBrk="1" fontAlgn="auto" hangingPunct="1">
              <a:spcAft>
                <a:spcPts val="0"/>
              </a:spcAft>
              <a:defRPr/>
            </a:pPr>
            <a:r>
              <a:rPr lang="en-US" kern="1200" dirty="0"/>
              <a:t>Weather and Obstructions to Vision</a:t>
            </a:r>
          </a:p>
        </p:txBody>
      </p:sp>
      <p:sp>
        <p:nvSpPr>
          <p:cNvPr id="70659" name="Content Placeholder 2"/>
          <p:cNvSpPr>
            <a:spLocks noGrp="1"/>
          </p:cNvSpPr>
          <p:nvPr>
            <p:ph idx="4294967295"/>
          </p:nvPr>
        </p:nvSpPr>
        <p:spPr>
          <a:xfrm>
            <a:off x="533400" y="1828800"/>
            <a:ext cx="8229600" cy="4724400"/>
          </a:xfrm>
        </p:spPr>
        <p:txBody>
          <a:bodyPr/>
          <a:lstStyle/>
          <a:p>
            <a:pPr eaLnBrk="1" hangingPunct="1"/>
            <a:r>
              <a:rPr lang="en-US" sz="2800" smtClean="0"/>
              <a:t>Although there are thumb rules for determining whether an obscuration is haze or mist based on dew-point depression, the true difference is that mist/fog are based on moisture, haze is not.</a:t>
            </a:r>
          </a:p>
          <a:p>
            <a:pPr eaLnBrk="1" hangingPunct="1"/>
            <a:r>
              <a:rPr lang="en-US" sz="2800" smtClean="0"/>
              <a:t>Fog can quickly form if supersaturated calm air is disturbed.  This sometimes happens soon after sunrise as the heated ground triggers convective currents.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p:txBody>
          <a:bodyPr/>
          <a:lstStyle/>
          <a:p>
            <a:pPr eaLnBrk="1" hangingPunct="1"/>
            <a:r>
              <a:rPr lang="en-US" smtClean="0"/>
              <a:t>Weather</a:t>
            </a:r>
          </a:p>
        </p:txBody>
      </p:sp>
      <p:sp>
        <p:nvSpPr>
          <p:cNvPr id="71683" name="Content Placeholder 2"/>
          <p:cNvSpPr>
            <a:spLocks noGrp="1"/>
          </p:cNvSpPr>
          <p:nvPr>
            <p:ph idx="4294967295"/>
          </p:nvPr>
        </p:nvSpPr>
        <p:spPr>
          <a:xfrm>
            <a:off x="457200" y="1600200"/>
            <a:ext cx="8229600" cy="4724400"/>
          </a:xfrm>
        </p:spPr>
        <p:txBody>
          <a:bodyPr/>
          <a:lstStyle/>
          <a:p>
            <a:pPr eaLnBrk="1" hangingPunct="1"/>
            <a:r>
              <a:rPr lang="en-US" smtClean="0"/>
              <a:t>If weather is occurring within five miles of the point of observation, it is considered to be occurring “on-station”</a:t>
            </a:r>
          </a:p>
          <a:p>
            <a:pPr eaLnBrk="1" hangingPunct="1"/>
            <a:r>
              <a:rPr lang="en-US" smtClean="0"/>
              <a:t>If weather is occurring between five and ten miles from the point of observation, it is considered to be “in the vicinity”</a:t>
            </a:r>
          </a:p>
          <a:p>
            <a:pPr eaLnBrk="1" hangingPunct="1"/>
            <a:r>
              <a:rPr lang="en-US" smtClean="0"/>
              <a:t>If weather is observed but is more than ten miles from the point of observation, it is considered to be “distant”.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a:lstStyle/>
          <a:p>
            <a:pPr eaLnBrk="1" hangingPunct="1"/>
            <a:r>
              <a:rPr lang="en-US" sz="3600" smtClean="0"/>
              <a:t>Weather and Obstruction to Vision Plots</a:t>
            </a:r>
          </a:p>
        </p:txBody>
      </p:sp>
      <p:sp>
        <p:nvSpPr>
          <p:cNvPr id="4" name="Oval 3"/>
          <p:cNvSpPr/>
          <p:nvPr/>
        </p:nvSpPr>
        <p:spPr>
          <a:xfrm>
            <a:off x="1524000" y="17526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708" name="TextBox 4"/>
          <p:cNvSpPr txBox="1">
            <a:spLocks noChangeArrowheads="1"/>
          </p:cNvSpPr>
          <p:nvPr/>
        </p:nvSpPr>
        <p:spPr bwMode="auto">
          <a:xfrm>
            <a:off x="1143000" y="1600200"/>
            <a:ext cx="433388" cy="584200"/>
          </a:xfrm>
          <a:prstGeom prst="rect">
            <a:avLst/>
          </a:prstGeom>
          <a:noFill/>
          <a:ln w="9525">
            <a:noFill/>
            <a:miter lim="800000"/>
            <a:headEnd/>
            <a:tailEnd/>
          </a:ln>
        </p:spPr>
        <p:txBody>
          <a:bodyPr>
            <a:spAutoFit/>
          </a:bodyPr>
          <a:lstStyle/>
          <a:p>
            <a:r>
              <a:rPr lang="en-US" sz="3200">
                <a:solidFill>
                  <a:srgbClr val="00B050"/>
                </a:solidFill>
                <a:latin typeface="Bookman" pitchFamily="18" charset="0"/>
              </a:rPr>
              <a:t>*</a:t>
            </a:r>
          </a:p>
        </p:txBody>
      </p:sp>
      <p:sp>
        <p:nvSpPr>
          <p:cNvPr id="6" name="Isosceles Triangle 5"/>
          <p:cNvSpPr/>
          <p:nvPr/>
        </p:nvSpPr>
        <p:spPr>
          <a:xfrm flipV="1">
            <a:off x="1219200" y="1981200"/>
            <a:ext cx="228600" cy="304800"/>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710" name="TextBox 6"/>
          <p:cNvSpPr txBox="1">
            <a:spLocks noChangeArrowheads="1"/>
          </p:cNvSpPr>
          <p:nvPr/>
        </p:nvSpPr>
        <p:spPr bwMode="auto">
          <a:xfrm>
            <a:off x="381000" y="2590800"/>
            <a:ext cx="2743200" cy="3046413"/>
          </a:xfrm>
          <a:prstGeom prst="rect">
            <a:avLst/>
          </a:prstGeom>
          <a:noFill/>
          <a:ln w="9525">
            <a:noFill/>
            <a:miter lim="800000"/>
            <a:headEnd/>
            <a:tailEnd/>
          </a:ln>
        </p:spPr>
        <p:txBody>
          <a:bodyPr>
            <a:spAutoFit/>
          </a:bodyPr>
          <a:lstStyle/>
          <a:p>
            <a:pPr algn="ctr"/>
            <a:r>
              <a:rPr lang="en-US" sz="2400">
                <a:latin typeface="Calibri" pitchFamily="34" charset="0"/>
              </a:rPr>
              <a:t>Symbols for weather are plotted between the visibility and the station circle.  Only the most significant symbol is plotted.</a:t>
            </a:r>
          </a:p>
        </p:txBody>
      </p:sp>
      <p:sp>
        <p:nvSpPr>
          <p:cNvPr id="72711" name="TextBox 7"/>
          <p:cNvSpPr txBox="1">
            <a:spLocks noChangeArrowheads="1"/>
          </p:cNvSpPr>
          <p:nvPr/>
        </p:nvSpPr>
        <p:spPr bwMode="auto">
          <a:xfrm>
            <a:off x="914400" y="1905000"/>
            <a:ext cx="312738" cy="369888"/>
          </a:xfrm>
          <a:prstGeom prst="rect">
            <a:avLst/>
          </a:prstGeom>
          <a:noFill/>
          <a:ln w="9525">
            <a:noFill/>
            <a:miter lim="800000"/>
            <a:headEnd/>
            <a:tailEnd/>
          </a:ln>
        </p:spPr>
        <p:txBody>
          <a:bodyPr wrap="none">
            <a:spAutoFit/>
          </a:bodyPr>
          <a:lstStyle/>
          <a:p>
            <a:r>
              <a:rPr lang="en-US">
                <a:latin typeface="Calibri" pitchFamily="34" charset="0"/>
              </a:rPr>
              <a:t>3</a:t>
            </a:r>
          </a:p>
        </p:txBody>
      </p:sp>
      <p:sp>
        <p:nvSpPr>
          <p:cNvPr id="9" name="Oval 8"/>
          <p:cNvSpPr/>
          <p:nvPr/>
        </p:nvSpPr>
        <p:spPr>
          <a:xfrm>
            <a:off x="6019800" y="18288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Connector 10"/>
          <p:cNvCxnSpPr/>
          <p:nvPr/>
        </p:nvCxnSpPr>
        <p:spPr>
          <a:xfrm>
            <a:off x="5486400" y="1905000"/>
            <a:ext cx="4572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86400" y="2057400"/>
            <a:ext cx="4572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86400" y="2209800"/>
            <a:ext cx="4572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2716" name="TextBox 13"/>
          <p:cNvSpPr txBox="1">
            <a:spLocks noChangeArrowheads="1"/>
          </p:cNvSpPr>
          <p:nvPr/>
        </p:nvSpPr>
        <p:spPr bwMode="auto">
          <a:xfrm>
            <a:off x="4953000" y="1905000"/>
            <a:ext cx="504825" cy="369888"/>
          </a:xfrm>
          <a:prstGeom prst="rect">
            <a:avLst/>
          </a:prstGeom>
          <a:noFill/>
          <a:ln w="9525">
            <a:noFill/>
            <a:miter lim="800000"/>
            <a:headEnd/>
            <a:tailEnd/>
          </a:ln>
        </p:spPr>
        <p:txBody>
          <a:bodyPr wrap="none">
            <a:spAutoFit/>
          </a:bodyPr>
          <a:lstStyle/>
          <a:p>
            <a:r>
              <a:rPr lang="en-US">
                <a:latin typeface="Calibri" pitchFamily="34" charset="0"/>
              </a:rPr>
              <a:t>1/2</a:t>
            </a:r>
          </a:p>
        </p:txBody>
      </p:sp>
      <p:sp>
        <p:nvSpPr>
          <p:cNvPr id="72717" name="TextBox 14"/>
          <p:cNvSpPr txBox="1">
            <a:spLocks noChangeArrowheads="1"/>
          </p:cNvSpPr>
          <p:nvPr/>
        </p:nvSpPr>
        <p:spPr bwMode="auto">
          <a:xfrm>
            <a:off x="6248400" y="1524000"/>
            <a:ext cx="608013" cy="1108075"/>
          </a:xfrm>
          <a:prstGeom prst="rect">
            <a:avLst/>
          </a:prstGeom>
          <a:noFill/>
          <a:ln w="9525">
            <a:noFill/>
            <a:miter lim="800000"/>
            <a:headEnd/>
            <a:tailEnd/>
          </a:ln>
        </p:spPr>
        <p:txBody>
          <a:bodyPr wrap="none">
            <a:spAutoFit/>
          </a:bodyPr>
          <a:lstStyle/>
          <a:p>
            <a:r>
              <a:rPr lang="en-US" sz="6600">
                <a:solidFill>
                  <a:srgbClr val="00B050"/>
                </a:solidFill>
                <a:latin typeface="FangSong" pitchFamily="49" charset="-122"/>
                <a:ea typeface="FangSong" pitchFamily="49" charset="-122"/>
              </a:rPr>
              <a:t>,</a:t>
            </a:r>
          </a:p>
        </p:txBody>
      </p:sp>
      <p:sp>
        <p:nvSpPr>
          <p:cNvPr id="72718" name="TextBox 15"/>
          <p:cNvSpPr txBox="1">
            <a:spLocks noChangeArrowheads="1"/>
          </p:cNvSpPr>
          <p:nvPr/>
        </p:nvSpPr>
        <p:spPr bwMode="auto">
          <a:xfrm>
            <a:off x="4495800" y="2895600"/>
            <a:ext cx="3429000" cy="2678113"/>
          </a:xfrm>
          <a:prstGeom prst="rect">
            <a:avLst/>
          </a:prstGeom>
          <a:noFill/>
          <a:ln w="9525">
            <a:noFill/>
            <a:miter lim="800000"/>
            <a:headEnd/>
            <a:tailEnd/>
          </a:ln>
        </p:spPr>
        <p:txBody>
          <a:bodyPr>
            <a:spAutoFit/>
          </a:bodyPr>
          <a:lstStyle/>
          <a:p>
            <a:pPr algn="ctr"/>
            <a:r>
              <a:rPr lang="en-US" sz="2400">
                <a:latin typeface="Calibri" pitchFamily="34" charset="0"/>
              </a:rPr>
              <a:t>Past weather, for the previous 3 or 6 hours, may be plotted to the lower right of the station circle on charts derived from synoptic observation data.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pPr eaLnBrk="1" hangingPunct="1"/>
            <a:r>
              <a:rPr lang="en-US" smtClean="0"/>
              <a:t>Weather Remarks</a:t>
            </a:r>
          </a:p>
        </p:txBody>
      </p:sp>
      <p:sp>
        <p:nvSpPr>
          <p:cNvPr id="73731" name="Content Placeholder 2"/>
          <p:cNvSpPr>
            <a:spLocks noGrp="1"/>
          </p:cNvSpPr>
          <p:nvPr>
            <p:ph idx="4294967295"/>
          </p:nvPr>
        </p:nvSpPr>
        <p:spPr/>
        <p:txBody>
          <a:bodyPr/>
          <a:lstStyle/>
          <a:p>
            <a:pPr eaLnBrk="1" hangingPunct="1"/>
            <a:r>
              <a:rPr lang="en-US" smtClean="0"/>
              <a:t>Lightning</a:t>
            </a:r>
          </a:p>
          <a:p>
            <a:pPr eaLnBrk="1" hangingPunct="1"/>
            <a:r>
              <a:rPr lang="en-US" smtClean="0"/>
              <a:t>Precipitation begins and/or ends</a:t>
            </a:r>
          </a:p>
          <a:p>
            <a:pPr eaLnBrk="1" hangingPunct="1"/>
            <a:r>
              <a:rPr lang="en-US" smtClean="0"/>
              <a:t>Thunderstorm begins and/or ends</a:t>
            </a:r>
          </a:p>
          <a:p>
            <a:pPr eaLnBrk="1" hangingPunct="1"/>
            <a:r>
              <a:rPr lang="en-US" smtClean="0"/>
              <a:t>Thunderstorm location and movement.</a:t>
            </a:r>
          </a:p>
          <a:p>
            <a:pPr eaLnBrk="1" hangingPunct="1"/>
            <a:r>
              <a:rPr lang="en-US" smtClean="0"/>
              <a:t>Hailstone size</a:t>
            </a:r>
          </a:p>
          <a:p>
            <a:pPr eaLnBrk="1" hangingPunct="1"/>
            <a:r>
              <a:rPr lang="en-US" smtClean="0"/>
              <a:t>Virga (Precipitation not reaching the ground)</a:t>
            </a:r>
          </a:p>
          <a:p>
            <a:pPr eaLnBrk="1" hangingPunct="1"/>
            <a:r>
              <a:rPr lang="en-US" smtClean="0"/>
              <a:t>Snow Increasing Rapidly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p:txBody>
          <a:bodyPr/>
          <a:lstStyle/>
          <a:p>
            <a:pPr eaLnBrk="1" hangingPunct="1"/>
            <a:r>
              <a:rPr lang="en-US" smtClean="0"/>
              <a:t>Lightning</a:t>
            </a:r>
          </a:p>
        </p:txBody>
      </p:sp>
      <p:sp>
        <p:nvSpPr>
          <p:cNvPr id="74755" name="Content Placeholder 2"/>
          <p:cNvSpPr>
            <a:spLocks noGrp="1"/>
          </p:cNvSpPr>
          <p:nvPr>
            <p:ph idx="4294967295"/>
          </p:nvPr>
        </p:nvSpPr>
        <p:spPr/>
        <p:txBody>
          <a:bodyPr/>
          <a:lstStyle/>
          <a:p>
            <a:pPr eaLnBrk="1" hangingPunct="1"/>
            <a:r>
              <a:rPr lang="en-US" smtClean="0"/>
              <a:t>Reported as Frequency Type Location</a:t>
            </a:r>
          </a:p>
          <a:p>
            <a:pPr eaLnBrk="1" hangingPunct="1"/>
            <a:r>
              <a:rPr lang="en-US" smtClean="0"/>
              <a:t>Frequency – OCNL, FRQ, CONS</a:t>
            </a:r>
          </a:p>
          <a:p>
            <a:pPr eaLnBrk="1" hangingPunct="1"/>
            <a:r>
              <a:rPr lang="en-US" smtClean="0"/>
              <a:t>Type – CG, IC, CC, CA</a:t>
            </a:r>
          </a:p>
          <a:p>
            <a:pPr eaLnBrk="1" hangingPunct="1"/>
            <a:r>
              <a:rPr lang="en-US" smtClean="0"/>
              <a:t>Location – Direction, ALQDS, OHD</a:t>
            </a:r>
          </a:p>
          <a:p>
            <a:pPr eaLnBrk="1" hangingPunct="1"/>
            <a:r>
              <a:rPr lang="en-US" smtClean="0"/>
              <a:t>Examples:</a:t>
            </a:r>
          </a:p>
          <a:p>
            <a:pPr lvl="1" eaLnBrk="1" hangingPunct="1"/>
            <a:r>
              <a:rPr lang="en-US" smtClean="0"/>
              <a:t>OCNL LTGIC W</a:t>
            </a:r>
          </a:p>
          <a:p>
            <a:pPr lvl="1" eaLnBrk="1" hangingPunct="1"/>
            <a:r>
              <a:rPr lang="en-US" smtClean="0"/>
              <a:t>FQT LTGICCG ALQDS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pPr eaLnBrk="1" hangingPunct="1"/>
            <a:r>
              <a:rPr lang="en-US" smtClean="0"/>
              <a:t>Sky Condition</a:t>
            </a:r>
          </a:p>
        </p:txBody>
      </p:sp>
      <p:sp>
        <p:nvSpPr>
          <p:cNvPr id="75779" name="Content Placeholder 2"/>
          <p:cNvSpPr>
            <a:spLocks noGrp="1"/>
          </p:cNvSpPr>
          <p:nvPr>
            <p:ph idx="4294967295"/>
          </p:nvPr>
        </p:nvSpPr>
        <p:spPr/>
        <p:txBody>
          <a:bodyPr/>
          <a:lstStyle/>
          <a:p>
            <a:pPr eaLnBrk="1" hangingPunct="1"/>
            <a:r>
              <a:rPr lang="en-US" smtClean="0"/>
              <a:t>Refers to the amount and height of clouds and/or obscurations covering the celestial dome.</a:t>
            </a:r>
          </a:p>
          <a:p>
            <a:pPr eaLnBrk="1" hangingPunct="1"/>
            <a:r>
              <a:rPr lang="en-US" smtClean="0"/>
              <a:t>Observed differently by humans and automated stations.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79"/>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46125" y="442913"/>
            <a:ext cx="7864475" cy="923925"/>
          </a:xfrm>
          <a:prstGeom prst="rect">
            <a:avLst/>
          </a:prstGeom>
          <a:noFill/>
          <a:ln w="9525">
            <a:noFill/>
            <a:miter lim="800000"/>
            <a:headEnd/>
            <a:tailEnd/>
          </a:ln>
        </p:spPr>
        <p:txBody>
          <a:bodyPr>
            <a:spAutoFit/>
          </a:bodyPr>
          <a:lstStyle/>
          <a:p>
            <a:pPr eaLnBrk="0" hangingPunct="0"/>
            <a:r>
              <a:rPr lang="en-US"/>
              <a:t>As the pressure at the 500mb altitude of the warmer column is higher than the pressure at the same altitude of the colder column, air aloft begins to flow from the warmer column to the colder column.  </a:t>
            </a:r>
          </a:p>
        </p:txBody>
      </p:sp>
      <p:sp>
        <p:nvSpPr>
          <p:cNvPr id="12291" name="AutoShape 3"/>
          <p:cNvSpPr>
            <a:spLocks noChangeArrowheads="1"/>
          </p:cNvSpPr>
          <p:nvPr/>
        </p:nvSpPr>
        <p:spPr bwMode="auto">
          <a:xfrm>
            <a:off x="1447800" y="2057400"/>
            <a:ext cx="1981200" cy="2057400"/>
          </a:xfrm>
          <a:prstGeom prst="can">
            <a:avLst>
              <a:gd name="adj" fmla="val 25962"/>
            </a:avLst>
          </a:prstGeom>
          <a:gradFill rotWithShape="0">
            <a:gsLst>
              <a:gs pos="0">
                <a:schemeClr val="bg1"/>
              </a:gs>
              <a:gs pos="100000">
                <a:srgbClr val="0000FF"/>
              </a:gs>
            </a:gsLst>
            <a:lin ang="5400000" scaled="1"/>
          </a:gradFill>
          <a:ln w="9525">
            <a:solidFill>
              <a:schemeClr val="tx1"/>
            </a:solidFill>
            <a:round/>
            <a:headEnd/>
            <a:tailEnd/>
          </a:ln>
        </p:spPr>
        <p:txBody>
          <a:bodyPr wrap="none" anchor="ctr"/>
          <a:lstStyle/>
          <a:p>
            <a:pPr eaLnBrk="0" hangingPunct="0"/>
            <a:endParaRPr lang="en-US"/>
          </a:p>
        </p:txBody>
      </p:sp>
      <p:sp>
        <p:nvSpPr>
          <p:cNvPr id="12292" name="AutoShape 4"/>
          <p:cNvSpPr>
            <a:spLocks noChangeArrowheads="1"/>
          </p:cNvSpPr>
          <p:nvPr/>
        </p:nvSpPr>
        <p:spPr bwMode="auto">
          <a:xfrm>
            <a:off x="5181600" y="1752600"/>
            <a:ext cx="1981200" cy="2438400"/>
          </a:xfrm>
          <a:prstGeom prst="can">
            <a:avLst>
              <a:gd name="adj" fmla="val 30769"/>
            </a:avLst>
          </a:prstGeom>
          <a:gradFill rotWithShape="0">
            <a:gsLst>
              <a:gs pos="0">
                <a:schemeClr val="bg1"/>
              </a:gs>
              <a:gs pos="100000">
                <a:srgbClr val="FF0000"/>
              </a:gs>
            </a:gsLst>
            <a:lin ang="5400000" scaled="1"/>
          </a:gradFill>
          <a:ln w="9525">
            <a:solidFill>
              <a:schemeClr val="tx1"/>
            </a:solidFill>
            <a:round/>
            <a:headEnd/>
            <a:tailEnd/>
          </a:ln>
        </p:spPr>
        <p:txBody>
          <a:bodyPr wrap="none" anchor="ctr"/>
          <a:lstStyle/>
          <a:p>
            <a:pPr eaLnBrk="0" hangingPunct="0"/>
            <a:endParaRPr lang="en-US"/>
          </a:p>
        </p:txBody>
      </p:sp>
      <p:sp>
        <p:nvSpPr>
          <p:cNvPr id="12293" name="Text Box 5"/>
          <p:cNvSpPr txBox="1">
            <a:spLocks noChangeArrowheads="1"/>
          </p:cNvSpPr>
          <p:nvPr/>
        </p:nvSpPr>
        <p:spPr bwMode="auto">
          <a:xfrm>
            <a:off x="1905000" y="21336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2294" name="Text Box 6"/>
          <p:cNvSpPr txBox="1">
            <a:spLocks noChangeArrowheads="1"/>
          </p:cNvSpPr>
          <p:nvPr/>
        </p:nvSpPr>
        <p:spPr bwMode="auto">
          <a:xfrm>
            <a:off x="1828800" y="3733800"/>
            <a:ext cx="1139825" cy="336550"/>
          </a:xfrm>
          <a:prstGeom prst="rect">
            <a:avLst/>
          </a:prstGeom>
          <a:noFill/>
          <a:ln w="9525">
            <a:noFill/>
            <a:miter lim="800000"/>
            <a:headEnd/>
            <a:tailEnd/>
          </a:ln>
        </p:spPr>
        <p:txBody>
          <a:bodyPr wrap="none">
            <a:spAutoFit/>
          </a:bodyPr>
          <a:lstStyle/>
          <a:p>
            <a:pPr eaLnBrk="0" hangingPunct="0"/>
            <a:r>
              <a:rPr lang="en-US"/>
              <a:t>- 1000 mb -</a:t>
            </a:r>
          </a:p>
        </p:txBody>
      </p:sp>
      <p:sp>
        <p:nvSpPr>
          <p:cNvPr id="12295" name="Text Box 7"/>
          <p:cNvSpPr txBox="1">
            <a:spLocks noChangeArrowheads="1"/>
          </p:cNvSpPr>
          <p:nvPr/>
        </p:nvSpPr>
        <p:spPr bwMode="auto">
          <a:xfrm>
            <a:off x="5715000" y="19812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2296" name="Text Box 8"/>
          <p:cNvSpPr txBox="1">
            <a:spLocks noChangeArrowheads="1"/>
          </p:cNvSpPr>
          <p:nvPr/>
        </p:nvSpPr>
        <p:spPr bwMode="auto">
          <a:xfrm>
            <a:off x="5638800" y="3733800"/>
            <a:ext cx="1139825" cy="336550"/>
          </a:xfrm>
          <a:prstGeom prst="rect">
            <a:avLst/>
          </a:prstGeom>
          <a:noFill/>
          <a:ln w="9525">
            <a:noFill/>
            <a:miter lim="800000"/>
            <a:headEnd/>
            <a:tailEnd/>
          </a:ln>
        </p:spPr>
        <p:txBody>
          <a:bodyPr wrap="none">
            <a:spAutoFit/>
          </a:bodyPr>
          <a:lstStyle/>
          <a:p>
            <a:pPr eaLnBrk="0" hangingPunct="0"/>
            <a:r>
              <a:rPr lang="en-US"/>
              <a:t>- 1000 mb -</a:t>
            </a:r>
          </a:p>
        </p:txBody>
      </p:sp>
      <p:sp>
        <p:nvSpPr>
          <p:cNvPr id="12297" name="Line 10"/>
          <p:cNvSpPr>
            <a:spLocks noChangeShapeType="1"/>
          </p:cNvSpPr>
          <p:nvPr/>
        </p:nvSpPr>
        <p:spPr bwMode="auto">
          <a:xfrm flipV="1">
            <a:off x="3429000" y="2057400"/>
            <a:ext cx="0" cy="228600"/>
          </a:xfrm>
          <a:prstGeom prst="line">
            <a:avLst/>
          </a:prstGeom>
          <a:noFill/>
          <a:ln w="9525">
            <a:solidFill>
              <a:schemeClr val="tx1"/>
            </a:solidFill>
            <a:prstDash val="sysDot"/>
            <a:round/>
            <a:headEnd/>
            <a:tailEnd/>
          </a:ln>
        </p:spPr>
        <p:txBody>
          <a:bodyPr wrap="none" anchor="ctr"/>
          <a:lstStyle/>
          <a:p>
            <a:endParaRPr lang="en-US"/>
          </a:p>
        </p:txBody>
      </p:sp>
      <p:sp>
        <p:nvSpPr>
          <p:cNvPr id="12298" name="Line 11"/>
          <p:cNvSpPr>
            <a:spLocks noChangeShapeType="1"/>
          </p:cNvSpPr>
          <p:nvPr/>
        </p:nvSpPr>
        <p:spPr bwMode="auto">
          <a:xfrm flipV="1">
            <a:off x="1447800" y="2057400"/>
            <a:ext cx="0" cy="228600"/>
          </a:xfrm>
          <a:prstGeom prst="line">
            <a:avLst/>
          </a:prstGeom>
          <a:noFill/>
          <a:ln w="9525">
            <a:solidFill>
              <a:schemeClr val="tx1"/>
            </a:solidFill>
            <a:prstDash val="sysDot"/>
            <a:round/>
            <a:headEnd/>
            <a:tailEnd/>
          </a:ln>
        </p:spPr>
        <p:txBody>
          <a:bodyPr wrap="none" anchor="ctr"/>
          <a:lstStyle/>
          <a:p>
            <a:endParaRPr lang="en-US"/>
          </a:p>
        </p:txBody>
      </p:sp>
      <p:sp>
        <p:nvSpPr>
          <p:cNvPr id="12299" name="Oval 12"/>
          <p:cNvSpPr>
            <a:spLocks noChangeArrowheads="1"/>
          </p:cNvSpPr>
          <p:nvPr/>
        </p:nvSpPr>
        <p:spPr bwMode="auto">
          <a:xfrm>
            <a:off x="1447800" y="1905000"/>
            <a:ext cx="1981200" cy="381000"/>
          </a:xfrm>
          <a:prstGeom prst="ellipse">
            <a:avLst/>
          </a:prstGeom>
          <a:noFill/>
          <a:ln w="9525">
            <a:solidFill>
              <a:schemeClr val="tx1"/>
            </a:solidFill>
            <a:prstDash val="sysDot"/>
            <a:round/>
            <a:headEnd/>
            <a:tailEnd/>
          </a:ln>
        </p:spPr>
        <p:txBody>
          <a:bodyPr wrap="none" anchor="ctr"/>
          <a:lstStyle/>
          <a:p>
            <a:pPr eaLnBrk="0" hangingPunct="0"/>
            <a:endParaRPr lang="en-US"/>
          </a:p>
        </p:txBody>
      </p:sp>
      <p:sp>
        <p:nvSpPr>
          <p:cNvPr id="12300" name="AutoShape 14"/>
          <p:cNvSpPr>
            <a:spLocks noChangeArrowheads="1"/>
          </p:cNvSpPr>
          <p:nvPr/>
        </p:nvSpPr>
        <p:spPr bwMode="auto">
          <a:xfrm>
            <a:off x="3733800" y="1981200"/>
            <a:ext cx="1143000" cy="304800"/>
          </a:xfrm>
          <a:prstGeom prst="leftArrow">
            <a:avLst>
              <a:gd name="adj1" fmla="val 50000"/>
              <a:gd name="adj2" fmla="val 93750"/>
            </a:avLst>
          </a:prstGeom>
          <a:solidFill>
            <a:schemeClr val="bg1"/>
          </a:solidFill>
          <a:ln w="9525">
            <a:solidFill>
              <a:schemeClr val="tx1"/>
            </a:solidFill>
            <a:miter lim="800000"/>
            <a:headEnd/>
            <a:tailEnd/>
          </a:ln>
        </p:spPr>
        <p:txBody>
          <a:bodyPr wrap="none" anchor="ctr"/>
          <a:lstStyle/>
          <a:p>
            <a:pPr eaLnBrk="0" hangingPunct="0"/>
            <a:endParaRPr lang="en-US"/>
          </a:p>
        </p:txBody>
      </p:sp>
      <p:sp>
        <p:nvSpPr>
          <p:cNvPr id="12301" name="TextBox 12"/>
          <p:cNvSpPr txBox="1">
            <a:spLocks noChangeArrowheads="1"/>
          </p:cNvSpPr>
          <p:nvPr/>
        </p:nvSpPr>
        <p:spPr bwMode="auto">
          <a:xfrm>
            <a:off x="685800" y="4953000"/>
            <a:ext cx="7848600" cy="923925"/>
          </a:xfrm>
          <a:prstGeom prst="rect">
            <a:avLst/>
          </a:prstGeom>
          <a:noFill/>
          <a:ln w="9525">
            <a:noFill/>
            <a:miter lim="800000"/>
            <a:headEnd/>
            <a:tailEnd/>
          </a:ln>
        </p:spPr>
        <p:txBody>
          <a:bodyPr>
            <a:spAutoFit/>
          </a:bodyPr>
          <a:lstStyle/>
          <a:p>
            <a:r>
              <a:rPr lang="en-US"/>
              <a:t>As the height difference is due to temperature, greater temperature differences will result in greater height differences, which will result in a greater flow aloft.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457200" y="152400"/>
            <a:ext cx="8229600" cy="1143000"/>
          </a:xfrm>
        </p:spPr>
        <p:txBody>
          <a:bodyPr/>
          <a:lstStyle/>
          <a:p>
            <a:pPr eaLnBrk="1" hangingPunct="1"/>
            <a:r>
              <a:rPr lang="en-US" smtClean="0"/>
              <a:t>Sky Condition Evaluation - Human</a:t>
            </a:r>
          </a:p>
        </p:txBody>
      </p:sp>
      <p:sp>
        <p:nvSpPr>
          <p:cNvPr id="21" name="Arc 20"/>
          <p:cNvSpPr/>
          <p:nvPr/>
        </p:nvSpPr>
        <p:spPr>
          <a:xfrm>
            <a:off x="1905000" y="1066800"/>
            <a:ext cx="5410200" cy="5181600"/>
          </a:xfrm>
          <a:prstGeom prst="arc">
            <a:avLst>
              <a:gd name="adj1" fmla="val 10756413"/>
              <a:gd name="adj2" fmla="val 27047"/>
            </a:avLst>
          </a:prstGeom>
          <a:solidFill>
            <a:srgbClr val="8BB2FF"/>
          </a:solidFill>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 name="Oval 3"/>
          <p:cNvSpPr/>
          <p:nvPr/>
        </p:nvSpPr>
        <p:spPr>
          <a:xfrm>
            <a:off x="1905000" y="3048000"/>
            <a:ext cx="5410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6805" name="Group 22"/>
          <p:cNvGrpSpPr>
            <a:grpSpLocks/>
          </p:cNvGrpSpPr>
          <p:nvPr/>
        </p:nvGrpSpPr>
        <p:grpSpPr bwMode="auto">
          <a:xfrm>
            <a:off x="4419600" y="2133600"/>
            <a:ext cx="533400" cy="1371600"/>
            <a:chOff x="4267200" y="2971800"/>
            <a:chExt cx="533400" cy="1371600"/>
          </a:xfrm>
        </p:grpSpPr>
        <p:sp>
          <p:nvSpPr>
            <p:cNvPr id="18" name="Oval 17"/>
            <p:cNvSpPr/>
            <p:nvPr/>
          </p:nvSpPr>
          <p:spPr>
            <a:xfrm>
              <a:off x="4419600" y="3048000"/>
              <a:ext cx="46038" cy="4603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6808" name="Group 21"/>
            <p:cNvGrpSpPr>
              <a:grpSpLocks/>
            </p:cNvGrpSpPr>
            <p:nvPr/>
          </p:nvGrpSpPr>
          <p:grpSpPr bwMode="auto">
            <a:xfrm>
              <a:off x="4267200" y="2971800"/>
              <a:ext cx="533400" cy="1371600"/>
              <a:chOff x="4800600" y="3810000"/>
              <a:chExt cx="533400" cy="1371600"/>
            </a:xfrm>
          </p:grpSpPr>
          <p:cxnSp>
            <p:nvCxnSpPr>
              <p:cNvPr id="6" name="Straight Connector 5"/>
              <p:cNvCxnSpPr/>
              <p:nvPr/>
            </p:nvCxnSpPr>
            <p:spPr>
              <a:xfrm>
                <a:off x="5029200" y="4191000"/>
                <a:ext cx="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800600" y="47244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9200" y="4724400"/>
                <a:ext cx="3048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4267200"/>
                <a:ext cx="2286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00600" y="4267200"/>
                <a:ext cx="2286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800600" y="38100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029200" y="3962400"/>
                <a:ext cx="46038" cy="4603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76806" name="TextBox 23"/>
          <p:cNvSpPr txBox="1">
            <a:spLocks noChangeArrowheads="1"/>
          </p:cNvSpPr>
          <p:nvPr/>
        </p:nvSpPr>
        <p:spPr bwMode="auto">
          <a:xfrm>
            <a:off x="533400" y="4572000"/>
            <a:ext cx="8305800" cy="1570038"/>
          </a:xfrm>
          <a:prstGeom prst="rect">
            <a:avLst/>
          </a:prstGeom>
          <a:noFill/>
          <a:ln w="9525">
            <a:noFill/>
            <a:miter lim="800000"/>
            <a:headEnd/>
            <a:tailEnd/>
          </a:ln>
        </p:spPr>
        <p:txBody>
          <a:bodyPr>
            <a:spAutoFit/>
          </a:bodyPr>
          <a:lstStyle/>
          <a:p>
            <a:pPr algn="ctr"/>
            <a:r>
              <a:rPr lang="en-US" sz="3200">
                <a:latin typeface="Calibri" pitchFamily="34" charset="0"/>
              </a:rPr>
              <a:t>Humans evaluate the entire “celestial dome,” estimating cloud amounts as if they were on a dome over the observer.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rtlCol="0">
            <a:normAutofit fontScale="90000"/>
          </a:bodyPr>
          <a:lstStyle/>
          <a:p>
            <a:pPr eaLnBrk="1" fontAlgn="auto" hangingPunct="1">
              <a:spcAft>
                <a:spcPts val="0"/>
              </a:spcAft>
              <a:defRPr/>
            </a:pPr>
            <a:r>
              <a:rPr lang="en-US" kern="1200"/>
              <a:t>Sky Condition Evaluation – ASOS/AWOS</a:t>
            </a:r>
          </a:p>
        </p:txBody>
      </p:sp>
      <p:sp>
        <p:nvSpPr>
          <p:cNvPr id="77827" name="TextBox 3"/>
          <p:cNvSpPr txBox="1">
            <a:spLocks noChangeArrowheads="1"/>
          </p:cNvSpPr>
          <p:nvPr/>
        </p:nvSpPr>
        <p:spPr bwMode="auto">
          <a:xfrm>
            <a:off x="1143000" y="4267200"/>
            <a:ext cx="7315200" cy="2062163"/>
          </a:xfrm>
          <a:prstGeom prst="rect">
            <a:avLst/>
          </a:prstGeom>
          <a:noFill/>
          <a:ln w="9525">
            <a:noFill/>
            <a:miter lim="800000"/>
            <a:headEnd/>
            <a:tailEnd/>
          </a:ln>
        </p:spPr>
        <p:txBody>
          <a:bodyPr>
            <a:spAutoFit/>
          </a:bodyPr>
          <a:lstStyle/>
          <a:p>
            <a:pPr algn="ctr"/>
            <a:r>
              <a:rPr lang="en-US" sz="3200">
                <a:latin typeface="Calibri" pitchFamily="34" charset="0"/>
              </a:rPr>
              <a:t>Automated systems evaluate the sky either directly overhead or in a small radius overhead, estimating amounts by time the cloud is overhead.</a:t>
            </a:r>
          </a:p>
        </p:txBody>
      </p:sp>
      <p:sp>
        <p:nvSpPr>
          <p:cNvPr id="5" name="Can 4"/>
          <p:cNvSpPr/>
          <p:nvPr/>
        </p:nvSpPr>
        <p:spPr>
          <a:xfrm>
            <a:off x="2057400" y="3352800"/>
            <a:ext cx="457200" cy="838200"/>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a:endCxn id="13" idx="5"/>
          </p:cNvCxnSpPr>
          <p:nvPr/>
        </p:nvCxnSpPr>
        <p:spPr>
          <a:xfrm flipH="1" flipV="1">
            <a:off x="2273300" y="2078038"/>
            <a:ext cx="12700" cy="13509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Can 15"/>
          <p:cNvSpPr/>
          <p:nvPr/>
        </p:nvSpPr>
        <p:spPr>
          <a:xfrm>
            <a:off x="6248400" y="3276600"/>
            <a:ext cx="457200" cy="838200"/>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a:xfrm flipV="1">
            <a:off x="6477000" y="0"/>
            <a:ext cx="1143000" cy="3352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943600" y="1981200"/>
            <a:ext cx="533400" cy="1371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2" idx="5"/>
          </p:cNvCxnSpPr>
          <p:nvPr/>
        </p:nvCxnSpPr>
        <p:spPr>
          <a:xfrm flipV="1">
            <a:off x="6477000" y="1925638"/>
            <a:ext cx="139700" cy="1427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324600" y="1981200"/>
            <a:ext cx="152400" cy="1371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7835" name="Group 13"/>
          <p:cNvGrpSpPr>
            <a:grpSpLocks/>
          </p:cNvGrpSpPr>
          <p:nvPr/>
        </p:nvGrpSpPr>
        <p:grpSpPr bwMode="auto">
          <a:xfrm>
            <a:off x="1295400" y="1524000"/>
            <a:ext cx="1066800" cy="609600"/>
            <a:chOff x="1295400" y="1524000"/>
            <a:chExt cx="1066800" cy="609600"/>
          </a:xfrm>
        </p:grpSpPr>
        <p:sp>
          <p:nvSpPr>
            <p:cNvPr id="11" name="Oval 10"/>
            <p:cNvSpPr/>
            <p:nvPr/>
          </p:nvSpPr>
          <p:spPr>
            <a:xfrm>
              <a:off x="1295400" y="1752600"/>
              <a:ext cx="609600" cy="381000"/>
            </a:xfrm>
            <a:prstGeom prst="ellipse">
              <a:avLst/>
            </a:prstGeom>
            <a:gradFill flip="none" rotWithShape="1">
              <a:gsLst>
                <a:gs pos="0">
                  <a:schemeClr val="bg1">
                    <a:lumMod val="8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1524000" y="1524000"/>
              <a:ext cx="609600" cy="381000"/>
            </a:xfrm>
            <a:prstGeom prst="ellipse">
              <a:avLst/>
            </a:prstGeom>
            <a:gradFill flip="none" rotWithShape="1">
              <a:gsLst>
                <a:gs pos="0">
                  <a:schemeClr val="bg1">
                    <a:lumMod val="8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752600" y="1752600"/>
              <a:ext cx="609600" cy="381000"/>
            </a:xfrm>
            <a:prstGeom prst="ellipse">
              <a:avLst/>
            </a:prstGeom>
            <a:gradFill flip="none" rotWithShape="1">
              <a:gsLst>
                <a:gs pos="0">
                  <a:schemeClr val="bg1">
                    <a:lumMod val="8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7836" name="Group 14"/>
          <p:cNvGrpSpPr>
            <a:grpSpLocks/>
          </p:cNvGrpSpPr>
          <p:nvPr/>
        </p:nvGrpSpPr>
        <p:grpSpPr bwMode="auto">
          <a:xfrm>
            <a:off x="5638800" y="1371600"/>
            <a:ext cx="1066800" cy="609600"/>
            <a:chOff x="1295400" y="1524000"/>
            <a:chExt cx="1066800" cy="609600"/>
          </a:xfrm>
        </p:grpSpPr>
        <p:sp>
          <p:nvSpPr>
            <p:cNvPr id="18" name="Oval 17"/>
            <p:cNvSpPr/>
            <p:nvPr/>
          </p:nvSpPr>
          <p:spPr>
            <a:xfrm>
              <a:off x="1295400" y="1752600"/>
              <a:ext cx="609600" cy="381000"/>
            </a:xfrm>
            <a:prstGeom prst="ellipse">
              <a:avLst/>
            </a:prstGeom>
            <a:gradFill flip="none" rotWithShape="1">
              <a:gsLst>
                <a:gs pos="0">
                  <a:schemeClr val="bg1">
                    <a:lumMod val="8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524000" y="1524000"/>
              <a:ext cx="609600" cy="381000"/>
            </a:xfrm>
            <a:prstGeom prst="ellipse">
              <a:avLst/>
            </a:prstGeom>
            <a:gradFill flip="none" rotWithShape="1">
              <a:gsLst>
                <a:gs pos="0">
                  <a:schemeClr val="bg1">
                    <a:lumMod val="8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1752600" y="1752600"/>
              <a:ext cx="609600" cy="381000"/>
            </a:xfrm>
            <a:prstGeom prst="ellipse">
              <a:avLst/>
            </a:prstGeom>
            <a:gradFill flip="none" rotWithShape="1">
              <a:gsLst>
                <a:gs pos="0">
                  <a:schemeClr val="bg1">
                    <a:lumMod val="8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p:txBody>
          <a:bodyPr/>
          <a:lstStyle/>
          <a:p>
            <a:pPr eaLnBrk="1" hangingPunct="1"/>
            <a:r>
              <a:rPr lang="en-US" smtClean="0"/>
              <a:t>Sky Condition Terms</a:t>
            </a:r>
          </a:p>
        </p:txBody>
      </p:sp>
      <p:sp>
        <p:nvSpPr>
          <p:cNvPr id="78851" name="Content Placeholder 2"/>
          <p:cNvSpPr>
            <a:spLocks noGrp="1"/>
          </p:cNvSpPr>
          <p:nvPr>
            <p:ph idx="4294967295"/>
          </p:nvPr>
        </p:nvSpPr>
        <p:spPr>
          <a:xfrm>
            <a:off x="457200" y="1447800"/>
            <a:ext cx="8229600" cy="4525963"/>
          </a:xfrm>
        </p:spPr>
        <p:txBody>
          <a:bodyPr/>
          <a:lstStyle/>
          <a:p>
            <a:pPr eaLnBrk="1" hangingPunct="1"/>
            <a:r>
              <a:rPr lang="en-US" sz="2200" smtClean="0"/>
              <a:t>SKC (Sky Clear) means no clouds</a:t>
            </a:r>
          </a:p>
          <a:p>
            <a:pPr eaLnBrk="1" hangingPunct="1"/>
            <a:r>
              <a:rPr lang="en-US" sz="2200" smtClean="0"/>
              <a:t>CLR (Clear) means no clouds below 12,000 feet observed by an automated sensor</a:t>
            </a:r>
          </a:p>
          <a:p>
            <a:pPr eaLnBrk="1" hangingPunct="1"/>
            <a:r>
              <a:rPr lang="en-US" sz="2200" smtClean="0"/>
              <a:t>FEW means there are clouds with less than 25% coverage</a:t>
            </a:r>
          </a:p>
          <a:p>
            <a:pPr eaLnBrk="1" hangingPunct="1"/>
            <a:r>
              <a:rPr lang="en-US" sz="2200" smtClean="0"/>
              <a:t>SCT (Scattered) means there are clouds with 25% to 50% coverage</a:t>
            </a:r>
          </a:p>
          <a:p>
            <a:pPr eaLnBrk="1" hangingPunct="1"/>
            <a:r>
              <a:rPr lang="en-US" sz="2200" smtClean="0"/>
              <a:t>BKN (Broken) means that there are clouds with more than 50% but less than 100% coverage.</a:t>
            </a:r>
          </a:p>
          <a:p>
            <a:pPr eaLnBrk="1" hangingPunct="1"/>
            <a:r>
              <a:rPr lang="en-US" sz="2200" smtClean="0"/>
              <a:t>OVC (Overcast) means that the clouds cover 100% of the celestial dome.</a:t>
            </a:r>
          </a:p>
          <a:p>
            <a:pPr eaLnBrk="1" hangingPunct="1"/>
            <a:r>
              <a:rPr lang="en-US" sz="2200" smtClean="0"/>
              <a:t>VV (Vertical Visibility) means that the sky cannot be seen, and objects higher than that level would not be visible from the ground.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p:txBody>
          <a:bodyPr/>
          <a:lstStyle/>
          <a:p>
            <a:pPr eaLnBrk="1" hangingPunct="1"/>
            <a:r>
              <a:rPr lang="en-US" smtClean="0"/>
              <a:t>Sky Condition Terms (cont.)</a:t>
            </a:r>
          </a:p>
        </p:txBody>
      </p:sp>
      <p:sp>
        <p:nvSpPr>
          <p:cNvPr id="79875" name="Content Placeholder 2"/>
          <p:cNvSpPr>
            <a:spLocks noGrp="1"/>
          </p:cNvSpPr>
          <p:nvPr>
            <p:ph idx="4294967295"/>
          </p:nvPr>
        </p:nvSpPr>
        <p:spPr/>
        <p:txBody>
          <a:bodyPr/>
          <a:lstStyle/>
          <a:p>
            <a:pPr eaLnBrk="1" hangingPunct="1"/>
            <a:r>
              <a:rPr lang="en-US" smtClean="0"/>
              <a:t>A layer is all of the clouds with bases at a single altitude, such as FEW008 or SCT020.</a:t>
            </a:r>
          </a:p>
          <a:p>
            <a:pPr eaLnBrk="1" hangingPunct="1"/>
            <a:r>
              <a:rPr lang="en-US" smtClean="0"/>
              <a:t>A ceiling is the lowest BKN, OVC, or VV layer.  If there are no BKN, OVC, or VV layers, there is no ceiling.</a:t>
            </a:r>
          </a:p>
          <a:p>
            <a:pPr eaLnBrk="1" hangingPunct="1"/>
            <a:r>
              <a:rPr lang="en-US" smtClean="0"/>
              <a:t>The Sky condition is the total of all layers.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p:txBody>
          <a:bodyPr/>
          <a:lstStyle/>
          <a:p>
            <a:pPr eaLnBrk="1" hangingPunct="1"/>
            <a:r>
              <a:rPr lang="en-US" smtClean="0"/>
              <a:t>Sky Condition Terms</a:t>
            </a:r>
          </a:p>
        </p:txBody>
      </p:sp>
      <p:sp>
        <p:nvSpPr>
          <p:cNvPr id="80899" name="TextBox 4"/>
          <p:cNvSpPr txBox="1">
            <a:spLocks noChangeArrowheads="1"/>
          </p:cNvSpPr>
          <p:nvPr/>
        </p:nvSpPr>
        <p:spPr bwMode="auto">
          <a:xfrm>
            <a:off x="685800" y="1752600"/>
            <a:ext cx="8001000" cy="3016250"/>
          </a:xfrm>
          <a:prstGeom prst="rect">
            <a:avLst/>
          </a:prstGeom>
          <a:noFill/>
          <a:ln w="9525">
            <a:noFill/>
            <a:miter lim="800000"/>
            <a:headEnd/>
            <a:tailEnd/>
          </a:ln>
        </p:spPr>
        <p:txBody>
          <a:bodyPr>
            <a:spAutoFit/>
          </a:bodyPr>
          <a:lstStyle/>
          <a:p>
            <a:r>
              <a:rPr lang="en-US" sz="3200">
                <a:latin typeface="Calibri" pitchFamily="34" charset="0"/>
              </a:rPr>
              <a:t>As an FYI – </a:t>
            </a:r>
          </a:p>
          <a:p>
            <a:r>
              <a:rPr lang="en-US" sz="3200">
                <a:latin typeface="Calibri" pitchFamily="34" charset="0"/>
              </a:rPr>
              <a:t>In the old Airways code, (preceded the METAR code in the United States,) the codes for an indefinite ceiling at the surface with zero visibility in fog were W0 X 0F, generally pronounced “wocks off.”</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p:txBody>
          <a:bodyPr/>
          <a:lstStyle/>
          <a:p>
            <a:pPr eaLnBrk="1" hangingPunct="1"/>
            <a:r>
              <a:rPr lang="en-US" smtClean="0"/>
              <a:t>Sky Condition Example</a:t>
            </a:r>
          </a:p>
        </p:txBody>
      </p:sp>
      <p:sp>
        <p:nvSpPr>
          <p:cNvPr id="81923" name="Content Placeholder 2"/>
          <p:cNvSpPr>
            <a:spLocks noGrp="1"/>
          </p:cNvSpPr>
          <p:nvPr>
            <p:ph idx="4294967295"/>
          </p:nvPr>
        </p:nvSpPr>
        <p:spPr>
          <a:xfrm>
            <a:off x="457200" y="1600200"/>
            <a:ext cx="8229600" cy="2438400"/>
          </a:xfrm>
        </p:spPr>
        <p:txBody>
          <a:bodyPr/>
          <a:lstStyle/>
          <a:p>
            <a:pPr eaLnBrk="1" hangingPunct="1">
              <a:buFont typeface="Arial" charset="0"/>
              <a:buNone/>
            </a:pPr>
            <a:r>
              <a:rPr lang="en-US" smtClean="0"/>
              <a:t>FEW008 SCT020 BKN035 OVC070</a:t>
            </a:r>
          </a:p>
          <a:p>
            <a:pPr eaLnBrk="1" hangingPunct="1"/>
            <a:r>
              <a:rPr lang="en-US" smtClean="0"/>
              <a:t>There are four layers.</a:t>
            </a:r>
          </a:p>
          <a:p>
            <a:pPr eaLnBrk="1" hangingPunct="1"/>
            <a:r>
              <a:rPr lang="en-US" smtClean="0"/>
              <a:t>The ceiling is 3,500 feet AGL.</a:t>
            </a:r>
          </a:p>
          <a:p>
            <a:pPr eaLnBrk="1" hangingPunct="1"/>
            <a:r>
              <a:rPr lang="en-US" smtClean="0"/>
              <a:t>Blue Sky/Stars not visible from the surface.</a:t>
            </a:r>
          </a:p>
        </p:txBody>
      </p:sp>
      <p:sp>
        <p:nvSpPr>
          <p:cNvPr id="4" name="Oval 3"/>
          <p:cNvSpPr/>
          <p:nvPr/>
        </p:nvSpPr>
        <p:spPr>
          <a:xfrm>
            <a:off x="2895600" y="4114800"/>
            <a:ext cx="2819400" cy="25146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3124200" y="4114800"/>
            <a:ext cx="2362200" cy="190500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895600" y="4648200"/>
            <a:ext cx="1524000" cy="14478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3048000" y="5638800"/>
            <a:ext cx="533400" cy="457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p:txBody>
          <a:bodyPr/>
          <a:lstStyle/>
          <a:p>
            <a:pPr eaLnBrk="1" hangingPunct="1"/>
            <a:r>
              <a:rPr lang="en-US" smtClean="0"/>
              <a:t>Sky Condition Example</a:t>
            </a:r>
          </a:p>
        </p:txBody>
      </p:sp>
      <p:sp>
        <p:nvSpPr>
          <p:cNvPr id="82947" name="Content Placeholder 2"/>
          <p:cNvSpPr>
            <a:spLocks noGrp="1"/>
          </p:cNvSpPr>
          <p:nvPr>
            <p:ph idx="4294967295"/>
          </p:nvPr>
        </p:nvSpPr>
        <p:spPr>
          <a:xfrm>
            <a:off x="457200" y="1600200"/>
            <a:ext cx="8229600" cy="2438400"/>
          </a:xfrm>
        </p:spPr>
        <p:txBody>
          <a:bodyPr/>
          <a:lstStyle/>
          <a:p>
            <a:pPr eaLnBrk="1" hangingPunct="1">
              <a:buFont typeface="Arial" charset="0"/>
              <a:buNone/>
            </a:pPr>
            <a:r>
              <a:rPr lang="en-US" smtClean="0"/>
              <a:t>FEW020 SCT035</a:t>
            </a:r>
          </a:p>
          <a:p>
            <a:pPr eaLnBrk="1" hangingPunct="1"/>
            <a:r>
              <a:rPr lang="en-US" smtClean="0"/>
              <a:t>There are two layers.</a:t>
            </a:r>
          </a:p>
          <a:p>
            <a:pPr eaLnBrk="1" hangingPunct="1"/>
            <a:r>
              <a:rPr lang="en-US" smtClean="0"/>
              <a:t>No ceiling.</a:t>
            </a:r>
          </a:p>
          <a:p>
            <a:pPr eaLnBrk="1" hangingPunct="1"/>
            <a:r>
              <a:rPr lang="en-US" smtClean="0"/>
              <a:t>Blue Sky/Stars visible from the surface.</a:t>
            </a:r>
          </a:p>
        </p:txBody>
      </p:sp>
      <p:sp>
        <p:nvSpPr>
          <p:cNvPr id="4" name="Oval 3"/>
          <p:cNvSpPr/>
          <p:nvPr/>
        </p:nvSpPr>
        <p:spPr>
          <a:xfrm>
            <a:off x="2895600" y="4114800"/>
            <a:ext cx="2819400" cy="251460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3733800" y="4191000"/>
            <a:ext cx="1219200" cy="1143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429000" y="5105400"/>
            <a:ext cx="685800" cy="60960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p:txBody>
          <a:bodyPr/>
          <a:lstStyle/>
          <a:p>
            <a:pPr eaLnBrk="1" hangingPunct="1"/>
            <a:r>
              <a:rPr lang="en-US" smtClean="0"/>
              <a:t>Sky Condition Example</a:t>
            </a:r>
          </a:p>
        </p:txBody>
      </p:sp>
      <p:sp>
        <p:nvSpPr>
          <p:cNvPr id="83971" name="Content Placeholder 2"/>
          <p:cNvSpPr>
            <a:spLocks noGrp="1"/>
          </p:cNvSpPr>
          <p:nvPr>
            <p:ph idx="4294967295"/>
          </p:nvPr>
        </p:nvSpPr>
        <p:spPr>
          <a:xfrm>
            <a:off x="457200" y="1219200"/>
            <a:ext cx="8229600" cy="2895600"/>
          </a:xfrm>
        </p:spPr>
        <p:txBody>
          <a:bodyPr/>
          <a:lstStyle/>
          <a:p>
            <a:pPr eaLnBrk="1" hangingPunct="1">
              <a:buFont typeface="Arial" charset="0"/>
              <a:buNone/>
            </a:pPr>
            <a:r>
              <a:rPr lang="en-US" smtClean="0"/>
              <a:t>VV000</a:t>
            </a:r>
          </a:p>
          <a:p>
            <a:pPr eaLnBrk="1" hangingPunct="1"/>
            <a:r>
              <a:rPr lang="en-US" smtClean="0"/>
              <a:t>There is one layer.</a:t>
            </a:r>
          </a:p>
          <a:p>
            <a:pPr eaLnBrk="1" hangingPunct="1"/>
            <a:r>
              <a:rPr lang="en-US" smtClean="0"/>
              <a:t>Ceiling is at the surface.</a:t>
            </a:r>
          </a:p>
          <a:p>
            <a:pPr eaLnBrk="1" hangingPunct="1"/>
            <a:r>
              <a:rPr lang="en-US" smtClean="0"/>
              <a:t>Blue Sky/Stars/other clouds not visible from the surface.</a:t>
            </a:r>
          </a:p>
        </p:txBody>
      </p:sp>
      <p:grpSp>
        <p:nvGrpSpPr>
          <p:cNvPr id="83972" name="Group 22"/>
          <p:cNvGrpSpPr>
            <a:grpSpLocks/>
          </p:cNvGrpSpPr>
          <p:nvPr/>
        </p:nvGrpSpPr>
        <p:grpSpPr bwMode="auto">
          <a:xfrm>
            <a:off x="4495800" y="5257800"/>
            <a:ext cx="533400" cy="1371600"/>
            <a:chOff x="4267200" y="2971800"/>
            <a:chExt cx="533400" cy="1371600"/>
          </a:xfrm>
        </p:grpSpPr>
        <p:sp>
          <p:nvSpPr>
            <p:cNvPr id="8" name="Oval 7"/>
            <p:cNvSpPr/>
            <p:nvPr/>
          </p:nvSpPr>
          <p:spPr>
            <a:xfrm>
              <a:off x="4419600" y="3048000"/>
              <a:ext cx="46038" cy="4603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3975" name="Group 21"/>
            <p:cNvGrpSpPr>
              <a:grpSpLocks/>
            </p:cNvGrpSpPr>
            <p:nvPr/>
          </p:nvGrpSpPr>
          <p:grpSpPr bwMode="auto">
            <a:xfrm>
              <a:off x="4267200" y="2971800"/>
              <a:ext cx="533400" cy="1371600"/>
              <a:chOff x="4800600" y="3810000"/>
              <a:chExt cx="533400" cy="1371600"/>
            </a:xfrm>
          </p:grpSpPr>
          <p:cxnSp>
            <p:nvCxnSpPr>
              <p:cNvPr id="10" name="Straight Connector 9"/>
              <p:cNvCxnSpPr/>
              <p:nvPr/>
            </p:nvCxnSpPr>
            <p:spPr>
              <a:xfrm>
                <a:off x="5029200" y="4191000"/>
                <a:ext cx="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800600" y="47244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29200" y="4724400"/>
                <a:ext cx="3048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9200" y="4267200"/>
                <a:ext cx="2286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800600" y="4267200"/>
                <a:ext cx="2286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00600" y="38100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5029200" y="3962400"/>
                <a:ext cx="46038" cy="4603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7" name="Rectangle 16"/>
          <p:cNvSpPr/>
          <p:nvPr/>
        </p:nvSpPr>
        <p:spPr>
          <a:xfrm>
            <a:off x="0" y="4038600"/>
            <a:ext cx="9144000" cy="2819400"/>
          </a:xfrm>
          <a:prstGeom prst="rect">
            <a:avLst/>
          </a:prstGeom>
          <a:gradFill flip="none" rotWithShape="1">
            <a:gsLst>
              <a:gs pos="0">
                <a:schemeClr val="bg1">
                  <a:lumMod val="50000"/>
                  <a:alpha val="0"/>
                </a:schemeClr>
              </a:gs>
              <a:gs pos="50000">
                <a:schemeClr val="accent1">
                  <a:tint val="44500"/>
                  <a:satMod val="160000"/>
                </a:schemeClr>
              </a:gs>
              <a:gs pos="100000">
                <a:schemeClr val="accent1">
                  <a:tint val="23500"/>
                  <a:satMod val="16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p:txBody>
          <a:bodyPr/>
          <a:lstStyle/>
          <a:p>
            <a:pPr eaLnBrk="1" hangingPunct="1"/>
            <a:r>
              <a:rPr lang="en-US" smtClean="0"/>
              <a:t>Significant Cloud Types</a:t>
            </a:r>
          </a:p>
        </p:txBody>
      </p:sp>
      <p:sp>
        <p:nvSpPr>
          <p:cNvPr id="84995" name="Content Placeholder 2"/>
          <p:cNvSpPr>
            <a:spLocks noGrp="1"/>
          </p:cNvSpPr>
          <p:nvPr>
            <p:ph idx="4294967295"/>
          </p:nvPr>
        </p:nvSpPr>
        <p:spPr/>
        <p:txBody>
          <a:bodyPr/>
          <a:lstStyle/>
          <a:p>
            <a:pPr eaLnBrk="1" hangingPunct="1"/>
            <a:r>
              <a:rPr lang="en-US" smtClean="0"/>
              <a:t>If a layer contains a Cumulonimbus cloud, CB will be appended to the layer, such as BKN008CB.</a:t>
            </a:r>
          </a:p>
          <a:p>
            <a:pPr eaLnBrk="1" hangingPunct="1"/>
            <a:r>
              <a:rPr lang="en-US" smtClean="0"/>
              <a:t>If a layer contains Towering Cumulus, TCU will be appended to the layer, such as SCT015TCU.</a:t>
            </a:r>
          </a:p>
          <a:p>
            <a:pPr eaLnBrk="1" hangingPunct="1"/>
            <a:r>
              <a:rPr lang="en-US" smtClean="0"/>
              <a:t>CB, CBMAM, TCU, ACC, and ACSL clouds will be annotated in remarks.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pPr eaLnBrk="1" hangingPunct="1"/>
            <a:r>
              <a:rPr lang="en-US" smtClean="0"/>
              <a:t>Sky Condition Variability</a:t>
            </a:r>
          </a:p>
        </p:txBody>
      </p:sp>
      <p:sp>
        <p:nvSpPr>
          <p:cNvPr id="86019" name="Content Placeholder 2"/>
          <p:cNvSpPr>
            <a:spLocks noGrp="1"/>
          </p:cNvSpPr>
          <p:nvPr>
            <p:ph idx="4294967295"/>
          </p:nvPr>
        </p:nvSpPr>
        <p:spPr>
          <a:xfrm>
            <a:off x="457200" y="1524000"/>
            <a:ext cx="8229600" cy="4724400"/>
          </a:xfrm>
        </p:spPr>
        <p:txBody>
          <a:bodyPr/>
          <a:lstStyle/>
          <a:p>
            <a:pPr eaLnBrk="1" hangingPunct="1"/>
            <a:r>
              <a:rPr lang="en-US" smtClean="0"/>
              <a:t>Variable ceiling height will be included in remarks.  Example: CIG 004V007.</a:t>
            </a:r>
          </a:p>
          <a:p>
            <a:pPr eaLnBrk="1" hangingPunct="1"/>
            <a:r>
              <a:rPr lang="en-US" smtClean="0"/>
              <a:t>Variable Sky Condition (pertaining to an individual layer) will be included in remarks when operationally significant.  Example: BKN015 V SCT.</a:t>
            </a:r>
          </a:p>
          <a:p>
            <a:pPr eaLnBrk="1" hangingPunct="1"/>
            <a:r>
              <a:rPr lang="en-US" smtClean="0"/>
              <a:t>It is prudent to assume worst case when considering variable sky conditions unless the trend is toward improvement.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79"/>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46125" y="442913"/>
            <a:ext cx="7864475" cy="1069975"/>
          </a:xfrm>
          <a:prstGeom prst="rect">
            <a:avLst/>
          </a:prstGeom>
          <a:noFill/>
          <a:ln w="9525">
            <a:noFill/>
            <a:miter lim="800000"/>
            <a:headEnd/>
            <a:tailEnd/>
          </a:ln>
        </p:spPr>
        <p:txBody>
          <a:bodyPr>
            <a:spAutoFit/>
          </a:bodyPr>
          <a:lstStyle/>
          <a:p>
            <a:pPr eaLnBrk="0" hangingPunct="0"/>
            <a:r>
              <a:rPr lang="en-US"/>
              <a:t>As the surface pressure is related to the weight of the column of air above the surface, the increase in mass due to the inflow from the warmer column results in an increase in the surface pressure of the colder column, and decrease in surface pressure in the warmer column.  </a:t>
            </a:r>
          </a:p>
        </p:txBody>
      </p:sp>
      <p:sp>
        <p:nvSpPr>
          <p:cNvPr id="13315" name="AutoShape 3"/>
          <p:cNvSpPr>
            <a:spLocks noChangeArrowheads="1"/>
          </p:cNvSpPr>
          <p:nvPr/>
        </p:nvSpPr>
        <p:spPr bwMode="auto">
          <a:xfrm>
            <a:off x="1447800" y="2057400"/>
            <a:ext cx="1981200" cy="2057400"/>
          </a:xfrm>
          <a:prstGeom prst="can">
            <a:avLst>
              <a:gd name="adj" fmla="val 25962"/>
            </a:avLst>
          </a:prstGeom>
          <a:gradFill rotWithShape="0">
            <a:gsLst>
              <a:gs pos="0">
                <a:schemeClr val="bg1"/>
              </a:gs>
              <a:gs pos="100000">
                <a:srgbClr val="0000FF"/>
              </a:gs>
            </a:gsLst>
            <a:lin ang="5400000" scaled="1"/>
          </a:gradFill>
          <a:ln w="9525">
            <a:solidFill>
              <a:schemeClr val="tx1"/>
            </a:solidFill>
            <a:round/>
            <a:headEnd/>
            <a:tailEnd/>
          </a:ln>
        </p:spPr>
        <p:txBody>
          <a:bodyPr wrap="none" anchor="ctr"/>
          <a:lstStyle/>
          <a:p>
            <a:pPr eaLnBrk="0" hangingPunct="0"/>
            <a:endParaRPr lang="en-US"/>
          </a:p>
        </p:txBody>
      </p:sp>
      <p:sp>
        <p:nvSpPr>
          <p:cNvPr id="13316" name="AutoShape 4"/>
          <p:cNvSpPr>
            <a:spLocks noChangeArrowheads="1"/>
          </p:cNvSpPr>
          <p:nvPr/>
        </p:nvSpPr>
        <p:spPr bwMode="auto">
          <a:xfrm>
            <a:off x="5181600" y="1752600"/>
            <a:ext cx="1981200" cy="2438400"/>
          </a:xfrm>
          <a:prstGeom prst="can">
            <a:avLst>
              <a:gd name="adj" fmla="val 30769"/>
            </a:avLst>
          </a:prstGeom>
          <a:gradFill rotWithShape="0">
            <a:gsLst>
              <a:gs pos="0">
                <a:schemeClr val="bg1"/>
              </a:gs>
              <a:gs pos="100000">
                <a:srgbClr val="FF0000"/>
              </a:gs>
            </a:gsLst>
            <a:lin ang="5400000" scaled="1"/>
          </a:gradFill>
          <a:ln w="9525">
            <a:solidFill>
              <a:schemeClr val="tx1"/>
            </a:solidFill>
            <a:round/>
            <a:headEnd/>
            <a:tailEnd/>
          </a:ln>
        </p:spPr>
        <p:txBody>
          <a:bodyPr wrap="none" anchor="ctr"/>
          <a:lstStyle/>
          <a:p>
            <a:pPr eaLnBrk="0" hangingPunct="0"/>
            <a:endParaRPr lang="en-US"/>
          </a:p>
        </p:txBody>
      </p:sp>
      <p:sp>
        <p:nvSpPr>
          <p:cNvPr id="13317" name="Text Box 5"/>
          <p:cNvSpPr txBox="1">
            <a:spLocks noChangeArrowheads="1"/>
          </p:cNvSpPr>
          <p:nvPr/>
        </p:nvSpPr>
        <p:spPr bwMode="auto">
          <a:xfrm>
            <a:off x="1905000" y="21336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3318" name="Text Box 6"/>
          <p:cNvSpPr txBox="1">
            <a:spLocks noChangeArrowheads="1"/>
          </p:cNvSpPr>
          <p:nvPr/>
        </p:nvSpPr>
        <p:spPr bwMode="auto">
          <a:xfrm>
            <a:off x="1828800" y="3733800"/>
            <a:ext cx="1333500" cy="366713"/>
          </a:xfrm>
          <a:prstGeom prst="rect">
            <a:avLst/>
          </a:prstGeom>
          <a:noFill/>
          <a:ln w="9525">
            <a:noFill/>
            <a:miter lim="800000"/>
            <a:headEnd/>
            <a:tailEnd/>
          </a:ln>
        </p:spPr>
        <p:txBody>
          <a:bodyPr wrap="none">
            <a:spAutoFit/>
          </a:bodyPr>
          <a:lstStyle/>
          <a:p>
            <a:pPr eaLnBrk="0" hangingPunct="0"/>
            <a:r>
              <a:rPr lang="en-US"/>
              <a:t>&gt; 1000 mb </a:t>
            </a:r>
          </a:p>
        </p:txBody>
      </p:sp>
      <p:sp>
        <p:nvSpPr>
          <p:cNvPr id="13319" name="Text Box 7"/>
          <p:cNvSpPr txBox="1">
            <a:spLocks noChangeArrowheads="1"/>
          </p:cNvSpPr>
          <p:nvPr/>
        </p:nvSpPr>
        <p:spPr bwMode="auto">
          <a:xfrm>
            <a:off x="5715000" y="19812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3320" name="Text Box 8"/>
          <p:cNvSpPr txBox="1">
            <a:spLocks noChangeArrowheads="1"/>
          </p:cNvSpPr>
          <p:nvPr/>
        </p:nvSpPr>
        <p:spPr bwMode="auto">
          <a:xfrm>
            <a:off x="5638800" y="3733800"/>
            <a:ext cx="1344613" cy="369888"/>
          </a:xfrm>
          <a:prstGeom prst="rect">
            <a:avLst/>
          </a:prstGeom>
          <a:noFill/>
          <a:ln w="9525">
            <a:noFill/>
            <a:miter lim="800000"/>
            <a:headEnd/>
            <a:tailEnd/>
          </a:ln>
        </p:spPr>
        <p:txBody>
          <a:bodyPr wrap="none">
            <a:spAutoFit/>
          </a:bodyPr>
          <a:lstStyle/>
          <a:p>
            <a:pPr eaLnBrk="0" hangingPunct="0"/>
            <a:r>
              <a:rPr lang="en-US"/>
              <a:t>&lt; 1000 mb </a:t>
            </a:r>
          </a:p>
        </p:txBody>
      </p:sp>
      <p:sp>
        <p:nvSpPr>
          <p:cNvPr id="13321" name="Line 9"/>
          <p:cNvSpPr>
            <a:spLocks noChangeShapeType="1"/>
          </p:cNvSpPr>
          <p:nvPr/>
        </p:nvSpPr>
        <p:spPr bwMode="auto">
          <a:xfrm flipV="1">
            <a:off x="3429000" y="2057400"/>
            <a:ext cx="0" cy="228600"/>
          </a:xfrm>
          <a:prstGeom prst="line">
            <a:avLst/>
          </a:prstGeom>
          <a:noFill/>
          <a:ln w="9525">
            <a:solidFill>
              <a:schemeClr val="tx1"/>
            </a:solidFill>
            <a:prstDash val="sysDot"/>
            <a:round/>
            <a:headEnd/>
            <a:tailEnd/>
          </a:ln>
        </p:spPr>
        <p:txBody>
          <a:bodyPr wrap="none" anchor="ctr"/>
          <a:lstStyle/>
          <a:p>
            <a:endParaRPr lang="en-US"/>
          </a:p>
        </p:txBody>
      </p:sp>
      <p:sp>
        <p:nvSpPr>
          <p:cNvPr id="13322" name="Line 10"/>
          <p:cNvSpPr>
            <a:spLocks noChangeShapeType="1"/>
          </p:cNvSpPr>
          <p:nvPr/>
        </p:nvSpPr>
        <p:spPr bwMode="auto">
          <a:xfrm flipV="1">
            <a:off x="1447800" y="2057400"/>
            <a:ext cx="0" cy="228600"/>
          </a:xfrm>
          <a:prstGeom prst="line">
            <a:avLst/>
          </a:prstGeom>
          <a:noFill/>
          <a:ln w="9525">
            <a:solidFill>
              <a:schemeClr val="tx1"/>
            </a:solidFill>
            <a:prstDash val="sysDot"/>
            <a:round/>
            <a:headEnd/>
            <a:tailEnd/>
          </a:ln>
        </p:spPr>
        <p:txBody>
          <a:bodyPr wrap="none" anchor="ctr"/>
          <a:lstStyle/>
          <a:p>
            <a:endParaRPr lang="en-US"/>
          </a:p>
        </p:txBody>
      </p:sp>
      <p:sp>
        <p:nvSpPr>
          <p:cNvPr id="13323" name="Oval 11"/>
          <p:cNvSpPr>
            <a:spLocks noChangeArrowheads="1"/>
          </p:cNvSpPr>
          <p:nvPr/>
        </p:nvSpPr>
        <p:spPr bwMode="auto">
          <a:xfrm>
            <a:off x="1447800" y="1905000"/>
            <a:ext cx="1981200" cy="381000"/>
          </a:xfrm>
          <a:prstGeom prst="ellipse">
            <a:avLst/>
          </a:prstGeom>
          <a:noFill/>
          <a:ln w="9525">
            <a:solidFill>
              <a:schemeClr val="tx1"/>
            </a:solidFill>
            <a:prstDash val="sysDot"/>
            <a:round/>
            <a:headEnd/>
            <a:tailEnd/>
          </a:ln>
        </p:spPr>
        <p:txBody>
          <a:bodyPr wrap="none" anchor="ctr"/>
          <a:lstStyle/>
          <a:p>
            <a:pPr eaLnBrk="0" hangingPunct="0"/>
            <a:endParaRPr lang="en-US"/>
          </a:p>
        </p:txBody>
      </p:sp>
      <p:sp>
        <p:nvSpPr>
          <p:cNvPr id="13324" name="AutoShape 12"/>
          <p:cNvSpPr>
            <a:spLocks noChangeArrowheads="1"/>
          </p:cNvSpPr>
          <p:nvPr/>
        </p:nvSpPr>
        <p:spPr bwMode="auto">
          <a:xfrm>
            <a:off x="3733800" y="1981200"/>
            <a:ext cx="1143000" cy="304800"/>
          </a:xfrm>
          <a:prstGeom prst="leftArrow">
            <a:avLst>
              <a:gd name="adj1" fmla="val 50000"/>
              <a:gd name="adj2" fmla="val 93750"/>
            </a:avLst>
          </a:prstGeom>
          <a:solidFill>
            <a:schemeClr val="bg1"/>
          </a:solidFill>
          <a:ln w="9525">
            <a:solidFill>
              <a:schemeClr val="tx1"/>
            </a:solidFill>
            <a:miter lim="800000"/>
            <a:headEnd/>
            <a:tailEnd/>
          </a:ln>
        </p:spPr>
        <p:txBody>
          <a:bodyPr wrap="none" anchor="ctr"/>
          <a:lstStyle/>
          <a:p>
            <a:pPr eaLnBrk="0" hangingPunct="0"/>
            <a:endParaRPr lang="en-US"/>
          </a:p>
        </p:txBody>
      </p:sp>
      <p:sp>
        <p:nvSpPr>
          <p:cNvPr id="13325" name="Text Box 13"/>
          <p:cNvSpPr txBox="1">
            <a:spLocks noChangeArrowheads="1"/>
          </p:cNvSpPr>
          <p:nvPr/>
        </p:nvSpPr>
        <p:spPr bwMode="auto">
          <a:xfrm>
            <a:off x="538163" y="5105400"/>
            <a:ext cx="8301037" cy="581025"/>
          </a:xfrm>
          <a:prstGeom prst="rect">
            <a:avLst/>
          </a:prstGeom>
          <a:noFill/>
          <a:ln w="9525">
            <a:noFill/>
            <a:miter lim="800000"/>
            <a:headEnd/>
            <a:tailEnd/>
          </a:ln>
        </p:spPr>
        <p:txBody>
          <a:bodyPr>
            <a:spAutoFit/>
          </a:bodyPr>
          <a:lstStyle/>
          <a:p>
            <a:pPr eaLnBrk="0" hangingPunct="0"/>
            <a:r>
              <a:rPr lang="en-US"/>
              <a:t>This difference in pressure at the surface induces a flow from the colder column to the warmer column.</a:t>
            </a:r>
          </a:p>
        </p:txBody>
      </p:sp>
      <p:sp>
        <p:nvSpPr>
          <p:cNvPr id="13326" name="AutoShape 14"/>
          <p:cNvSpPr>
            <a:spLocks noChangeArrowheads="1"/>
          </p:cNvSpPr>
          <p:nvPr/>
        </p:nvSpPr>
        <p:spPr bwMode="auto">
          <a:xfrm>
            <a:off x="3657600" y="3657600"/>
            <a:ext cx="1295400" cy="304800"/>
          </a:xfrm>
          <a:prstGeom prst="rightArrow">
            <a:avLst>
              <a:gd name="adj1" fmla="val 50000"/>
              <a:gd name="adj2" fmla="val 106250"/>
            </a:avLst>
          </a:prstGeom>
          <a:solidFill>
            <a:srgbClr val="0000FF"/>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p:txBody>
          <a:bodyPr/>
          <a:lstStyle/>
          <a:p>
            <a:pPr eaLnBrk="1" hangingPunct="1"/>
            <a:r>
              <a:rPr lang="en-US" smtClean="0"/>
              <a:t>Sky Condition Plotting</a:t>
            </a:r>
          </a:p>
        </p:txBody>
      </p:sp>
      <p:sp>
        <p:nvSpPr>
          <p:cNvPr id="87043" name="Content Placeholder 2"/>
          <p:cNvSpPr>
            <a:spLocks noGrp="1"/>
          </p:cNvSpPr>
          <p:nvPr>
            <p:ph idx="4294967295"/>
          </p:nvPr>
        </p:nvSpPr>
        <p:spPr/>
        <p:txBody>
          <a:bodyPr/>
          <a:lstStyle/>
          <a:p>
            <a:pPr eaLnBrk="1" hangingPunct="1"/>
            <a:r>
              <a:rPr lang="en-US" smtClean="0"/>
              <a:t>There are a lot of different methodologies for depicting Sky Condition.</a:t>
            </a:r>
          </a:p>
          <a:p>
            <a:pPr eaLnBrk="1" hangingPunct="1"/>
            <a:r>
              <a:rPr lang="en-US" smtClean="0"/>
              <a:t>A common ADDS chart color codes the station circle based on flying condition, regardless of sky coverage.</a:t>
            </a:r>
          </a:p>
          <a:p>
            <a:pPr eaLnBrk="1" hangingPunct="1"/>
            <a:r>
              <a:rPr lang="en-US" smtClean="0"/>
              <a:t>Different depictions were used for the old Airways code and Synoptic code.  The old Airways code is occasionally still used.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p:txBody>
          <a:bodyPr/>
          <a:lstStyle/>
          <a:p>
            <a:pPr eaLnBrk="1" hangingPunct="1"/>
            <a:r>
              <a:rPr lang="en-US" smtClean="0"/>
              <a:t>Synoptic Sky Coverage Plots</a:t>
            </a:r>
          </a:p>
        </p:txBody>
      </p:sp>
      <p:sp>
        <p:nvSpPr>
          <p:cNvPr id="4" name="Oval 3"/>
          <p:cNvSpPr/>
          <p:nvPr/>
        </p:nvSpPr>
        <p:spPr>
          <a:xfrm>
            <a:off x="685800" y="1371600"/>
            <a:ext cx="609600" cy="609600"/>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068" name="TextBox 4"/>
          <p:cNvSpPr txBox="1">
            <a:spLocks noChangeArrowheads="1"/>
          </p:cNvSpPr>
          <p:nvPr/>
        </p:nvSpPr>
        <p:spPr bwMode="auto">
          <a:xfrm>
            <a:off x="1524000" y="1447800"/>
            <a:ext cx="935038" cy="369888"/>
          </a:xfrm>
          <a:prstGeom prst="rect">
            <a:avLst/>
          </a:prstGeom>
          <a:noFill/>
          <a:ln w="9525">
            <a:noFill/>
            <a:miter lim="800000"/>
            <a:headEnd/>
            <a:tailEnd/>
          </a:ln>
        </p:spPr>
        <p:txBody>
          <a:bodyPr wrap="none">
            <a:spAutoFit/>
          </a:bodyPr>
          <a:lstStyle/>
          <a:p>
            <a:r>
              <a:rPr lang="en-US">
                <a:latin typeface="Calibri" pitchFamily="34" charset="0"/>
              </a:rPr>
              <a:t>= Clear</a:t>
            </a:r>
          </a:p>
        </p:txBody>
      </p:sp>
      <p:sp>
        <p:nvSpPr>
          <p:cNvPr id="6" name="Oval 5"/>
          <p:cNvSpPr/>
          <p:nvPr/>
        </p:nvSpPr>
        <p:spPr>
          <a:xfrm>
            <a:off x="685800" y="2286000"/>
            <a:ext cx="609600" cy="609600"/>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90600" y="2438400"/>
            <a:ext cx="0" cy="30480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8071" name="TextBox 8"/>
          <p:cNvSpPr txBox="1">
            <a:spLocks noChangeArrowheads="1"/>
          </p:cNvSpPr>
          <p:nvPr/>
        </p:nvSpPr>
        <p:spPr bwMode="auto">
          <a:xfrm>
            <a:off x="1524000" y="2362200"/>
            <a:ext cx="896938" cy="369888"/>
          </a:xfrm>
          <a:prstGeom prst="rect">
            <a:avLst/>
          </a:prstGeom>
          <a:noFill/>
          <a:ln w="9525">
            <a:noFill/>
            <a:miter lim="800000"/>
            <a:headEnd/>
            <a:tailEnd/>
          </a:ln>
        </p:spPr>
        <p:txBody>
          <a:bodyPr wrap="none">
            <a:spAutoFit/>
          </a:bodyPr>
          <a:lstStyle/>
          <a:p>
            <a:r>
              <a:rPr lang="en-US">
                <a:latin typeface="Calibri" pitchFamily="34" charset="0"/>
              </a:rPr>
              <a:t>= 1/8th</a:t>
            </a:r>
          </a:p>
        </p:txBody>
      </p:sp>
      <p:sp>
        <p:nvSpPr>
          <p:cNvPr id="10" name="Oval 9"/>
          <p:cNvSpPr/>
          <p:nvPr/>
        </p:nvSpPr>
        <p:spPr>
          <a:xfrm>
            <a:off x="685800" y="3200400"/>
            <a:ext cx="609600" cy="609600"/>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073" name="TextBox 11"/>
          <p:cNvSpPr txBox="1">
            <a:spLocks noChangeArrowheads="1"/>
          </p:cNvSpPr>
          <p:nvPr/>
        </p:nvSpPr>
        <p:spPr bwMode="auto">
          <a:xfrm>
            <a:off x="1524000" y="3352800"/>
            <a:ext cx="896938" cy="369888"/>
          </a:xfrm>
          <a:prstGeom prst="rect">
            <a:avLst/>
          </a:prstGeom>
          <a:noFill/>
          <a:ln w="9525">
            <a:noFill/>
            <a:miter lim="800000"/>
            <a:headEnd/>
            <a:tailEnd/>
          </a:ln>
        </p:spPr>
        <p:txBody>
          <a:bodyPr wrap="none">
            <a:spAutoFit/>
          </a:bodyPr>
          <a:lstStyle/>
          <a:p>
            <a:r>
              <a:rPr lang="en-US">
                <a:latin typeface="Calibri" pitchFamily="34" charset="0"/>
              </a:rPr>
              <a:t>= 2/8th</a:t>
            </a:r>
          </a:p>
        </p:txBody>
      </p:sp>
      <p:sp>
        <p:nvSpPr>
          <p:cNvPr id="13" name="Arc 12"/>
          <p:cNvSpPr/>
          <p:nvPr/>
        </p:nvSpPr>
        <p:spPr>
          <a:xfrm>
            <a:off x="685800" y="3200400"/>
            <a:ext cx="609600" cy="609600"/>
          </a:xfrm>
          <a:prstGeom prst="arc">
            <a:avLst/>
          </a:prstGeom>
          <a:solidFill>
            <a:schemeClr val="tx1"/>
          </a:solid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Oval 13"/>
          <p:cNvSpPr/>
          <p:nvPr/>
        </p:nvSpPr>
        <p:spPr>
          <a:xfrm>
            <a:off x="685800" y="4038600"/>
            <a:ext cx="609600" cy="609600"/>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Arc 14"/>
          <p:cNvSpPr/>
          <p:nvPr/>
        </p:nvSpPr>
        <p:spPr>
          <a:xfrm>
            <a:off x="685800" y="4038600"/>
            <a:ext cx="609600" cy="609600"/>
          </a:xfrm>
          <a:prstGeom prst="arc">
            <a:avLst/>
          </a:prstGeom>
          <a:solidFill>
            <a:schemeClr val="tx1"/>
          </a:solid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6" name="Straight Connector 15"/>
          <p:cNvCxnSpPr>
            <a:stCxn id="15" idx="0"/>
          </p:cNvCxnSpPr>
          <p:nvPr/>
        </p:nvCxnSpPr>
        <p:spPr>
          <a:xfrm>
            <a:off x="990600" y="4038600"/>
            <a:ext cx="0" cy="60960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8078" name="TextBox 18"/>
          <p:cNvSpPr txBox="1">
            <a:spLocks noChangeArrowheads="1"/>
          </p:cNvSpPr>
          <p:nvPr/>
        </p:nvSpPr>
        <p:spPr bwMode="auto">
          <a:xfrm>
            <a:off x="1524000" y="4114800"/>
            <a:ext cx="896938" cy="369888"/>
          </a:xfrm>
          <a:prstGeom prst="rect">
            <a:avLst/>
          </a:prstGeom>
          <a:noFill/>
          <a:ln w="9525">
            <a:noFill/>
            <a:miter lim="800000"/>
            <a:headEnd/>
            <a:tailEnd/>
          </a:ln>
        </p:spPr>
        <p:txBody>
          <a:bodyPr wrap="none">
            <a:spAutoFit/>
          </a:bodyPr>
          <a:lstStyle/>
          <a:p>
            <a:r>
              <a:rPr lang="en-US">
                <a:latin typeface="Calibri" pitchFamily="34" charset="0"/>
              </a:rPr>
              <a:t>= 3/8th</a:t>
            </a:r>
          </a:p>
        </p:txBody>
      </p:sp>
      <p:sp>
        <p:nvSpPr>
          <p:cNvPr id="21" name="Oval 20"/>
          <p:cNvSpPr/>
          <p:nvPr/>
        </p:nvSpPr>
        <p:spPr>
          <a:xfrm>
            <a:off x="685800" y="5029200"/>
            <a:ext cx="609600" cy="609600"/>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Arc 21"/>
          <p:cNvSpPr/>
          <p:nvPr/>
        </p:nvSpPr>
        <p:spPr>
          <a:xfrm>
            <a:off x="685800" y="5029200"/>
            <a:ext cx="609600" cy="609600"/>
          </a:xfrm>
          <a:prstGeom prst="arc">
            <a:avLst>
              <a:gd name="adj1" fmla="val 16200000"/>
              <a:gd name="adj2" fmla="val 5488128"/>
            </a:avLst>
          </a:prstGeom>
          <a:solidFill>
            <a:schemeClr val="tx1"/>
          </a:solid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8081" name="TextBox 22"/>
          <p:cNvSpPr txBox="1">
            <a:spLocks noChangeArrowheads="1"/>
          </p:cNvSpPr>
          <p:nvPr/>
        </p:nvSpPr>
        <p:spPr bwMode="auto">
          <a:xfrm>
            <a:off x="1524000" y="5105400"/>
            <a:ext cx="896938" cy="369888"/>
          </a:xfrm>
          <a:prstGeom prst="rect">
            <a:avLst/>
          </a:prstGeom>
          <a:noFill/>
          <a:ln w="9525">
            <a:noFill/>
            <a:miter lim="800000"/>
            <a:headEnd/>
            <a:tailEnd/>
          </a:ln>
        </p:spPr>
        <p:txBody>
          <a:bodyPr wrap="none">
            <a:spAutoFit/>
          </a:bodyPr>
          <a:lstStyle/>
          <a:p>
            <a:r>
              <a:rPr lang="en-US">
                <a:latin typeface="Calibri" pitchFamily="34" charset="0"/>
              </a:rPr>
              <a:t>= 4/8th</a:t>
            </a:r>
          </a:p>
        </p:txBody>
      </p:sp>
      <p:sp>
        <p:nvSpPr>
          <p:cNvPr id="24" name="Oval 23"/>
          <p:cNvSpPr/>
          <p:nvPr/>
        </p:nvSpPr>
        <p:spPr>
          <a:xfrm>
            <a:off x="5105400" y="1371600"/>
            <a:ext cx="609600" cy="609600"/>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Arc 24"/>
          <p:cNvSpPr/>
          <p:nvPr/>
        </p:nvSpPr>
        <p:spPr>
          <a:xfrm>
            <a:off x="5105400" y="1371600"/>
            <a:ext cx="609600" cy="609600"/>
          </a:xfrm>
          <a:prstGeom prst="arc">
            <a:avLst>
              <a:gd name="adj1" fmla="val 16200000"/>
              <a:gd name="adj2" fmla="val 5488128"/>
            </a:avLst>
          </a:prstGeom>
          <a:solidFill>
            <a:schemeClr val="tx1"/>
          </a:solid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Oval 25"/>
          <p:cNvSpPr/>
          <p:nvPr/>
        </p:nvSpPr>
        <p:spPr>
          <a:xfrm>
            <a:off x="5105400" y="2286000"/>
            <a:ext cx="609600" cy="609600"/>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Arc 26"/>
          <p:cNvSpPr/>
          <p:nvPr/>
        </p:nvSpPr>
        <p:spPr>
          <a:xfrm>
            <a:off x="5105400" y="2286000"/>
            <a:ext cx="609600" cy="609600"/>
          </a:xfrm>
          <a:prstGeom prst="arc">
            <a:avLst>
              <a:gd name="adj1" fmla="val 16200000"/>
              <a:gd name="adj2" fmla="val 10699448"/>
            </a:avLst>
          </a:prstGeom>
          <a:solidFill>
            <a:schemeClr val="tx1"/>
          </a:solid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Oval 27"/>
          <p:cNvSpPr/>
          <p:nvPr/>
        </p:nvSpPr>
        <p:spPr>
          <a:xfrm>
            <a:off x="5105400" y="3276600"/>
            <a:ext cx="609600" cy="609600"/>
          </a:xfrm>
          <a:prstGeom prst="ellipse">
            <a:avLst/>
          </a:prstGeom>
          <a:solidFill>
            <a:schemeClr val="tx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5105400" y="4191000"/>
            <a:ext cx="609600" cy="609600"/>
          </a:xfrm>
          <a:prstGeom prst="ellipse">
            <a:avLst/>
          </a:prstGeom>
          <a:solidFill>
            <a:schemeClr val="tx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5105400" y="5105400"/>
            <a:ext cx="609600" cy="609600"/>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2" name="Straight Connector 31"/>
          <p:cNvCxnSpPr>
            <a:endCxn id="24" idx="2"/>
          </p:cNvCxnSpPr>
          <p:nvPr/>
        </p:nvCxnSpPr>
        <p:spPr>
          <a:xfrm flipH="1">
            <a:off x="5105400" y="1676400"/>
            <a:ext cx="609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 idx="1"/>
            <a:endCxn id="25" idx="1"/>
          </p:cNvCxnSpPr>
          <p:nvPr/>
        </p:nvCxnSpPr>
        <p:spPr>
          <a:xfrm>
            <a:off x="5410200" y="167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10200" y="3429000"/>
            <a:ext cx="0" cy="304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0" idx="1"/>
            <a:endCxn id="30" idx="5"/>
          </p:cNvCxnSpPr>
          <p:nvPr/>
        </p:nvCxnSpPr>
        <p:spPr>
          <a:xfrm>
            <a:off x="5194300" y="5194300"/>
            <a:ext cx="431800" cy="431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7"/>
            <a:endCxn id="30" idx="3"/>
          </p:cNvCxnSpPr>
          <p:nvPr/>
        </p:nvCxnSpPr>
        <p:spPr>
          <a:xfrm flipH="1">
            <a:off x="5194300" y="5194300"/>
            <a:ext cx="431800" cy="431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094" name="TextBox 40"/>
          <p:cNvSpPr txBox="1">
            <a:spLocks noChangeArrowheads="1"/>
          </p:cNvSpPr>
          <p:nvPr/>
        </p:nvSpPr>
        <p:spPr bwMode="auto">
          <a:xfrm>
            <a:off x="5943600" y="1447800"/>
            <a:ext cx="896938" cy="369888"/>
          </a:xfrm>
          <a:prstGeom prst="rect">
            <a:avLst/>
          </a:prstGeom>
          <a:noFill/>
          <a:ln w="9525">
            <a:noFill/>
            <a:miter lim="800000"/>
            <a:headEnd/>
            <a:tailEnd/>
          </a:ln>
        </p:spPr>
        <p:txBody>
          <a:bodyPr wrap="none">
            <a:spAutoFit/>
          </a:bodyPr>
          <a:lstStyle/>
          <a:p>
            <a:r>
              <a:rPr lang="en-US">
                <a:latin typeface="Calibri" pitchFamily="34" charset="0"/>
              </a:rPr>
              <a:t>= 5/8th</a:t>
            </a:r>
          </a:p>
        </p:txBody>
      </p:sp>
      <p:sp>
        <p:nvSpPr>
          <p:cNvPr id="88095" name="TextBox 41"/>
          <p:cNvSpPr txBox="1">
            <a:spLocks noChangeArrowheads="1"/>
          </p:cNvSpPr>
          <p:nvPr/>
        </p:nvSpPr>
        <p:spPr bwMode="auto">
          <a:xfrm>
            <a:off x="5943600" y="2362200"/>
            <a:ext cx="896938" cy="369888"/>
          </a:xfrm>
          <a:prstGeom prst="rect">
            <a:avLst/>
          </a:prstGeom>
          <a:noFill/>
          <a:ln w="9525">
            <a:noFill/>
            <a:miter lim="800000"/>
            <a:headEnd/>
            <a:tailEnd/>
          </a:ln>
        </p:spPr>
        <p:txBody>
          <a:bodyPr wrap="none">
            <a:spAutoFit/>
          </a:bodyPr>
          <a:lstStyle/>
          <a:p>
            <a:r>
              <a:rPr lang="en-US">
                <a:latin typeface="Calibri" pitchFamily="34" charset="0"/>
              </a:rPr>
              <a:t>= 6/8th</a:t>
            </a:r>
          </a:p>
        </p:txBody>
      </p:sp>
      <p:sp>
        <p:nvSpPr>
          <p:cNvPr id="88096" name="TextBox 42"/>
          <p:cNvSpPr txBox="1">
            <a:spLocks noChangeArrowheads="1"/>
          </p:cNvSpPr>
          <p:nvPr/>
        </p:nvSpPr>
        <p:spPr bwMode="auto">
          <a:xfrm>
            <a:off x="5943600" y="3352800"/>
            <a:ext cx="896938" cy="369888"/>
          </a:xfrm>
          <a:prstGeom prst="rect">
            <a:avLst/>
          </a:prstGeom>
          <a:noFill/>
          <a:ln w="9525">
            <a:noFill/>
            <a:miter lim="800000"/>
            <a:headEnd/>
            <a:tailEnd/>
          </a:ln>
        </p:spPr>
        <p:txBody>
          <a:bodyPr wrap="none">
            <a:spAutoFit/>
          </a:bodyPr>
          <a:lstStyle/>
          <a:p>
            <a:r>
              <a:rPr lang="en-US">
                <a:latin typeface="Calibri" pitchFamily="34" charset="0"/>
              </a:rPr>
              <a:t>= 7/8th</a:t>
            </a:r>
          </a:p>
        </p:txBody>
      </p:sp>
      <p:sp>
        <p:nvSpPr>
          <p:cNvPr id="88097" name="TextBox 43"/>
          <p:cNvSpPr txBox="1">
            <a:spLocks noChangeArrowheads="1"/>
          </p:cNvSpPr>
          <p:nvPr/>
        </p:nvSpPr>
        <p:spPr bwMode="auto">
          <a:xfrm>
            <a:off x="5943600" y="4267200"/>
            <a:ext cx="2089150" cy="369888"/>
          </a:xfrm>
          <a:prstGeom prst="rect">
            <a:avLst/>
          </a:prstGeom>
          <a:noFill/>
          <a:ln w="9525">
            <a:noFill/>
            <a:miter lim="800000"/>
            <a:headEnd/>
            <a:tailEnd/>
          </a:ln>
        </p:spPr>
        <p:txBody>
          <a:bodyPr wrap="none">
            <a:spAutoFit/>
          </a:bodyPr>
          <a:lstStyle/>
          <a:p>
            <a:r>
              <a:rPr lang="en-US">
                <a:latin typeface="Calibri" pitchFamily="34" charset="0"/>
              </a:rPr>
              <a:t>= 8/8</a:t>
            </a:r>
            <a:r>
              <a:rPr lang="en-US" baseline="30000">
                <a:latin typeface="Calibri" pitchFamily="34" charset="0"/>
              </a:rPr>
              <a:t>th</a:t>
            </a:r>
            <a:r>
              <a:rPr lang="en-US">
                <a:latin typeface="Calibri" pitchFamily="34" charset="0"/>
              </a:rPr>
              <a:t> or Overcast</a:t>
            </a:r>
          </a:p>
        </p:txBody>
      </p:sp>
      <p:sp>
        <p:nvSpPr>
          <p:cNvPr id="88098" name="TextBox 44"/>
          <p:cNvSpPr txBox="1">
            <a:spLocks noChangeArrowheads="1"/>
          </p:cNvSpPr>
          <p:nvPr/>
        </p:nvSpPr>
        <p:spPr bwMode="auto">
          <a:xfrm>
            <a:off x="5943600" y="5181600"/>
            <a:ext cx="1831975" cy="369888"/>
          </a:xfrm>
          <a:prstGeom prst="rect">
            <a:avLst/>
          </a:prstGeom>
          <a:noFill/>
          <a:ln w="9525">
            <a:noFill/>
            <a:miter lim="800000"/>
            <a:headEnd/>
            <a:tailEnd/>
          </a:ln>
        </p:spPr>
        <p:txBody>
          <a:bodyPr wrap="none">
            <a:spAutoFit/>
          </a:bodyPr>
          <a:lstStyle/>
          <a:p>
            <a:r>
              <a:rPr lang="en-US">
                <a:latin typeface="Calibri" pitchFamily="34" charset="0"/>
              </a:rPr>
              <a:t>= Sky Obscured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p:txBody>
          <a:bodyPr/>
          <a:lstStyle/>
          <a:p>
            <a:pPr eaLnBrk="1" hangingPunct="1"/>
            <a:r>
              <a:rPr lang="en-US" smtClean="0"/>
              <a:t>Significant Synoptic Cloud Types</a:t>
            </a:r>
          </a:p>
        </p:txBody>
      </p:sp>
      <p:sp>
        <p:nvSpPr>
          <p:cNvPr id="4" name="Arc 3"/>
          <p:cNvSpPr/>
          <p:nvPr/>
        </p:nvSpPr>
        <p:spPr>
          <a:xfrm>
            <a:off x="914400" y="1981200"/>
            <a:ext cx="685800" cy="685800"/>
          </a:xfrm>
          <a:prstGeom prst="arc">
            <a:avLst>
              <a:gd name="adj1" fmla="val 10437401"/>
              <a:gd name="adj2" fmla="val 1882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a:off x="914400" y="23622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1066800" y="1828800"/>
            <a:ext cx="381000" cy="381000"/>
          </a:xfrm>
          <a:prstGeom prst="arc">
            <a:avLst>
              <a:gd name="adj1" fmla="val 10677275"/>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9094" name="TextBox 42"/>
          <p:cNvSpPr txBox="1">
            <a:spLocks noChangeArrowheads="1"/>
          </p:cNvSpPr>
          <p:nvPr/>
        </p:nvSpPr>
        <p:spPr bwMode="auto">
          <a:xfrm>
            <a:off x="685800" y="2438400"/>
            <a:ext cx="1295400" cy="646113"/>
          </a:xfrm>
          <a:prstGeom prst="rect">
            <a:avLst/>
          </a:prstGeom>
          <a:noFill/>
          <a:ln w="9525">
            <a:noFill/>
            <a:miter lim="800000"/>
            <a:headEnd/>
            <a:tailEnd/>
          </a:ln>
        </p:spPr>
        <p:txBody>
          <a:bodyPr>
            <a:spAutoFit/>
          </a:bodyPr>
          <a:lstStyle/>
          <a:p>
            <a:pPr algn="ctr"/>
            <a:r>
              <a:rPr lang="en-US">
                <a:latin typeface="Calibri" pitchFamily="34" charset="0"/>
              </a:rPr>
              <a:t>Towering Cumulus</a:t>
            </a:r>
          </a:p>
        </p:txBody>
      </p:sp>
      <p:sp>
        <p:nvSpPr>
          <p:cNvPr id="53" name="Arc 52"/>
          <p:cNvSpPr/>
          <p:nvPr/>
        </p:nvSpPr>
        <p:spPr>
          <a:xfrm>
            <a:off x="2971800" y="1981200"/>
            <a:ext cx="685800" cy="685800"/>
          </a:xfrm>
          <a:prstGeom prst="arc">
            <a:avLst>
              <a:gd name="adj1" fmla="val 10437401"/>
              <a:gd name="adj2" fmla="val 1882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54" name="Straight Connector 53"/>
          <p:cNvCxnSpPr/>
          <p:nvPr/>
        </p:nvCxnSpPr>
        <p:spPr>
          <a:xfrm>
            <a:off x="2971800" y="23622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3124200" y="1828800"/>
            <a:ext cx="381000" cy="381000"/>
          </a:xfrm>
          <a:prstGeom prst="arc">
            <a:avLst>
              <a:gd name="adj1" fmla="val 10677275"/>
              <a:gd name="adj2" fmla="val 3050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56" name="Straight Connector 55"/>
          <p:cNvCxnSpPr/>
          <p:nvPr/>
        </p:nvCxnSpPr>
        <p:spPr>
          <a:xfrm>
            <a:off x="3319463" y="1828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099" name="TextBox 56"/>
          <p:cNvSpPr txBox="1">
            <a:spLocks noChangeArrowheads="1"/>
          </p:cNvSpPr>
          <p:nvPr/>
        </p:nvSpPr>
        <p:spPr bwMode="auto">
          <a:xfrm>
            <a:off x="2514600" y="2438400"/>
            <a:ext cx="1724025" cy="646113"/>
          </a:xfrm>
          <a:prstGeom prst="rect">
            <a:avLst/>
          </a:prstGeom>
          <a:noFill/>
          <a:ln w="9525">
            <a:noFill/>
            <a:miter lim="800000"/>
            <a:headEnd/>
            <a:tailEnd/>
          </a:ln>
        </p:spPr>
        <p:txBody>
          <a:bodyPr wrap="none">
            <a:spAutoFit/>
          </a:bodyPr>
          <a:lstStyle/>
          <a:p>
            <a:pPr algn="ctr"/>
            <a:r>
              <a:rPr lang="en-US">
                <a:latin typeface="Calibri" pitchFamily="34" charset="0"/>
              </a:rPr>
              <a:t>Cumulonimbus</a:t>
            </a:r>
          </a:p>
          <a:p>
            <a:pPr algn="ctr"/>
            <a:r>
              <a:rPr lang="en-US">
                <a:latin typeface="Calibri" pitchFamily="34" charset="0"/>
              </a:rPr>
              <a:t>without Anvil</a:t>
            </a:r>
          </a:p>
        </p:txBody>
      </p:sp>
      <p:sp>
        <p:nvSpPr>
          <p:cNvPr id="89100" name="TextBox 57"/>
          <p:cNvSpPr txBox="1">
            <a:spLocks noChangeArrowheads="1"/>
          </p:cNvSpPr>
          <p:nvPr/>
        </p:nvSpPr>
        <p:spPr bwMode="auto">
          <a:xfrm>
            <a:off x="4572000" y="2514600"/>
            <a:ext cx="1752600" cy="646113"/>
          </a:xfrm>
          <a:prstGeom prst="rect">
            <a:avLst/>
          </a:prstGeom>
          <a:noFill/>
          <a:ln w="9525">
            <a:noFill/>
            <a:miter lim="800000"/>
            <a:headEnd/>
            <a:tailEnd/>
          </a:ln>
        </p:spPr>
        <p:txBody>
          <a:bodyPr>
            <a:spAutoFit/>
          </a:bodyPr>
          <a:lstStyle/>
          <a:p>
            <a:pPr algn="ctr"/>
            <a:r>
              <a:rPr lang="en-US">
                <a:latin typeface="Calibri" pitchFamily="34" charset="0"/>
              </a:rPr>
              <a:t>Cumulonimbus with Anvil</a:t>
            </a:r>
          </a:p>
        </p:txBody>
      </p:sp>
      <p:sp>
        <p:nvSpPr>
          <p:cNvPr id="69" name="Arc 68"/>
          <p:cNvSpPr/>
          <p:nvPr/>
        </p:nvSpPr>
        <p:spPr>
          <a:xfrm>
            <a:off x="5029200" y="1981200"/>
            <a:ext cx="685800" cy="685800"/>
          </a:xfrm>
          <a:prstGeom prst="arc">
            <a:avLst>
              <a:gd name="adj1" fmla="val 10437401"/>
              <a:gd name="adj2" fmla="val 1882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70" name="Straight Connector 69"/>
          <p:cNvCxnSpPr/>
          <p:nvPr/>
        </p:nvCxnSpPr>
        <p:spPr>
          <a:xfrm>
            <a:off x="5029200" y="23622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562600" y="1828800"/>
            <a:ext cx="1524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5029200" y="1828800"/>
            <a:ext cx="1524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029200" y="18288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7162800" y="1752600"/>
            <a:ext cx="3810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Arc 79"/>
          <p:cNvSpPr/>
          <p:nvPr/>
        </p:nvSpPr>
        <p:spPr>
          <a:xfrm>
            <a:off x="7162800" y="1981200"/>
            <a:ext cx="457200" cy="457200"/>
          </a:xfrm>
          <a:prstGeom prst="arc">
            <a:avLst>
              <a:gd name="adj1" fmla="val 70148"/>
              <a:gd name="adj2" fmla="val 1088183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9108" name="TextBox 80"/>
          <p:cNvSpPr txBox="1">
            <a:spLocks noChangeArrowheads="1"/>
          </p:cNvSpPr>
          <p:nvPr/>
        </p:nvSpPr>
        <p:spPr bwMode="auto">
          <a:xfrm>
            <a:off x="6781800" y="2514600"/>
            <a:ext cx="1447800" cy="915988"/>
          </a:xfrm>
          <a:prstGeom prst="rect">
            <a:avLst/>
          </a:prstGeom>
          <a:noFill/>
          <a:ln w="9525">
            <a:noFill/>
            <a:miter lim="800000"/>
            <a:headEnd/>
            <a:tailEnd/>
          </a:ln>
        </p:spPr>
        <p:txBody>
          <a:bodyPr>
            <a:spAutoFit/>
          </a:bodyPr>
          <a:lstStyle/>
          <a:p>
            <a:pPr algn="ctr"/>
            <a:r>
              <a:rPr lang="en-US">
                <a:latin typeface="Calibri" pitchFamily="34" charset="0"/>
              </a:rPr>
              <a:t>Altocumulus Standing Lenticular</a:t>
            </a:r>
          </a:p>
        </p:txBody>
      </p:sp>
      <p:sp>
        <p:nvSpPr>
          <p:cNvPr id="89109" name="TextBox 81"/>
          <p:cNvSpPr txBox="1">
            <a:spLocks noChangeArrowheads="1"/>
          </p:cNvSpPr>
          <p:nvPr/>
        </p:nvSpPr>
        <p:spPr bwMode="auto">
          <a:xfrm>
            <a:off x="838200" y="3886200"/>
            <a:ext cx="7620000" cy="2246313"/>
          </a:xfrm>
          <a:prstGeom prst="rect">
            <a:avLst/>
          </a:prstGeom>
          <a:noFill/>
          <a:ln w="9525">
            <a:noFill/>
            <a:miter lim="800000"/>
            <a:headEnd/>
            <a:tailEnd/>
          </a:ln>
        </p:spPr>
        <p:txBody>
          <a:bodyPr>
            <a:spAutoFit/>
          </a:bodyPr>
          <a:lstStyle/>
          <a:p>
            <a:r>
              <a:rPr lang="en-US" sz="2800">
                <a:latin typeface="Calibri" pitchFamily="34" charset="0"/>
              </a:rPr>
              <a:t>Low cloud types will be plotted beneath the station circle, while mid and high cloud types will be plotted above the station circle. If more than one type of cloud exists in a level, only the most significant will be reported/plotted.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p:txBody>
          <a:bodyPr/>
          <a:lstStyle/>
          <a:p>
            <a:pPr eaLnBrk="1" hangingPunct="1"/>
            <a:r>
              <a:rPr lang="en-US" smtClean="0"/>
              <a:t>Temperature</a:t>
            </a:r>
          </a:p>
        </p:txBody>
      </p:sp>
      <p:sp>
        <p:nvSpPr>
          <p:cNvPr id="90115" name="Content Placeholder 2"/>
          <p:cNvSpPr>
            <a:spLocks noGrp="1"/>
          </p:cNvSpPr>
          <p:nvPr>
            <p:ph idx="4294967295"/>
          </p:nvPr>
        </p:nvSpPr>
        <p:spPr>
          <a:xfrm>
            <a:off x="457200" y="1447800"/>
            <a:ext cx="8229600" cy="4800600"/>
          </a:xfrm>
        </p:spPr>
        <p:txBody>
          <a:bodyPr/>
          <a:lstStyle/>
          <a:p>
            <a:pPr eaLnBrk="1" hangingPunct="1"/>
            <a:r>
              <a:rPr lang="en-US" sz="2800" smtClean="0"/>
              <a:t>Reported in Celsius</a:t>
            </a:r>
          </a:p>
          <a:p>
            <a:pPr eaLnBrk="1" hangingPunct="1"/>
            <a:r>
              <a:rPr lang="en-US" sz="2800" smtClean="0"/>
              <a:t>Reported in body of METAR as Temp/Dewpoint, in whole degrees, with M preceding negative values.</a:t>
            </a:r>
          </a:p>
          <a:p>
            <a:pPr eaLnBrk="1" hangingPunct="1"/>
            <a:r>
              <a:rPr lang="en-US" sz="2800" smtClean="0"/>
              <a:t>Reported in Remarks to the nearest tenth of a degree Celsius.</a:t>
            </a:r>
          </a:p>
          <a:p>
            <a:pPr eaLnBrk="1" hangingPunct="1"/>
            <a:r>
              <a:rPr lang="en-US" sz="2800" smtClean="0"/>
              <a:t>Displayed on some U.S. charts in Fahrenheit. </a:t>
            </a:r>
          </a:p>
          <a:p>
            <a:pPr eaLnBrk="1" hangingPunct="1"/>
            <a:r>
              <a:rPr lang="en-US" sz="2800" smtClean="0"/>
              <a:t>Dew Point Depression is the difference between temperature and dew point, and is always positive.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p:txBody>
          <a:bodyPr/>
          <a:lstStyle/>
          <a:p>
            <a:pPr eaLnBrk="1" hangingPunct="1"/>
            <a:r>
              <a:rPr lang="en-US" smtClean="0"/>
              <a:t>Temperature in  Remarks</a:t>
            </a:r>
          </a:p>
        </p:txBody>
      </p:sp>
      <p:sp>
        <p:nvSpPr>
          <p:cNvPr id="3" name="Content Placeholder 2"/>
          <p:cNvSpPr>
            <a:spLocks noGrp="1"/>
          </p:cNvSpPr>
          <p:nvPr>
            <p:ph idx="4294967295"/>
          </p:nvPr>
        </p:nvSpPr>
        <p:spPr>
          <a:ln w="28575"/>
        </p:spPr>
        <p:txBody>
          <a:bodyPr rtlCol="0">
            <a:normAutofit/>
          </a:bodyPr>
          <a:lstStyle/>
          <a:p>
            <a:pPr eaLnBrk="1" fontAlgn="auto" hangingPunct="1">
              <a:spcAft>
                <a:spcPts val="0"/>
              </a:spcAft>
              <a:buFont typeface="Arial" charset="0"/>
              <a:buNone/>
              <a:defRPr/>
            </a:pPr>
            <a:r>
              <a:rPr lang="en-US" kern="1200" dirty="0"/>
              <a:t>Example: T</a:t>
            </a:r>
            <a:r>
              <a:rPr lang="en-US" kern="1200" dirty="0">
                <a:solidFill>
                  <a:schemeClr val="tx2">
                    <a:lumMod val="60000"/>
                    <a:lumOff val="40000"/>
                  </a:schemeClr>
                </a:solidFill>
              </a:rPr>
              <a:t>0</a:t>
            </a:r>
            <a:r>
              <a:rPr lang="en-US" kern="1200" dirty="0"/>
              <a:t>023</a:t>
            </a:r>
            <a:r>
              <a:rPr lang="en-US" kern="1200" dirty="0">
                <a:solidFill>
                  <a:schemeClr val="tx2">
                    <a:lumMod val="60000"/>
                    <a:lumOff val="40000"/>
                  </a:schemeClr>
                </a:solidFill>
              </a:rPr>
              <a:t>1</a:t>
            </a:r>
            <a:r>
              <a:rPr lang="en-US" kern="1200" dirty="0"/>
              <a:t>056</a:t>
            </a:r>
          </a:p>
        </p:txBody>
      </p:sp>
      <p:cxnSp>
        <p:nvCxnSpPr>
          <p:cNvPr id="5" name="Straight Connector 4"/>
          <p:cNvCxnSpPr/>
          <p:nvPr/>
        </p:nvCxnSpPr>
        <p:spPr>
          <a:xfrm>
            <a:off x="2438400" y="2057400"/>
            <a:ext cx="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76600" y="2057400"/>
            <a:ext cx="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38400" y="2590800"/>
            <a:ext cx="1752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143" name="TextBox 10"/>
          <p:cNvSpPr txBox="1">
            <a:spLocks noChangeArrowheads="1"/>
          </p:cNvSpPr>
          <p:nvPr/>
        </p:nvSpPr>
        <p:spPr bwMode="auto">
          <a:xfrm>
            <a:off x="4267200" y="2362200"/>
            <a:ext cx="4267200" cy="646113"/>
          </a:xfrm>
          <a:prstGeom prst="rect">
            <a:avLst/>
          </a:prstGeom>
          <a:noFill/>
          <a:ln w="9525">
            <a:noFill/>
            <a:miter lim="800000"/>
            <a:headEnd/>
            <a:tailEnd/>
          </a:ln>
        </p:spPr>
        <p:txBody>
          <a:bodyPr>
            <a:spAutoFit/>
          </a:bodyPr>
          <a:lstStyle/>
          <a:p>
            <a:r>
              <a:rPr lang="en-US">
                <a:latin typeface="Calibri" pitchFamily="34" charset="0"/>
              </a:rPr>
              <a:t>Indicators, 0 means positive, 1 means negative.</a:t>
            </a:r>
          </a:p>
        </p:txBody>
      </p:sp>
      <p:sp>
        <p:nvSpPr>
          <p:cNvPr id="13" name="Right Brace 12"/>
          <p:cNvSpPr/>
          <p:nvPr/>
        </p:nvSpPr>
        <p:spPr>
          <a:xfrm rot="5400000">
            <a:off x="2705100" y="1866900"/>
            <a:ext cx="304800" cy="6858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Right Brace 13"/>
          <p:cNvSpPr/>
          <p:nvPr/>
        </p:nvSpPr>
        <p:spPr>
          <a:xfrm rot="5400000">
            <a:off x="3543300" y="1866900"/>
            <a:ext cx="304800" cy="6858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1" name="Straight Connector 20"/>
          <p:cNvCxnSpPr>
            <a:stCxn id="13" idx="1"/>
          </p:cNvCxnSpPr>
          <p:nvPr/>
        </p:nvCxnSpPr>
        <p:spPr>
          <a:xfrm>
            <a:off x="2857500" y="2362200"/>
            <a:ext cx="3810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1"/>
          </p:cNvCxnSpPr>
          <p:nvPr/>
        </p:nvCxnSpPr>
        <p:spPr>
          <a:xfrm>
            <a:off x="3695700" y="2362200"/>
            <a:ext cx="38100" cy="213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895600" y="3581400"/>
            <a:ext cx="1295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149" name="TextBox 37"/>
          <p:cNvSpPr txBox="1">
            <a:spLocks noChangeArrowheads="1"/>
          </p:cNvSpPr>
          <p:nvPr/>
        </p:nvSpPr>
        <p:spPr bwMode="auto">
          <a:xfrm>
            <a:off x="4267200" y="3200400"/>
            <a:ext cx="4267200" cy="923925"/>
          </a:xfrm>
          <a:prstGeom prst="rect">
            <a:avLst/>
          </a:prstGeom>
          <a:noFill/>
          <a:ln w="9525">
            <a:noFill/>
            <a:miter lim="800000"/>
            <a:headEnd/>
            <a:tailEnd/>
          </a:ln>
        </p:spPr>
        <p:txBody>
          <a:bodyPr>
            <a:spAutoFit/>
          </a:bodyPr>
          <a:lstStyle/>
          <a:p>
            <a:r>
              <a:rPr lang="en-US">
                <a:latin typeface="Calibri" pitchFamily="34" charset="0"/>
              </a:rPr>
              <a:t>Indicates Temperature in Tens, Units, and Tenths. In this case, the temperature is 2.3 degrees C. </a:t>
            </a:r>
          </a:p>
        </p:txBody>
      </p:sp>
      <p:cxnSp>
        <p:nvCxnSpPr>
          <p:cNvPr id="41" name="Straight Arrow Connector 40"/>
          <p:cNvCxnSpPr/>
          <p:nvPr/>
        </p:nvCxnSpPr>
        <p:spPr>
          <a:xfrm>
            <a:off x="3733800" y="4495800"/>
            <a:ext cx="457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151" name="TextBox 43"/>
          <p:cNvSpPr txBox="1">
            <a:spLocks noChangeArrowheads="1"/>
          </p:cNvSpPr>
          <p:nvPr/>
        </p:nvSpPr>
        <p:spPr bwMode="auto">
          <a:xfrm>
            <a:off x="4267200" y="4267200"/>
            <a:ext cx="4267200" cy="923925"/>
          </a:xfrm>
          <a:prstGeom prst="rect">
            <a:avLst/>
          </a:prstGeom>
          <a:noFill/>
          <a:ln w="9525">
            <a:noFill/>
            <a:miter lim="800000"/>
            <a:headEnd/>
            <a:tailEnd/>
          </a:ln>
        </p:spPr>
        <p:txBody>
          <a:bodyPr>
            <a:spAutoFit/>
          </a:bodyPr>
          <a:lstStyle/>
          <a:p>
            <a:r>
              <a:rPr lang="en-US">
                <a:latin typeface="Calibri" pitchFamily="34" charset="0"/>
              </a:rPr>
              <a:t>Indicates Dew Point in Tens, Units, and Tenths. In this case, the temperature is negative 5.6 degrees C.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a:lstStyle/>
          <a:p>
            <a:pPr eaLnBrk="1" hangingPunct="1"/>
            <a:r>
              <a:rPr lang="en-US" smtClean="0"/>
              <a:t>Temperature in  Remarks</a:t>
            </a:r>
          </a:p>
        </p:txBody>
      </p:sp>
      <p:sp>
        <p:nvSpPr>
          <p:cNvPr id="3" name="Content Placeholder 2"/>
          <p:cNvSpPr>
            <a:spLocks noGrp="1"/>
          </p:cNvSpPr>
          <p:nvPr>
            <p:ph idx="4294967295"/>
          </p:nvPr>
        </p:nvSpPr>
        <p:spPr>
          <a:xfrm>
            <a:off x="457200" y="1600200"/>
            <a:ext cx="8229600" cy="685800"/>
          </a:xfrm>
          <a:ln w="28575"/>
        </p:spPr>
        <p:txBody>
          <a:bodyPr rtlCol="0">
            <a:normAutofit/>
          </a:bodyPr>
          <a:lstStyle/>
          <a:p>
            <a:pPr eaLnBrk="1" fontAlgn="auto" hangingPunct="1">
              <a:spcAft>
                <a:spcPts val="0"/>
              </a:spcAft>
              <a:buFont typeface="Arial" charset="0"/>
              <a:buNone/>
              <a:defRPr/>
            </a:pPr>
            <a:r>
              <a:rPr lang="en-US" kern="1200" dirty="0"/>
              <a:t>Example: T</a:t>
            </a:r>
            <a:r>
              <a:rPr lang="en-US" kern="1200" dirty="0">
                <a:solidFill>
                  <a:schemeClr val="tx2">
                    <a:lumMod val="60000"/>
                    <a:lumOff val="40000"/>
                  </a:schemeClr>
                </a:solidFill>
              </a:rPr>
              <a:t>0</a:t>
            </a:r>
            <a:r>
              <a:rPr lang="en-US" kern="1200" dirty="0"/>
              <a:t>023</a:t>
            </a:r>
            <a:r>
              <a:rPr lang="en-US" kern="1200" dirty="0">
                <a:solidFill>
                  <a:schemeClr val="tx2">
                    <a:lumMod val="60000"/>
                    <a:lumOff val="40000"/>
                  </a:schemeClr>
                </a:solidFill>
              </a:rPr>
              <a:t>1</a:t>
            </a:r>
            <a:r>
              <a:rPr lang="en-US" kern="1200" dirty="0"/>
              <a:t>056</a:t>
            </a:r>
          </a:p>
        </p:txBody>
      </p:sp>
      <p:sp>
        <p:nvSpPr>
          <p:cNvPr id="92164" name="TextBox 15"/>
          <p:cNvSpPr txBox="1">
            <a:spLocks noChangeArrowheads="1"/>
          </p:cNvSpPr>
          <p:nvPr/>
        </p:nvSpPr>
        <p:spPr bwMode="auto">
          <a:xfrm>
            <a:off x="609600" y="2209800"/>
            <a:ext cx="7620000" cy="830263"/>
          </a:xfrm>
          <a:prstGeom prst="rect">
            <a:avLst/>
          </a:prstGeom>
          <a:noFill/>
          <a:ln w="9525">
            <a:noFill/>
            <a:miter lim="800000"/>
            <a:headEnd/>
            <a:tailEnd/>
          </a:ln>
        </p:spPr>
        <p:txBody>
          <a:bodyPr>
            <a:spAutoFit/>
          </a:bodyPr>
          <a:lstStyle/>
          <a:p>
            <a:r>
              <a:rPr lang="en-US" sz="2400">
                <a:latin typeface="Calibri" pitchFamily="34" charset="0"/>
              </a:rPr>
              <a:t>The Dew Point Depression in the above example would be 7.9 degrees Celsius.  (2.3 – (-5.6) = 7.9)</a:t>
            </a:r>
          </a:p>
        </p:txBody>
      </p:sp>
      <p:sp>
        <p:nvSpPr>
          <p:cNvPr id="92165" name="Content Placeholder 2"/>
          <p:cNvSpPr txBox="1">
            <a:spLocks/>
          </p:cNvSpPr>
          <p:nvPr/>
        </p:nvSpPr>
        <p:spPr bwMode="auto">
          <a:xfrm>
            <a:off x="457200" y="3886200"/>
            <a:ext cx="8229600" cy="685800"/>
          </a:xfrm>
          <a:prstGeom prst="rect">
            <a:avLst/>
          </a:prstGeom>
          <a:noFill/>
          <a:ln w="28575">
            <a:noFill/>
            <a:miter lim="800000"/>
            <a:headEnd/>
            <a:tailEnd/>
          </a:ln>
        </p:spPr>
        <p:txBody>
          <a:bodyPr/>
          <a:lstStyle/>
          <a:p>
            <a:pPr marL="342900" indent="-342900" eaLnBrk="0" hangingPunct="0">
              <a:spcBef>
                <a:spcPct val="20000"/>
              </a:spcBef>
            </a:pPr>
            <a:r>
              <a:rPr lang="en-US" sz="3200">
                <a:latin typeface="Calibri" pitchFamily="34" charset="0"/>
              </a:rPr>
              <a:t>Example: T</a:t>
            </a:r>
            <a:r>
              <a:rPr lang="en-US" sz="3200">
                <a:solidFill>
                  <a:srgbClr val="558ED5"/>
                </a:solidFill>
                <a:latin typeface="Calibri" pitchFamily="34" charset="0"/>
              </a:rPr>
              <a:t>1</a:t>
            </a:r>
            <a:r>
              <a:rPr lang="en-US" sz="3200">
                <a:latin typeface="Calibri" pitchFamily="34" charset="0"/>
              </a:rPr>
              <a:t>023</a:t>
            </a:r>
            <a:r>
              <a:rPr lang="en-US" sz="3200">
                <a:solidFill>
                  <a:srgbClr val="558ED5"/>
                </a:solidFill>
                <a:latin typeface="Calibri" pitchFamily="34" charset="0"/>
              </a:rPr>
              <a:t>1</a:t>
            </a:r>
            <a:r>
              <a:rPr lang="en-US" sz="3200">
                <a:latin typeface="Calibri" pitchFamily="34" charset="0"/>
              </a:rPr>
              <a:t>056</a:t>
            </a:r>
          </a:p>
        </p:txBody>
      </p:sp>
      <p:sp>
        <p:nvSpPr>
          <p:cNvPr id="92166" name="TextBox 18"/>
          <p:cNvSpPr txBox="1">
            <a:spLocks noChangeArrowheads="1"/>
          </p:cNvSpPr>
          <p:nvPr/>
        </p:nvSpPr>
        <p:spPr bwMode="auto">
          <a:xfrm>
            <a:off x="685800" y="4419600"/>
            <a:ext cx="7086600" cy="830263"/>
          </a:xfrm>
          <a:prstGeom prst="rect">
            <a:avLst/>
          </a:prstGeom>
          <a:noFill/>
          <a:ln w="9525">
            <a:noFill/>
            <a:miter lim="800000"/>
            <a:headEnd/>
            <a:tailEnd/>
          </a:ln>
        </p:spPr>
        <p:txBody>
          <a:bodyPr>
            <a:spAutoFit/>
          </a:bodyPr>
          <a:lstStyle/>
          <a:p>
            <a:r>
              <a:rPr lang="en-US" sz="2400">
                <a:latin typeface="Calibri" pitchFamily="34" charset="0"/>
              </a:rPr>
              <a:t>The Dew Point Depression in this example would be 3.3 degrees Celsius.  (-2.3 – (-5.6) = 3.3)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p:txBody>
          <a:bodyPr/>
          <a:lstStyle/>
          <a:p>
            <a:pPr eaLnBrk="1" hangingPunct="1"/>
            <a:r>
              <a:rPr lang="en-US" smtClean="0"/>
              <a:t>Temperature Plots</a:t>
            </a:r>
          </a:p>
        </p:txBody>
      </p:sp>
      <p:sp>
        <p:nvSpPr>
          <p:cNvPr id="4" name="Oval 3"/>
          <p:cNvSpPr/>
          <p:nvPr/>
        </p:nvSpPr>
        <p:spPr>
          <a:xfrm>
            <a:off x="2895600" y="2057400"/>
            <a:ext cx="9144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188" name="TextBox 4"/>
          <p:cNvSpPr txBox="1">
            <a:spLocks noChangeArrowheads="1"/>
          </p:cNvSpPr>
          <p:nvPr/>
        </p:nvSpPr>
        <p:spPr bwMode="auto">
          <a:xfrm>
            <a:off x="2286000" y="1905000"/>
            <a:ext cx="633413" cy="369888"/>
          </a:xfrm>
          <a:prstGeom prst="rect">
            <a:avLst/>
          </a:prstGeom>
          <a:noFill/>
          <a:ln w="9525">
            <a:noFill/>
            <a:miter lim="800000"/>
            <a:headEnd/>
            <a:tailEnd/>
          </a:ln>
        </p:spPr>
        <p:txBody>
          <a:bodyPr wrap="none">
            <a:spAutoFit/>
          </a:bodyPr>
          <a:lstStyle/>
          <a:p>
            <a:r>
              <a:rPr lang="en-US">
                <a:latin typeface="Calibri" pitchFamily="34" charset="0"/>
              </a:rPr>
              <a:t>20.1</a:t>
            </a:r>
          </a:p>
        </p:txBody>
      </p:sp>
      <p:sp>
        <p:nvSpPr>
          <p:cNvPr id="93189" name="TextBox 5"/>
          <p:cNvSpPr txBox="1">
            <a:spLocks noChangeArrowheads="1"/>
          </p:cNvSpPr>
          <p:nvPr/>
        </p:nvSpPr>
        <p:spPr bwMode="auto">
          <a:xfrm>
            <a:off x="2362200" y="2590800"/>
            <a:ext cx="441325" cy="369888"/>
          </a:xfrm>
          <a:prstGeom prst="rect">
            <a:avLst/>
          </a:prstGeom>
          <a:noFill/>
          <a:ln w="9525">
            <a:noFill/>
            <a:miter lim="800000"/>
            <a:headEnd/>
            <a:tailEnd/>
          </a:ln>
        </p:spPr>
        <p:txBody>
          <a:bodyPr wrap="none">
            <a:spAutoFit/>
          </a:bodyPr>
          <a:lstStyle/>
          <a:p>
            <a:r>
              <a:rPr lang="en-US">
                <a:latin typeface="Calibri" pitchFamily="34" charset="0"/>
              </a:rPr>
              <a:t>10</a:t>
            </a:r>
          </a:p>
        </p:txBody>
      </p:sp>
      <p:sp>
        <p:nvSpPr>
          <p:cNvPr id="93190" name="TextBox 6"/>
          <p:cNvSpPr txBox="1">
            <a:spLocks noChangeArrowheads="1"/>
          </p:cNvSpPr>
          <p:nvPr/>
        </p:nvSpPr>
        <p:spPr bwMode="auto">
          <a:xfrm>
            <a:off x="4495800" y="1752600"/>
            <a:ext cx="4191000" cy="1200150"/>
          </a:xfrm>
          <a:prstGeom prst="rect">
            <a:avLst/>
          </a:prstGeom>
          <a:noFill/>
          <a:ln w="9525">
            <a:noFill/>
            <a:miter lim="800000"/>
            <a:headEnd/>
            <a:tailEnd/>
          </a:ln>
        </p:spPr>
        <p:txBody>
          <a:bodyPr>
            <a:spAutoFit/>
          </a:bodyPr>
          <a:lstStyle/>
          <a:p>
            <a:pPr>
              <a:buFontTx/>
              <a:buChar char="•"/>
            </a:pPr>
            <a:r>
              <a:rPr lang="en-US">
                <a:latin typeface="Calibri" pitchFamily="34" charset="0"/>
              </a:rPr>
              <a:t>Temperature is always plotted to the upper left of the station circle.</a:t>
            </a:r>
          </a:p>
          <a:p>
            <a:pPr>
              <a:buFontTx/>
              <a:buChar char="•"/>
            </a:pPr>
            <a:r>
              <a:rPr lang="en-US">
                <a:latin typeface="Calibri" pitchFamily="34" charset="0"/>
              </a:rPr>
              <a:t>Dew point is always plotted to the lower left of the station circle </a:t>
            </a:r>
            <a:r>
              <a:rPr lang="en-US" b="1">
                <a:latin typeface="Calibri" pitchFamily="34" charset="0"/>
              </a:rPr>
              <a:t>on surface charts</a:t>
            </a:r>
            <a:r>
              <a:rPr lang="en-US">
                <a:latin typeface="Calibri" pitchFamily="34" charset="0"/>
              </a:rPr>
              <a:t>.</a:t>
            </a:r>
          </a:p>
        </p:txBody>
      </p:sp>
      <p:sp>
        <p:nvSpPr>
          <p:cNvPr id="93191" name="TextBox 7"/>
          <p:cNvSpPr txBox="1">
            <a:spLocks noChangeArrowheads="1"/>
          </p:cNvSpPr>
          <p:nvPr/>
        </p:nvSpPr>
        <p:spPr bwMode="auto">
          <a:xfrm>
            <a:off x="990600" y="4191000"/>
            <a:ext cx="7086600" cy="1754188"/>
          </a:xfrm>
          <a:prstGeom prst="rect">
            <a:avLst/>
          </a:prstGeom>
          <a:noFill/>
          <a:ln w="9525">
            <a:noFill/>
            <a:miter lim="800000"/>
            <a:headEnd/>
            <a:tailEnd/>
          </a:ln>
        </p:spPr>
        <p:txBody>
          <a:bodyPr>
            <a:spAutoFit/>
          </a:bodyPr>
          <a:lstStyle/>
          <a:p>
            <a:r>
              <a:rPr lang="en-US">
                <a:latin typeface="Calibri" pitchFamily="34" charset="0"/>
              </a:rPr>
              <a:t>The temperature scale may be Celsius or Fahrenheit, depending upon the source of the chart.  The temperature may be reported to the nearest degree or nearest tenth of a degree.</a:t>
            </a:r>
          </a:p>
          <a:p>
            <a:endParaRPr lang="en-US">
              <a:latin typeface="Calibri" pitchFamily="34" charset="0"/>
            </a:endParaRPr>
          </a:p>
          <a:p>
            <a:r>
              <a:rPr lang="en-US" b="1">
                <a:latin typeface="Calibri" pitchFamily="34" charset="0"/>
              </a:rPr>
              <a:t>Note – On Upper Air charts, dew point depression is plotted instead of dew point.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p:txBody>
          <a:bodyPr/>
          <a:lstStyle/>
          <a:p>
            <a:pPr eaLnBrk="1" hangingPunct="1"/>
            <a:r>
              <a:rPr lang="en-US" smtClean="0"/>
              <a:t>Pressure</a:t>
            </a:r>
          </a:p>
        </p:txBody>
      </p:sp>
      <p:sp>
        <p:nvSpPr>
          <p:cNvPr id="94211" name="Content Placeholder 2"/>
          <p:cNvSpPr>
            <a:spLocks noGrp="1"/>
          </p:cNvSpPr>
          <p:nvPr>
            <p:ph idx="4294967295"/>
          </p:nvPr>
        </p:nvSpPr>
        <p:spPr/>
        <p:txBody>
          <a:bodyPr/>
          <a:lstStyle/>
          <a:p>
            <a:pPr eaLnBrk="1" hangingPunct="1">
              <a:buFont typeface="Arial" charset="0"/>
              <a:buNone/>
            </a:pPr>
            <a:r>
              <a:rPr lang="en-US" smtClean="0"/>
              <a:t>	</a:t>
            </a:r>
            <a:r>
              <a:rPr lang="en-US" sz="3600" smtClean="0"/>
              <a:t>Many different pressure reports are possibly present in a METAR observation:</a:t>
            </a:r>
          </a:p>
          <a:p>
            <a:pPr lvl="1" eaLnBrk="1" hangingPunct="1"/>
            <a:r>
              <a:rPr lang="en-US" sz="3600" smtClean="0"/>
              <a:t>Altimeter Setting</a:t>
            </a:r>
          </a:p>
          <a:p>
            <a:pPr lvl="1" eaLnBrk="1" hangingPunct="1"/>
            <a:r>
              <a:rPr lang="en-US" sz="3600" smtClean="0"/>
              <a:t>Sea Level Pressure</a:t>
            </a:r>
          </a:p>
          <a:p>
            <a:pPr lvl="1" eaLnBrk="1" hangingPunct="1"/>
            <a:r>
              <a:rPr lang="en-US" sz="3600" smtClean="0"/>
              <a:t>Pressure change and tendency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pPr eaLnBrk="1" hangingPunct="1"/>
            <a:r>
              <a:rPr lang="en-US" smtClean="0"/>
              <a:t>Pressure</a:t>
            </a:r>
          </a:p>
        </p:txBody>
      </p:sp>
      <p:sp>
        <p:nvSpPr>
          <p:cNvPr id="95235" name="Content Placeholder 2"/>
          <p:cNvSpPr>
            <a:spLocks noGrp="1"/>
          </p:cNvSpPr>
          <p:nvPr>
            <p:ph idx="4294967295"/>
          </p:nvPr>
        </p:nvSpPr>
        <p:spPr/>
        <p:txBody>
          <a:bodyPr/>
          <a:lstStyle/>
          <a:p>
            <a:pPr eaLnBrk="1" hangingPunct="1">
              <a:buFont typeface="Arial" charset="0"/>
              <a:buNone/>
            </a:pPr>
            <a:r>
              <a:rPr lang="en-US" smtClean="0"/>
              <a:t>	</a:t>
            </a:r>
            <a:r>
              <a:rPr lang="en-US" sz="3600" smtClean="0"/>
              <a:t>Station pressure is measured using a Barometer. Other pressure values are computed from this value, station elevation, current temperature, and/or past temperatures.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p:txBody>
          <a:bodyPr/>
          <a:lstStyle/>
          <a:p>
            <a:pPr eaLnBrk="1" hangingPunct="1"/>
            <a:r>
              <a:rPr lang="en-US" smtClean="0"/>
              <a:t>Altimeter Setting</a:t>
            </a:r>
          </a:p>
        </p:txBody>
      </p:sp>
      <p:sp>
        <p:nvSpPr>
          <p:cNvPr id="52227" name="Content Placeholder 2"/>
          <p:cNvSpPr>
            <a:spLocks noGrp="1"/>
          </p:cNvSpPr>
          <p:nvPr>
            <p:ph idx="4294967295"/>
          </p:nvPr>
        </p:nvSpPr>
        <p:spPr>
          <a:xfrm>
            <a:off x="457200" y="1371600"/>
            <a:ext cx="8229600" cy="4648200"/>
          </a:xfrm>
        </p:spPr>
        <p:txBody>
          <a:bodyPr rtlCol="0">
            <a:normAutofit lnSpcReduction="10000"/>
          </a:bodyPr>
          <a:lstStyle/>
          <a:p>
            <a:pPr eaLnBrk="1" fontAlgn="auto" hangingPunct="1">
              <a:spcAft>
                <a:spcPts val="0"/>
              </a:spcAft>
              <a:buFont typeface="Arial" pitchFamily="34" charset="0"/>
              <a:buChar char="•"/>
              <a:defRPr/>
            </a:pPr>
            <a:r>
              <a:rPr lang="en-US" sz="2800" kern="1200"/>
              <a:t>The setting for the altimeter at which the altimeter would show field elevation if the aircraft were on the ground.</a:t>
            </a:r>
          </a:p>
          <a:p>
            <a:pPr eaLnBrk="1" fontAlgn="auto" hangingPunct="1">
              <a:spcAft>
                <a:spcPts val="0"/>
              </a:spcAft>
              <a:buFont typeface="Arial" pitchFamily="34" charset="0"/>
              <a:buChar char="•"/>
              <a:defRPr/>
            </a:pPr>
            <a:r>
              <a:rPr lang="en-US" sz="2800" kern="1200"/>
              <a:t>Reported in tens, units, tenths, and hundredths, without the decimal point.</a:t>
            </a:r>
          </a:p>
          <a:p>
            <a:pPr eaLnBrk="1" fontAlgn="auto" hangingPunct="1">
              <a:spcAft>
                <a:spcPts val="0"/>
              </a:spcAft>
              <a:buFont typeface="Arial" pitchFamily="34" charset="0"/>
              <a:buChar char="•"/>
              <a:defRPr/>
            </a:pPr>
            <a:r>
              <a:rPr lang="en-US" sz="2800" kern="1200"/>
              <a:t>First digit will be a two or three.</a:t>
            </a:r>
          </a:p>
          <a:p>
            <a:pPr eaLnBrk="1" fontAlgn="auto" hangingPunct="1">
              <a:spcAft>
                <a:spcPts val="0"/>
              </a:spcAft>
              <a:buFont typeface="Arial" pitchFamily="34" charset="0"/>
              <a:buChar char="•"/>
              <a:defRPr/>
            </a:pPr>
            <a:r>
              <a:rPr lang="en-US" sz="2800" kern="1200"/>
              <a:t>Follows temperature in METAR observations, with leading A.</a:t>
            </a:r>
          </a:p>
          <a:p>
            <a:pPr eaLnBrk="1" fontAlgn="auto" hangingPunct="1">
              <a:spcAft>
                <a:spcPts val="0"/>
              </a:spcAft>
              <a:buFont typeface="Arial" pitchFamily="34" charset="0"/>
              <a:buChar char="•"/>
              <a:defRPr/>
            </a:pPr>
            <a:r>
              <a:rPr lang="en-US" sz="2800" kern="1200"/>
              <a:t>Example: A3012 would be read “Altimeter Setting three zero point one two inches.”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79"/>
        </a:solidFill>
        <a:effectLst/>
      </p:bgPr>
    </p:bg>
    <p:spTree>
      <p:nvGrpSpPr>
        <p:cNvPr id="1" name=""/>
        <p:cNvGrpSpPr/>
        <p:nvPr/>
      </p:nvGrpSpPr>
      <p:grpSpPr>
        <a:xfrm>
          <a:off x="0" y="0"/>
          <a:ext cx="0" cy="0"/>
          <a:chOff x="0" y="0"/>
          <a:chExt cx="0" cy="0"/>
        </a:xfrm>
      </p:grpSpPr>
      <p:sp>
        <p:nvSpPr>
          <p:cNvPr id="14338" name="AutoShape 3"/>
          <p:cNvSpPr>
            <a:spLocks noChangeArrowheads="1"/>
          </p:cNvSpPr>
          <p:nvPr/>
        </p:nvSpPr>
        <p:spPr bwMode="auto">
          <a:xfrm>
            <a:off x="1447800" y="2057400"/>
            <a:ext cx="1981200" cy="2057400"/>
          </a:xfrm>
          <a:prstGeom prst="can">
            <a:avLst>
              <a:gd name="adj" fmla="val 25962"/>
            </a:avLst>
          </a:prstGeom>
          <a:gradFill rotWithShape="0">
            <a:gsLst>
              <a:gs pos="0">
                <a:schemeClr val="bg1"/>
              </a:gs>
              <a:gs pos="100000">
                <a:srgbClr val="0000FF"/>
              </a:gs>
            </a:gsLst>
            <a:lin ang="5400000" scaled="1"/>
          </a:gradFill>
          <a:ln w="9525">
            <a:solidFill>
              <a:schemeClr val="tx1"/>
            </a:solidFill>
            <a:round/>
            <a:headEnd/>
            <a:tailEnd/>
          </a:ln>
        </p:spPr>
        <p:txBody>
          <a:bodyPr wrap="none" anchor="ctr"/>
          <a:lstStyle/>
          <a:p>
            <a:pPr eaLnBrk="0" hangingPunct="0"/>
            <a:endParaRPr lang="en-US"/>
          </a:p>
        </p:txBody>
      </p:sp>
      <p:sp>
        <p:nvSpPr>
          <p:cNvPr id="14339" name="AutoShape 4"/>
          <p:cNvSpPr>
            <a:spLocks noChangeArrowheads="1"/>
          </p:cNvSpPr>
          <p:nvPr/>
        </p:nvSpPr>
        <p:spPr bwMode="auto">
          <a:xfrm>
            <a:off x="5181600" y="1752600"/>
            <a:ext cx="1981200" cy="2438400"/>
          </a:xfrm>
          <a:prstGeom prst="can">
            <a:avLst>
              <a:gd name="adj" fmla="val 30769"/>
            </a:avLst>
          </a:prstGeom>
          <a:gradFill rotWithShape="0">
            <a:gsLst>
              <a:gs pos="0">
                <a:schemeClr val="bg1"/>
              </a:gs>
              <a:gs pos="100000">
                <a:srgbClr val="FF0000"/>
              </a:gs>
            </a:gsLst>
            <a:lin ang="5400000" scaled="1"/>
          </a:gradFill>
          <a:ln w="9525">
            <a:solidFill>
              <a:schemeClr val="tx1"/>
            </a:solidFill>
            <a:round/>
            <a:headEnd/>
            <a:tailEnd/>
          </a:ln>
        </p:spPr>
        <p:txBody>
          <a:bodyPr wrap="none" anchor="ctr"/>
          <a:lstStyle/>
          <a:p>
            <a:pPr eaLnBrk="0" hangingPunct="0"/>
            <a:endParaRPr lang="en-US"/>
          </a:p>
        </p:txBody>
      </p:sp>
      <p:sp>
        <p:nvSpPr>
          <p:cNvPr id="14340" name="Text Box 5"/>
          <p:cNvSpPr txBox="1">
            <a:spLocks noChangeArrowheads="1"/>
          </p:cNvSpPr>
          <p:nvPr/>
        </p:nvSpPr>
        <p:spPr bwMode="auto">
          <a:xfrm>
            <a:off x="1905000" y="21336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4341" name="Text Box 6"/>
          <p:cNvSpPr txBox="1">
            <a:spLocks noChangeArrowheads="1"/>
          </p:cNvSpPr>
          <p:nvPr/>
        </p:nvSpPr>
        <p:spPr bwMode="auto">
          <a:xfrm>
            <a:off x="1828800" y="3733800"/>
            <a:ext cx="1333500" cy="366713"/>
          </a:xfrm>
          <a:prstGeom prst="rect">
            <a:avLst/>
          </a:prstGeom>
          <a:noFill/>
          <a:ln w="9525">
            <a:noFill/>
            <a:miter lim="800000"/>
            <a:headEnd/>
            <a:tailEnd/>
          </a:ln>
        </p:spPr>
        <p:txBody>
          <a:bodyPr wrap="none">
            <a:spAutoFit/>
          </a:bodyPr>
          <a:lstStyle/>
          <a:p>
            <a:pPr eaLnBrk="0" hangingPunct="0"/>
            <a:r>
              <a:rPr lang="en-US"/>
              <a:t>&gt; 1000 mb </a:t>
            </a:r>
          </a:p>
        </p:txBody>
      </p:sp>
      <p:sp>
        <p:nvSpPr>
          <p:cNvPr id="14342" name="Text Box 7"/>
          <p:cNvSpPr txBox="1">
            <a:spLocks noChangeArrowheads="1"/>
          </p:cNvSpPr>
          <p:nvPr/>
        </p:nvSpPr>
        <p:spPr bwMode="auto">
          <a:xfrm>
            <a:off x="5715000" y="1981200"/>
            <a:ext cx="987425" cy="336550"/>
          </a:xfrm>
          <a:prstGeom prst="rect">
            <a:avLst/>
          </a:prstGeom>
          <a:noFill/>
          <a:ln w="9525">
            <a:noFill/>
            <a:miter lim="800000"/>
            <a:headEnd/>
            <a:tailEnd/>
          </a:ln>
        </p:spPr>
        <p:txBody>
          <a:bodyPr wrap="none">
            <a:spAutoFit/>
          </a:bodyPr>
          <a:lstStyle/>
          <a:p>
            <a:pPr eaLnBrk="0" hangingPunct="0"/>
            <a:r>
              <a:rPr lang="en-US"/>
              <a:t>- 500mb -</a:t>
            </a:r>
          </a:p>
        </p:txBody>
      </p:sp>
      <p:sp>
        <p:nvSpPr>
          <p:cNvPr id="14343" name="Text Box 8"/>
          <p:cNvSpPr txBox="1">
            <a:spLocks noChangeArrowheads="1"/>
          </p:cNvSpPr>
          <p:nvPr/>
        </p:nvSpPr>
        <p:spPr bwMode="auto">
          <a:xfrm>
            <a:off x="5638800" y="3733800"/>
            <a:ext cx="1409700" cy="366713"/>
          </a:xfrm>
          <a:prstGeom prst="rect">
            <a:avLst/>
          </a:prstGeom>
          <a:noFill/>
          <a:ln w="9525">
            <a:noFill/>
            <a:miter lim="800000"/>
            <a:headEnd/>
            <a:tailEnd/>
          </a:ln>
        </p:spPr>
        <p:txBody>
          <a:bodyPr wrap="none">
            <a:spAutoFit/>
          </a:bodyPr>
          <a:lstStyle/>
          <a:p>
            <a:pPr eaLnBrk="0" hangingPunct="0"/>
            <a:r>
              <a:rPr lang="en-US"/>
              <a:t>&lt; 1000 mb -</a:t>
            </a:r>
          </a:p>
        </p:txBody>
      </p:sp>
      <p:sp>
        <p:nvSpPr>
          <p:cNvPr id="14344" name="Line 9"/>
          <p:cNvSpPr>
            <a:spLocks noChangeShapeType="1"/>
          </p:cNvSpPr>
          <p:nvPr/>
        </p:nvSpPr>
        <p:spPr bwMode="auto">
          <a:xfrm flipV="1">
            <a:off x="3429000" y="2057400"/>
            <a:ext cx="0" cy="228600"/>
          </a:xfrm>
          <a:prstGeom prst="line">
            <a:avLst/>
          </a:prstGeom>
          <a:noFill/>
          <a:ln w="9525">
            <a:solidFill>
              <a:schemeClr val="tx1"/>
            </a:solidFill>
            <a:prstDash val="sysDot"/>
            <a:round/>
            <a:headEnd/>
            <a:tailEnd/>
          </a:ln>
        </p:spPr>
        <p:txBody>
          <a:bodyPr wrap="none" anchor="ctr"/>
          <a:lstStyle/>
          <a:p>
            <a:endParaRPr lang="en-US"/>
          </a:p>
        </p:txBody>
      </p:sp>
      <p:sp>
        <p:nvSpPr>
          <p:cNvPr id="14345" name="Line 10"/>
          <p:cNvSpPr>
            <a:spLocks noChangeShapeType="1"/>
          </p:cNvSpPr>
          <p:nvPr/>
        </p:nvSpPr>
        <p:spPr bwMode="auto">
          <a:xfrm flipV="1">
            <a:off x="1447800" y="2057400"/>
            <a:ext cx="0" cy="228600"/>
          </a:xfrm>
          <a:prstGeom prst="line">
            <a:avLst/>
          </a:prstGeom>
          <a:noFill/>
          <a:ln w="9525">
            <a:solidFill>
              <a:schemeClr val="tx1"/>
            </a:solidFill>
            <a:prstDash val="sysDot"/>
            <a:round/>
            <a:headEnd/>
            <a:tailEnd/>
          </a:ln>
        </p:spPr>
        <p:txBody>
          <a:bodyPr wrap="none" anchor="ctr"/>
          <a:lstStyle/>
          <a:p>
            <a:endParaRPr lang="en-US"/>
          </a:p>
        </p:txBody>
      </p:sp>
      <p:sp>
        <p:nvSpPr>
          <p:cNvPr id="14346" name="Oval 11"/>
          <p:cNvSpPr>
            <a:spLocks noChangeArrowheads="1"/>
          </p:cNvSpPr>
          <p:nvPr/>
        </p:nvSpPr>
        <p:spPr bwMode="auto">
          <a:xfrm>
            <a:off x="1447800" y="1905000"/>
            <a:ext cx="1981200" cy="381000"/>
          </a:xfrm>
          <a:prstGeom prst="ellipse">
            <a:avLst/>
          </a:prstGeom>
          <a:noFill/>
          <a:ln w="9525">
            <a:solidFill>
              <a:schemeClr val="tx1"/>
            </a:solidFill>
            <a:prstDash val="sysDot"/>
            <a:round/>
            <a:headEnd/>
            <a:tailEnd/>
          </a:ln>
        </p:spPr>
        <p:txBody>
          <a:bodyPr wrap="none" anchor="ctr"/>
          <a:lstStyle/>
          <a:p>
            <a:pPr eaLnBrk="0" hangingPunct="0"/>
            <a:endParaRPr lang="en-US"/>
          </a:p>
        </p:txBody>
      </p:sp>
      <p:sp>
        <p:nvSpPr>
          <p:cNvPr id="14347" name="AutoShape 12"/>
          <p:cNvSpPr>
            <a:spLocks noChangeArrowheads="1"/>
          </p:cNvSpPr>
          <p:nvPr/>
        </p:nvSpPr>
        <p:spPr bwMode="auto">
          <a:xfrm>
            <a:off x="3733800" y="1981200"/>
            <a:ext cx="1143000" cy="304800"/>
          </a:xfrm>
          <a:prstGeom prst="leftArrow">
            <a:avLst>
              <a:gd name="adj1" fmla="val 50000"/>
              <a:gd name="adj2" fmla="val 93750"/>
            </a:avLst>
          </a:prstGeom>
          <a:solidFill>
            <a:schemeClr val="bg1"/>
          </a:solidFill>
          <a:ln w="9525">
            <a:solidFill>
              <a:schemeClr val="tx1"/>
            </a:solidFill>
            <a:miter lim="800000"/>
            <a:headEnd/>
            <a:tailEnd/>
          </a:ln>
        </p:spPr>
        <p:txBody>
          <a:bodyPr wrap="none" anchor="ctr"/>
          <a:lstStyle/>
          <a:p>
            <a:pPr eaLnBrk="0" hangingPunct="0"/>
            <a:endParaRPr lang="en-US"/>
          </a:p>
        </p:txBody>
      </p:sp>
      <p:sp>
        <p:nvSpPr>
          <p:cNvPr id="14348" name="AutoShape 14"/>
          <p:cNvSpPr>
            <a:spLocks noChangeArrowheads="1"/>
          </p:cNvSpPr>
          <p:nvPr/>
        </p:nvSpPr>
        <p:spPr bwMode="auto">
          <a:xfrm>
            <a:off x="3657600" y="3657600"/>
            <a:ext cx="1295400" cy="304800"/>
          </a:xfrm>
          <a:prstGeom prst="rightArrow">
            <a:avLst>
              <a:gd name="adj1" fmla="val 50000"/>
              <a:gd name="adj2" fmla="val 106250"/>
            </a:avLst>
          </a:prstGeom>
          <a:solidFill>
            <a:srgbClr val="0000FF"/>
          </a:solidFill>
          <a:ln w="9525">
            <a:solidFill>
              <a:schemeClr val="tx1"/>
            </a:solidFill>
            <a:miter lim="800000"/>
            <a:headEnd/>
            <a:tailEnd/>
          </a:ln>
        </p:spPr>
        <p:txBody>
          <a:bodyPr wrap="none" anchor="ctr"/>
          <a:lstStyle/>
          <a:p>
            <a:pPr eaLnBrk="0" hangingPunct="0"/>
            <a:endParaRPr lang="en-US"/>
          </a:p>
        </p:txBody>
      </p:sp>
      <p:sp>
        <p:nvSpPr>
          <p:cNvPr id="14349" name="Text Box 15"/>
          <p:cNvSpPr txBox="1">
            <a:spLocks noChangeArrowheads="1"/>
          </p:cNvSpPr>
          <p:nvPr/>
        </p:nvSpPr>
        <p:spPr bwMode="auto">
          <a:xfrm>
            <a:off x="1981200" y="381000"/>
            <a:ext cx="4314825" cy="336550"/>
          </a:xfrm>
          <a:prstGeom prst="rect">
            <a:avLst/>
          </a:prstGeom>
          <a:noFill/>
          <a:ln w="9525">
            <a:noFill/>
            <a:miter lim="800000"/>
            <a:headEnd/>
            <a:tailEnd/>
          </a:ln>
        </p:spPr>
        <p:txBody>
          <a:bodyPr wrap="none">
            <a:spAutoFit/>
          </a:bodyPr>
          <a:lstStyle/>
          <a:p>
            <a:pPr eaLnBrk="0" hangingPunct="0"/>
            <a:r>
              <a:rPr lang="en-US"/>
              <a:t>The horizontal flows induce vertical flows as well.</a:t>
            </a:r>
          </a:p>
        </p:txBody>
      </p:sp>
      <p:sp>
        <p:nvSpPr>
          <p:cNvPr id="14350" name="AutoShape 16"/>
          <p:cNvSpPr>
            <a:spLocks noChangeArrowheads="1"/>
          </p:cNvSpPr>
          <p:nvPr/>
        </p:nvSpPr>
        <p:spPr bwMode="auto">
          <a:xfrm>
            <a:off x="838200" y="2362200"/>
            <a:ext cx="304800" cy="1447800"/>
          </a:xfrm>
          <a:prstGeom prst="downArrow">
            <a:avLst>
              <a:gd name="adj1" fmla="val 50000"/>
              <a:gd name="adj2" fmla="val 118750"/>
            </a:avLst>
          </a:prstGeom>
          <a:solidFill>
            <a:schemeClr val="bg1"/>
          </a:solidFill>
          <a:ln w="9525">
            <a:solidFill>
              <a:schemeClr val="tx1"/>
            </a:solidFill>
            <a:miter lim="800000"/>
            <a:headEnd/>
            <a:tailEnd/>
          </a:ln>
        </p:spPr>
        <p:txBody>
          <a:bodyPr wrap="none" anchor="ctr"/>
          <a:lstStyle/>
          <a:p>
            <a:pPr eaLnBrk="0" hangingPunct="0"/>
            <a:endParaRPr lang="en-US"/>
          </a:p>
        </p:txBody>
      </p:sp>
      <p:sp>
        <p:nvSpPr>
          <p:cNvPr id="14351" name="AutoShape 17"/>
          <p:cNvSpPr>
            <a:spLocks noChangeArrowheads="1"/>
          </p:cNvSpPr>
          <p:nvPr/>
        </p:nvSpPr>
        <p:spPr bwMode="auto">
          <a:xfrm>
            <a:off x="7620000" y="2209800"/>
            <a:ext cx="304800" cy="1905000"/>
          </a:xfrm>
          <a:prstGeom prst="upArrow">
            <a:avLst>
              <a:gd name="adj1" fmla="val 50000"/>
              <a:gd name="adj2" fmla="val 156250"/>
            </a:avLst>
          </a:prstGeom>
          <a:solidFill>
            <a:schemeClr val="bg1"/>
          </a:solidFill>
          <a:ln w="9525">
            <a:solidFill>
              <a:schemeClr val="tx1"/>
            </a:solidFill>
            <a:miter lim="800000"/>
            <a:headEnd/>
            <a:tailEnd/>
          </a:ln>
        </p:spPr>
        <p:txBody>
          <a:bodyPr wrap="none" anchor="ctr"/>
          <a:lstStyle/>
          <a:p>
            <a:pPr eaLnBrk="0" hangingPunct="0"/>
            <a:endParaRPr lang="en-US"/>
          </a:p>
        </p:txBody>
      </p:sp>
      <p:sp>
        <p:nvSpPr>
          <p:cNvPr id="14352" name="Text Box 18"/>
          <p:cNvSpPr txBox="1">
            <a:spLocks noChangeArrowheads="1"/>
          </p:cNvSpPr>
          <p:nvPr/>
        </p:nvSpPr>
        <p:spPr bwMode="auto">
          <a:xfrm>
            <a:off x="517525" y="5091113"/>
            <a:ext cx="8397875" cy="581025"/>
          </a:xfrm>
          <a:prstGeom prst="rect">
            <a:avLst/>
          </a:prstGeom>
          <a:noFill/>
          <a:ln w="9525">
            <a:noFill/>
            <a:miter lim="800000"/>
            <a:headEnd/>
            <a:tailEnd/>
          </a:ln>
        </p:spPr>
        <p:txBody>
          <a:bodyPr>
            <a:spAutoFit/>
          </a:bodyPr>
          <a:lstStyle/>
          <a:p>
            <a:pPr eaLnBrk="0" hangingPunct="0"/>
            <a:r>
              <a:rPr lang="en-US"/>
              <a:t>If there were no other effects, equilibrium would eventually be achieved as the air from the two columns is mixed by this circulation.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p:txBody>
          <a:bodyPr/>
          <a:lstStyle/>
          <a:p>
            <a:pPr eaLnBrk="1" hangingPunct="1"/>
            <a:r>
              <a:rPr lang="en-US" smtClean="0"/>
              <a:t>Altimeter Setting.</a:t>
            </a:r>
          </a:p>
        </p:txBody>
      </p:sp>
      <p:pic>
        <p:nvPicPr>
          <p:cNvPr id="97283" name="Picture 2" descr="http://upload.wikimedia.org/wikipedia/commons/thumb/5/57/3-Pointer_Altimeter.svg/220px-3-Pointer_Altimeter.svg.png">
            <a:hlinkClick r:id="rId2"/>
          </p:cNvPr>
          <p:cNvPicPr>
            <a:picLocks noChangeAspect="1" noChangeArrowheads="1"/>
          </p:cNvPicPr>
          <p:nvPr/>
        </p:nvPicPr>
        <p:blipFill>
          <a:blip r:embed="rId3" cstate="print"/>
          <a:srcRect/>
          <a:stretch>
            <a:fillRect/>
          </a:stretch>
        </p:blipFill>
        <p:spPr bwMode="auto">
          <a:xfrm>
            <a:off x="914400" y="1676400"/>
            <a:ext cx="2095500" cy="2133600"/>
          </a:xfrm>
          <a:prstGeom prst="rect">
            <a:avLst/>
          </a:prstGeom>
          <a:noFill/>
          <a:ln w="9525">
            <a:noFill/>
            <a:miter lim="800000"/>
            <a:headEnd/>
            <a:tailEnd/>
          </a:ln>
        </p:spPr>
      </p:pic>
      <p:sp>
        <p:nvSpPr>
          <p:cNvPr id="6" name="Left Arrow 5"/>
          <p:cNvSpPr/>
          <p:nvPr/>
        </p:nvSpPr>
        <p:spPr>
          <a:xfrm>
            <a:off x="2743200" y="2590800"/>
            <a:ext cx="9144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285" name="TextBox 6"/>
          <p:cNvSpPr txBox="1">
            <a:spLocks noChangeArrowheads="1"/>
          </p:cNvSpPr>
          <p:nvPr/>
        </p:nvSpPr>
        <p:spPr bwMode="auto">
          <a:xfrm>
            <a:off x="3886200" y="1828800"/>
            <a:ext cx="4191000" cy="3503613"/>
          </a:xfrm>
          <a:prstGeom prst="rect">
            <a:avLst/>
          </a:prstGeom>
          <a:noFill/>
          <a:ln w="9525">
            <a:noFill/>
            <a:miter lim="800000"/>
            <a:headEnd/>
            <a:tailEnd/>
          </a:ln>
        </p:spPr>
        <p:txBody>
          <a:bodyPr>
            <a:spAutoFit/>
          </a:bodyPr>
          <a:lstStyle/>
          <a:p>
            <a:r>
              <a:rPr lang="en-US" sz="3200">
                <a:latin typeface="Calibri" pitchFamily="34" charset="0"/>
              </a:rPr>
              <a:t>The pilot enters the altimeter setting in the Kollsman window to ensure that the altimeter reads the correct altitude with current pressure.  </a:t>
            </a:r>
          </a:p>
        </p:txBody>
      </p:sp>
      <p:pic>
        <p:nvPicPr>
          <p:cNvPr id="97286" name="Picture 4" descr="http://upload.wikimedia.org/wikipedia/commons/thumb/f/f2/Drum-Altimeter.png/220px-Drum-Altimeter.png">
            <a:hlinkClick r:id="rId4"/>
          </p:cNvPr>
          <p:cNvPicPr>
            <a:picLocks noChangeAspect="1" noChangeArrowheads="1"/>
          </p:cNvPicPr>
          <p:nvPr/>
        </p:nvPicPr>
        <p:blipFill>
          <a:blip r:embed="rId5" cstate="print"/>
          <a:srcRect/>
          <a:stretch>
            <a:fillRect/>
          </a:stretch>
        </p:blipFill>
        <p:spPr bwMode="auto">
          <a:xfrm>
            <a:off x="838200" y="4038600"/>
            <a:ext cx="2095500" cy="2085975"/>
          </a:xfrm>
          <a:prstGeom prst="rect">
            <a:avLst/>
          </a:prstGeom>
          <a:noFill/>
          <a:ln w="9525">
            <a:noFill/>
            <a:miter lim="800000"/>
            <a:headEnd/>
            <a:tailEnd/>
          </a:ln>
        </p:spPr>
      </p:pic>
      <p:sp>
        <p:nvSpPr>
          <p:cNvPr id="9" name="Left Arrow 8"/>
          <p:cNvSpPr/>
          <p:nvPr/>
        </p:nvSpPr>
        <p:spPr>
          <a:xfrm>
            <a:off x="2514600" y="5257800"/>
            <a:ext cx="9144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p:txBody>
          <a:bodyPr/>
          <a:lstStyle/>
          <a:p>
            <a:pPr eaLnBrk="1" hangingPunct="1"/>
            <a:r>
              <a:rPr lang="en-US" smtClean="0"/>
              <a:t>Sea Level Pressure</a:t>
            </a:r>
          </a:p>
        </p:txBody>
      </p:sp>
      <p:sp>
        <p:nvSpPr>
          <p:cNvPr id="98307" name="Content Placeholder 2"/>
          <p:cNvSpPr>
            <a:spLocks noGrp="1"/>
          </p:cNvSpPr>
          <p:nvPr>
            <p:ph idx="4294967295"/>
          </p:nvPr>
        </p:nvSpPr>
        <p:spPr>
          <a:xfrm>
            <a:off x="457200" y="1371600"/>
            <a:ext cx="8229600" cy="4525963"/>
          </a:xfrm>
        </p:spPr>
        <p:txBody>
          <a:bodyPr/>
          <a:lstStyle/>
          <a:p>
            <a:pPr eaLnBrk="1" hangingPunct="1"/>
            <a:r>
              <a:rPr lang="en-US" sz="2800" smtClean="0"/>
              <a:t>Standard sea level pressure is 1013.2 hectopascals.</a:t>
            </a:r>
          </a:p>
          <a:p>
            <a:pPr eaLnBrk="1" hangingPunct="1"/>
            <a:r>
              <a:rPr lang="en-US" sz="2800" smtClean="0"/>
              <a:t>Included in remarks as SLP followed by the tens, units, and tenths digit.  Example: 1013.2 would be encoded SLP132.  The leading digit(s) are dropped as they can be easily deduced.</a:t>
            </a:r>
          </a:p>
          <a:p>
            <a:pPr eaLnBrk="1" hangingPunct="1"/>
            <a:r>
              <a:rPr lang="en-US" sz="2800" smtClean="0"/>
              <a:t>Used by meteorologists, forecasters, and synoptic analysts to understand large scale circulations.</a:t>
            </a:r>
          </a:p>
          <a:p>
            <a:pPr eaLnBrk="1" hangingPunct="1"/>
            <a:r>
              <a:rPr lang="en-US" sz="2800" smtClean="0"/>
              <a:t>Will usually not correspond to Altimeter Setting unless the station is near standard atmosphere.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p:txBody>
          <a:bodyPr/>
          <a:lstStyle/>
          <a:p>
            <a:pPr eaLnBrk="1" hangingPunct="1"/>
            <a:r>
              <a:rPr lang="en-US" smtClean="0"/>
              <a:t>Sea Level Pressure Examples</a:t>
            </a:r>
          </a:p>
        </p:txBody>
      </p:sp>
      <p:sp>
        <p:nvSpPr>
          <p:cNvPr id="99331" name="Content Placeholder 2"/>
          <p:cNvSpPr>
            <a:spLocks noGrp="1"/>
          </p:cNvSpPr>
          <p:nvPr>
            <p:ph idx="4294967295"/>
          </p:nvPr>
        </p:nvSpPr>
        <p:spPr/>
        <p:txBody>
          <a:bodyPr/>
          <a:lstStyle/>
          <a:p>
            <a:pPr eaLnBrk="1" hangingPunct="1"/>
            <a:r>
              <a:rPr lang="en-US" smtClean="0"/>
              <a:t>SLP032 = 1003.2 hPa, as 1003.2 is closer to 1013.2 than 903.2.</a:t>
            </a:r>
          </a:p>
          <a:p>
            <a:pPr eaLnBrk="1" hangingPunct="1"/>
            <a:r>
              <a:rPr lang="en-US" smtClean="0"/>
              <a:t>SLP324 = 1032.4 hPa, as 1032.4 is closer to 1013.2 than 932.4.</a:t>
            </a:r>
          </a:p>
          <a:p>
            <a:pPr eaLnBrk="1" hangingPunct="1"/>
            <a:r>
              <a:rPr lang="en-US" smtClean="0"/>
              <a:t>SLP752 = 975.2 hPa, as 975.2 is closer to 1013.2 than 1075.2.</a:t>
            </a:r>
          </a:p>
          <a:p>
            <a:pPr eaLnBrk="1" hangingPunct="1"/>
            <a:r>
              <a:rPr lang="en-US" smtClean="0"/>
              <a:t>SLP990 = 999.0 hPa, as 999.0 is closer to 1013.2 than 1099.0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4"/>
          <p:cNvSpPr txBox="1">
            <a:spLocks noChangeArrowheads="1"/>
          </p:cNvSpPr>
          <p:nvPr/>
        </p:nvSpPr>
        <p:spPr bwMode="auto">
          <a:xfrm>
            <a:off x="2286000" y="0"/>
            <a:ext cx="4827588" cy="369888"/>
          </a:xfrm>
          <a:prstGeom prst="rect">
            <a:avLst/>
          </a:prstGeom>
          <a:noFill/>
          <a:ln w="9525">
            <a:noFill/>
            <a:miter lim="800000"/>
            <a:headEnd/>
            <a:tailEnd/>
          </a:ln>
        </p:spPr>
        <p:txBody>
          <a:bodyPr wrap="none">
            <a:spAutoFit/>
          </a:bodyPr>
          <a:lstStyle/>
          <a:p>
            <a:r>
              <a:rPr lang="en-US">
                <a:latin typeface="Calibri" pitchFamily="34" charset="0"/>
              </a:rPr>
              <a:t>Example Isobaric Analysis from Surface Plots</a:t>
            </a:r>
          </a:p>
        </p:txBody>
      </p:sp>
      <p:pic>
        <p:nvPicPr>
          <p:cNvPr id="100355" name="Picture 5" descr="http://www.opc.ncep.noaa.gov/UA/USA.gif"/>
          <p:cNvPicPr>
            <a:picLocks noChangeAspect="1" noChangeArrowheads="1"/>
          </p:cNvPicPr>
          <p:nvPr/>
        </p:nvPicPr>
        <p:blipFill>
          <a:blip r:embed="rId2" cstate="print"/>
          <a:srcRect t="3123" b="3461"/>
          <a:stretch>
            <a:fillRect/>
          </a:stretch>
        </p:blipFill>
        <p:spPr bwMode="auto">
          <a:xfrm>
            <a:off x="0" y="457200"/>
            <a:ext cx="9144000" cy="6257925"/>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p:txBody>
          <a:bodyPr/>
          <a:lstStyle/>
          <a:p>
            <a:pPr eaLnBrk="1" hangingPunct="1"/>
            <a:r>
              <a:rPr lang="en-US" smtClean="0"/>
              <a:t>Three-Hour Pressure Tendency</a:t>
            </a:r>
          </a:p>
        </p:txBody>
      </p:sp>
      <p:sp>
        <p:nvSpPr>
          <p:cNvPr id="101379" name="Content Placeholder 2"/>
          <p:cNvSpPr>
            <a:spLocks noGrp="1"/>
          </p:cNvSpPr>
          <p:nvPr>
            <p:ph idx="4294967295"/>
          </p:nvPr>
        </p:nvSpPr>
        <p:spPr/>
        <p:txBody>
          <a:bodyPr/>
          <a:lstStyle/>
          <a:p>
            <a:pPr eaLnBrk="1" hangingPunct="1"/>
            <a:r>
              <a:rPr lang="en-US" smtClean="0"/>
              <a:t>Amount and type of pressure change during previous three hours.</a:t>
            </a:r>
          </a:p>
          <a:p>
            <a:pPr eaLnBrk="1" hangingPunct="1"/>
            <a:r>
              <a:rPr lang="en-US" smtClean="0"/>
              <a:t>Five digit group, with 5 as first digit.</a:t>
            </a:r>
          </a:p>
          <a:p>
            <a:pPr eaLnBrk="1" hangingPunct="1"/>
            <a:r>
              <a:rPr lang="en-US" smtClean="0"/>
              <a:t>Next digit indicates change direction.</a:t>
            </a:r>
          </a:p>
          <a:p>
            <a:pPr eaLnBrk="1" hangingPunct="1"/>
            <a:r>
              <a:rPr lang="en-US" smtClean="0"/>
              <a:t>Last three digits are change in millibars/hectopascals in tens, units, and tenths.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p:txBody>
          <a:bodyPr/>
          <a:lstStyle/>
          <a:p>
            <a:pPr eaLnBrk="1" hangingPunct="1"/>
            <a:r>
              <a:rPr lang="en-US" sz="4000" smtClean="0"/>
              <a:t>Three-Hour Pressure Tendency (cont.)</a:t>
            </a:r>
          </a:p>
        </p:txBody>
      </p:sp>
      <p:sp>
        <p:nvSpPr>
          <p:cNvPr id="102403" name="Content Placeholder 2"/>
          <p:cNvSpPr>
            <a:spLocks noGrp="1"/>
          </p:cNvSpPr>
          <p:nvPr>
            <p:ph idx="4294967295"/>
          </p:nvPr>
        </p:nvSpPr>
        <p:spPr>
          <a:xfrm>
            <a:off x="457200" y="1447800"/>
            <a:ext cx="8229600" cy="4876800"/>
          </a:xfrm>
        </p:spPr>
        <p:txBody>
          <a:bodyPr/>
          <a:lstStyle/>
          <a:p>
            <a:pPr eaLnBrk="1" hangingPunct="1">
              <a:buFont typeface="Arial" charset="0"/>
              <a:buNone/>
            </a:pPr>
            <a:r>
              <a:rPr lang="en-US" smtClean="0"/>
              <a:t>Examples:</a:t>
            </a:r>
          </a:p>
          <a:p>
            <a:pPr eaLnBrk="1" hangingPunct="1"/>
            <a:r>
              <a:rPr lang="en-US" smtClean="0"/>
              <a:t>50012 – Pressure rising then decreasing, 1.2 hectopascals higher than three hours ago.</a:t>
            </a:r>
          </a:p>
          <a:p>
            <a:pPr eaLnBrk="1" hangingPunct="1"/>
            <a:r>
              <a:rPr lang="en-US" smtClean="0"/>
              <a:t>56012 – Pressure falling then steady, 1.2 hectopascals lower than three hours ago.</a:t>
            </a:r>
          </a:p>
          <a:p>
            <a:pPr eaLnBrk="1" hangingPunct="1"/>
            <a:r>
              <a:rPr lang="en-US" smtClean="0"/>
              <a:t>55000 – Pressure decreasing then increasing, same as three hours ago.</a:t>
            </a:r>
          </a:p>
          <a:p>
            <a:pPr eaLnBrk="1" hangingPunct="1"/>
            <a:r>
              <a:rPr lang="en-US" smtClean="0"/>
              <a:t>54000 – Pressure steady during the past three hours.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p:txBody>
          <a:bodyPr/>
          <a:lstStyle/>
          <a:p>
            <a:pPr eaLnBrk="1" hangingPunct="1"/>
            <a:r>
              <a:rPr lang="en-US" sz="4000" smtClean="0"/>
              <a:t>Three-Hour Pressure Tendency codes</a:t>
            </a:r>
          </a:p>
        </p:txBody>
      </p:sp>
      <p:sp>
        <p:nvSpPr>
          <p:cNvPr id="59395" name="Content Placeholder 2"/>
          <p:cNvSpPr>
            <a:spLocks noGrp="1"/>
          </p:cNvSpPr>
          <p:nvPr>
            <p:ph idx="4294967295"/>
          </p:nvPr>
        </p:nvSpPr>
        <p:spPr>
          <a:xfrm>
            <a:off x="457200" y="1295400"/>
            <a:ext cx="8229600" cy="4525963"/>
          </a:xfrm>
        </p:spPr>
        <p:txBody>
          <a:bodyPr rtlCol="0">
            <a:normAutofit lnSpcReduction="10000"/>
          </a:bodyPr>
          <a:lstStyle/>
          <a:p>
            <a:pPr eaLnBrk="1" fontAlgn="auto" hangingPunct="1">
              <a:spcAft>
                <a:spcPts val="0"/>
              </a:spcAft>
              <a:buFont typeface="Arial" pitchFamily="34" charset="0"/>
              <a:buChar char="•"/>
              <a:defRPr/>
            </a:pPr>
            <a:r>
              <a:rPr lang="en-US" sz="2800" kern="1200"/>
              <a:t>0 – Increasing then decreasing; higher or no change</a:t>
            </a:r>
          </a:p>
          <a:p>
            <a:pPr eaLnBrk="1" fontAlgn="auto" hangingPunct="1">
              <a:spcAft>
                <a:spcPts val="0"/>
              </a:spcAft>
              <a:buFont typeface="Arial" pitchFamily="34" charset="0"/>
              <a:buChar char="•"/>
              <a:defRPr/>
            </a:pPr>
            <a:r>
              <a:rPr lang="en-US" sz="2800" kern="1200"/>
              <a:t>1 – Increasing then steady; higher</a:t>
            </a:r>
          </a:p>
          <a:p>
            <a:pPr eaLnBrk="1" fontAlgn="auto" hangingPunct="1">
              <a:spcAft>
                <a:spcPts val="0"/>
              </a:spcAft>
              <a:buFont typeface="Arial" pitchFamily="34" charset="0"/>
              <a:buChar char="•"/>
              <a:defRPr/>
            </a:pPr>
            <a:r>
              <a:rPr lang="en-US" sz="2800" kern="1200"/>
              <a:t>2 – Increasing; higher</a:t>
            </a:r>
          </a:p>
          <a:p>
            <a:pPr eaLnBrk="1" fontAlgn="auto" hangingPunct="1">
              <a:spcAft>
                <a:spcPts val="0"/>
              </a:spcAft>
              <a:buFont typeface="Arial" pitchFamily="34" charset="0"/>
              <a:buChar char="•"/>
              <a:defRPr/>
            </a:pPr>
            <a:r>
              <a:rPr lang="en-US" sz="2800" kern="1200"/>
              <a:t>3 – Decreasing then increasing; higher</a:t>
            </a:r>
          </a:p>
          <a:p>
            <a:pPr eaLnBrk="1" fontAlgn="auto" hangingPunct="1">
              <a:spcAft>
                <a:spcPts val="0"/>
              </a:spcAft>
              <a:buFont typeface="Arial" pitchFamily="34" charset="0"/>
              <a:buChar char="•"/>
              <a:defRPr/>
            </a:pPr>
            <a:r>
              <a:rPr lang="en-US" sz="2800" kern="1200"/>
              <a:t>4 – Steady, no change</a:t>
            </a:r>
          </a:p>
          <a:p>
            <a:pPr eaLnBrk="1" fontAlgn="auto" hangingPunct="1">
              <a:spcAft>
                <a:spcPts val="0"/>
              </a:spcAft>
              <a:buFont typeface="Arial" pitchFamily="34" charset="0"/>
              <a:buChar char="•"/>
              <a:defRPr/>
            </a:pPr>
            <a:r>
              <a:rPr lang="en-US" sz="2800" kern="1200"/>
              <a:t>5 – Decreasing then increasing; lower or no change</a:t>
            </a:r>
          </a:p>
          <a:p>
            <a:pPr eaLnBrk="1" fontAlgn="auto" hangingPunct="1">
              <a:spcAft>
                <a:spcPts val="0"/>
              </a:spcAft>
              <a:buFont typeface="Arial" pitchFamily="34" charset="0"/>
              <a:buChar char="•"/>
              <a:defRPr/>
            </a:pPr>
            <a:r>
              <a:rPr lang="en-US" sz="2800" kern="1200"/>
              <a:t>6 – Decreasing then steady; lower</a:t>
            </a:r>
          </a:p>
          <a:p>
            <a:pPr eaLnBrk="1" fontAlgn="auto" hangingPunct="1">
              <a:spcAft>
                <a:spcPts val="0"/>
              </a:spcAft>
              <a:buFont typeface="Arial" pitchFamily="34" charset="0"/>
              <a:buChar char="•"/>
              <a:defRPr/>
            </a:pPr>
            <a:r>
              <a:rPr lang="en-US" sz="2800" kern="1200"/>
              <a:t>7 – Decreasing; lower</a:t>
            </a:r>
          </a:p>
          <a:p>
            <a:pPr eaLnBrk="1" fontAlgn="auto" hangingPunct="1">
              <a:spcAft>
                <a:spcPts val="0"/>
              </a:spcAft>
              <a:buFont typeface="Arial" pitchFamily="34" charset="0"/>
              <a:buChar char="•"/>
              <a:defRPr/>
            </a:pPr>
            <a:r>
              <a:rPr lang="en-US" sz="2800" kern="1200"/>
              <a:t>8 – Increasing then decreasing; lower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p:txBody>
          <a:bodyPr/>
          <a:lstStyle/>
          <a:p>
            <a:pPr eaLnBrk="1" hangingPunct="1"/>
            <a:r>
              <a:rPr lang="en-US" smtClean="0"/>
              <a:t>Pressure Plots</a:t>
            </a:r>
          </a:p>
        </p:txBody>
      </p:sp>
      <p:sp>
        <p:nvSpPr>
          <p:cNvPr id="4" name="Oval 3"/>
          <p:cNvSpPr/>
          <p:nvPr/>
        </p:nvSpPr>
        <p:spPr>
          <a:xfrm>
            <a:off x="3886200" y="1905000"/>
            <a:ext cx="6858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452" name="TextBox 4"/>
          <p:cNvSpPr txBox="1">
            <a:spLocks noChangeArrowheads="1"/>
          </p:cNvSpPr>
          <p:nvPr/>
        </p:nvSpPr>
        <p:spPr bwMode="auto">
          <a:xfrm>
            <a:off x="4572000" y="1752600"/>
            <a:ext cx="569913" cy="369888"/>
          </a:xfrm>
          <a:prstGeom prst="rect">
            <a:avLst/>
          </a:prstGeom>
          <a:noFill/>
          <a:ln w="9525">
            <a:noFill/>
            <a:miter lim="800000"/>
            <a:headEnd/>
            <a:tailEnd/>
          </a:ln>
        </p:spPr>
        <p:txBody>
          <a:bodyPr wrap="none">
            <a:spAutoFit/>
          </a:bodyPr>
          <a:lstStyle/>
          <a:p>
            <a:r>
              <a:rPr lang="en-US">
                <a:latin typeface="Calibri" pitchFamily="34" charset="0"/>
              </a:rPr>
              <a:t>132</a:t>
            </a:r>
          </a:p>
        </p:txBody>
      </p:sp>
      <p:sp>
        <p:nvSpPr>
          <p:cNvPr id="104453" name="TextBox 5"/>
          <p:cNvSpPr txBox="1">
            <a:spLocks noChangeArrowheads="1"/>
          </p:cNvSpPr>
          <p:nvPr/>
        </p:nvSpPr>
        <p:spPr bwMode="auto">
          <a:xfrm>
            <a:off x="4648200" y="2057400"/>
            <a:ext cx="441325" cy="369888"/>
          </a:xfrm>
          <a:prstGeom prst="rect">
            <a:avLst/>
          </a:prstGeom>
          <a:noFill/>
          <a:ln w="9525">
            <a:noFill/>
            <a:miter lim="800000"/>
            <a:headEnd/>
            <a:tailEnd/>
          </a:ln>
        </p:spPr>
        <p:txBody>
          <a:bodyPr wrap="none">
            <a:spAutoFit/>
          </a:bodyPr>
          <a:lstStyle/>
          <a:p>
            <a:r>
              <a:rPr lang="en-US">
                <a:latin typeface="Calibri" pitchFamily="34" charset="0"/>
              </a:rPr>
              <a:t>05</a:t>
            </a:r>
          </a:p>
        </p:txBody>
      </p:sp>
      <p:cxnSp>
        <p:nvCxnSpPr>
          <p:cNvPr id="8" name="Straight Connector 7"/>
          <p:cNvCxnSpPr/>
          <p:nvPr/>
        </p:nvCxnSpPr>
        <p:spPr>
          <a:xfrm>
            <a:off x="5029200" y="2133600"/>
            <a:ext cx="244475" cy="273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455" name="TextBox 8"/>
          <p:cNvSpPr txBox="1">
            <a:spLocks noChangeArrowheads="1"/>
          </p:cNvSpPr>
          <p:nvPr/>
        </p:nvSpPr>
        <p:spPr bwMode="auto">
          <a:xfrm>
            <a:off x="990600" y="2895600"/>
            <a:ext cx="7315200" cy="3108325"/>
          </a:xfrm>
          <a:prstGeom prst="rect">
            <a:avLst/>
          </a:prstGeom>
          <a:noFill/>
          <a:ln w="9525">
            <a:noFill/>
            <a:miter lim="800000"/>
            <a:headEnd/>
            <a:tailEnd/>
          </a:ln>
        </p:spPr>
        <p:txBody>
          <a:bodyPr>
            <a:spAutoFit/>
          </a:bodyPr>
          <a:lstStyle/>
          <a:p>
            <a:r>
              <a:rPr lang="en-US" sz="2800">
                <a:latin typeface="Calibri" pitchFamily="34" charset="0"/>
              </a:rPr>
              <a:t>Typically, the Sea Level Pressure in tens, units, and tenths is plotted to the upper right, and pressure change and tendency to the center right of the station circle.  The tendency and pressure change may be reversed.  Charts used for purposes other than synoptic analysis may omit this data.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p:txBody>
          <a:bodyPr/>
          <a:lstStyle/>
          <a:p>
            <a:pPr eaLnBrk="1" hangingPunct="1"/>
            <a:r>
              <a:rPr lang="en-US" smtClean="0"/>
              <a:t>Automated Sensor Remarks</a:t>
            </a:r>
          </a:p>
        </p:txBody>
      </p:sp>
      <p:sp>
        <p:nvSpPr>
          <p:cNvPr id="61443" name="Content Placeholder 2"/>
          <p:cNvSpPr>
            <a:spLocks noGrp="1"/>
          </p:cNvSpPr>
          <p:nvPr>
            <p:ph idx="4294967295"/>
          </p:nvPr>
        </p:nvSpPr>
        <p:spPr/>
        <p:txBody>
          <a:bodyPr rtlCol="0">
            <a:normAutofit lnSpcReduction="10000"/>
          </a:bodyPr>
          <a:lstStyle/>
          <a:p>
            <a:pPr eaLnBrk="1" fontAlgn="auto" hangingPunct="1">
              <a:spcAft>
                <a:spcPts val="0"/>
              </a:spcAft>
              <a:buFont typeface="Arial" pitchFamily="34" charset="0"/>
              <a:buChar char="•"/>
              <a:defRPr/>
            </a:pPr>
            <a:r>
              <a:rPr lang="en-US" sz="2800" kern="1200"/>
              <a:t>RVRNO – RVR sensor not operating</a:t>
            </a:r>
          </a:p>
          <a:p>
            <a:pPr eaLnBrk="1" fontAlgn="auto" hangingPunct="1">
              <a:spcAft>
                <a:spcPts val="0"/>
              </a:spcAft>
              <a:buFont typeface="Arial" pitchFamily="34" charset="0"/>
              <a:buChar char="•"/>
              <a:defRPr/>
            </a:pPr>
            <a:r>
              <a:rPr lang="en-US" sz="2800" kern="1200"/>
              <a:t>PWINO – Present weather sensor not operating.</a:t>
            </a:r>
          </a:p>
          <a:p>
            <a:pPr eaLnBrk="1" fontAlgn="auto" hangingPunct="1">
              <a:spcAft>
                <a:spcPts val="0"/>
              </a:spcAft>
              <a:buFont typeface="Arial" pitchFamily="34" charset="0"/>
              <a:buChar char="•"/>
              <a:defRPr/>
            </a:pPr>
            <a:r>
              <a:rPr lang="en-US" sz="2800" kern="1200"/>
              <a:t>PNO – Precipitation amount sensor not working.</a:t>
            </a:r>
          </a:p>
          <a:p>
            <a:pPr eaLnBrk="1" fontAlgn="auto" hangingPunct="1">
              <a:spcAft>
                <a:spcPts val="0"/>
              </a:spcAft>
              <a:buFont typeface="Arial" pitchFamily="34" charset="0"/>
              <a:buChar char="•"/>
              <a:defRPr/>
            </a:pPr>
            <a:r>
              <a:rPr lang="en-US" sz="2800" kern="1200"/>
              <a:t>FZRANO – Freezing precipitation sensor not working.</a:t>
            </a:r>
          </a:p>
          <a:p>
            <a:pPr eaLnBrk="1" fontAlgn="auto" hangingPunct="1">
              <a:spcAft>
                <a:spcPts val="0"/>
              </a:spcAft>
              <a:buFont typeface="Arial" pitchFamily="34" charset="0"/>
              <a:buChar char="•"/>
              <a:defRPr/>
            </a:pPr>
            <a:r>
              <a:rPr lang="en-US" sz="2800" kern="1200"/>
              <a:t>TSNO – Lightning detector not working.</a:t>
            </a:r>
          </a:p>
          <a:p>
            <a:pPr eaLnBrk="1" fontAlgn="auto" hangingPunct="1">
              <a:spcAft>
                <a:spcPts val="0"/>
              </a:spcAft>
              <a:buFont typeface="Arial" pitchFamily="34" charset="0"/>
              <a:buChar char="•"/>
              <a:defRPr/>
            </a:pPr>
            <a:r>
              <a:rPr lang="en-US" sz="2800" kern="1200"/>
              <a:t>VISNO – Secondary visibility sensor not working.</a:t>
            </a:r>
          </a:p>
          <a:p>
            <a:pPr eaLnBrk="1" fontAlgn="auto" hangingPunct="1">
              <a:spcAft>
                <a:spcPts val="0"/>
              </a:spcAft>
              <a:buFont typeface="Arial" pitchFamily="34" charset="0"/>
              <a:buChar char="•"/>
              <a:defRPr/>
            </a:pPr>
            <a:r>
              <a:rPr lang="en-US" sz="2800" kern="1200"/>
              <a:t>CHINO – Secondary ceiling height indicator not working.</a:t>
            </a:r>
          </a:p>
          <a:p>
            <a:pPr eaLnBrk="1" fontAlgn="auto" hangingPunct="1">
              <a:spcAft>
                <a:spcPts val="0"/>
              </a:spcAft>
              <a:buFont typeface="Arial" pitchFamily="34" charset="0"/>
              <a:buChar char="•"/>
              <a:defRPr/>
            </a:pPr>
            <a:r>
              <a:rPr lang="en-US" sz="2800" kern="1200"/>
              <a:t>$ - Maintenance needed.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3733800" y="2590800"/>
            <a:ext cx="1066800" cy="9906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sp>
        <p:nvSpPr>
          <p:cNvPr id="106499" name="Line 3"/>
          <p:cNvSpPr>
            <a:spLocks noChangeShapeType="1"/>
          </p:cNvSpPr>
          <p:nvPr/>
        </p:nvSpPr>
        <p:spPr bwMode="auto">
          <a:xfrm flipH="1" flipV="1">
            <a:off x="3048000" y="1219200"/>
            <a:ext cx="914400" cy="1447800"/>
          </a:xfrm>
          <a:prstGeom prst="line">
            <a:avLst/>
          </a:prstGeom>
          <a:noFill/>
          <a:ln w="57150">
            <a:solidFill>
              <a:schemeClr val="tx1"/>
            </a:solidFill>
            <a:round/>
            <a:headEnd/>
            <a:tailEnd/>
          </a:ln>
        </p:spPr>
        <p:txBody>
          <a:bodyPr wrap="none" anchor="ctr"/>
          <a:lstStyle/>
          <a:p>
            <a:endParaRPr lang="en-US"/>
          </a:p>
        </p:txBody>
      </p:sp>
      <p:sp>
        <p:nvSpPr>
          <p:cNvPr id="106500" name="Line 4"/>
          <p:cNvSpPr>
            <a:spLocks noChangeShapeType="1"/>
          </p:cNvSpPr>
          <p:nvPr/>
        </p:nvSpPr>
        <p:spPr bwMode="auto">
          <a:xfrm flipV="1">
            <a:off x="3048000" y="533400"/>
            <a:ext cx="228600" cy="685800"/>
          </a:xfrm>
          <a:prstGeom prst="line">
            <a:avLst/>
          </a:prstGeom>
          <a:noFill/>
          <a:ln w="57150">
            <a:solidFill>
              <a:schemeClr val="tx1"/>
            </a:solidFill>
            <a:round/>
            <a:headEnd/>
            <a:tailEnd/>
          </a:ln>
        </p:spPr>
        <p:txBody>
          <a:bodyPr wrap="none" anchor="ctr"/>
          <a:lstStyle/>
          <a:p>
            <a:endParaRPr lang="en-US"/>
          </a:p>
        </p:txBody>
      </p:sp>
      <p:sp>
        <p:nvSpPr>
          <p:cNvPr id="106501" name="Line 5"/>
          <p:cNvSpPr>
            <a:spLocks noChangeShapeType="1"/>
          </p:cNvSpPr>
          <p:nvPr/>
        </p:nvSpPr>
        <p:spPr bwMode="auto">
          <a:xfrm flipV="1">
            <a:off x="3200400" y="1066800"/>
            <a:ext cx="152400" cy="381000"/>
          </a:xfrm>
          <a:prstGeom prst="line">
            <a:avLst/>
          </a:prstGeom>
          <a:noFill/>
          <a:ln w="57150">
            <a:solidFill>
              <a:schemeClr val="tx1"/>
            </a:solidFill>
            <a:round/>
            <a:headEnd/>
            <a:tailEnd/>
          </a:ln>
        </p:spPr>
        <p:txBody>
          <a:bodyPr wrap="none" anchor="ctr"/>
          <a:lstStyle/>
          <a:p>
            <a:endParaRPr lang="en-US"/>
          </a:p>
        </p:txBody>
      </p:sp>
      <p:grpSp>
        <p:nvGrpSpPr>
          <p:cNvPr id="106502" name="Group 6"/>
          <p:cNvGrpSpPr>
            <a:grpSpLocks/>
          </p:cNvGrpSpPr>
          <p:nvPr/>
        </p:nvGrpSpPr>
        <p:grpSpPr bwMode="auto">
          <a:xfrm>
            <a:off x="4114800" y="3962400"/>
            <a:ext cx="457200" cy="231775"/>
            <a:chOff x="2592" y="2400"/>
            <a:chExt cx="288" cy="146"/>
          </a:xfrm>
        </p:grpSpPr>
        <p:sp>
          <p:nvSpPr>
            <p:cNvPr id="106517" name="Arc 7"/>
            <p:cNvSpPr>
              <a:spLocks/>
            </p:cNvSpPr>
            <p:nvPr/>
          </p:nvSpPr>
          <p:spPr bwMode="auto">
            <a:xfrm flipV="1">
              <a:off x="2592" y="2400"/>
              <a:ext cx="288" cy="146"/>
            </a:xfrm>
            <a:custGeom>
              <a:avLst/>
              <a:gdLst>
                <a:gd name="T0" fmla="*/ 0 w 43200"/>
                <a:gd name="T1" fmla="*/ 0 h 21918"/>
                <a:gd name="T2" fmla="*/ 0 w 43200"/>
                <a:gd name="T3" fmla="*/ 0 h 21918"/>
                <a:gd name="T4" fmla="*/ 0 w 43200"/>
                <a:gd name="T5" fmla="*/ 0 h 21918"/>
                <a:gd name="T6" fmla="*/ 0 60000 65536"/>
                <a:gd name="T7" fmla="*/ 0 60000 65536"/>
                <a:gd name="T8" fmla="*/ 0 60000 65536"/>
                <a:gd name="T9" fmla="*/ 0 w 43200"/>
                <a:gd name="T10" fmla="*/ 0 h 21918"/>
                <a:gd name="T11" fmla="*/ 43200 w 43200"/>
                <a:gd name="T12" fmla="*/ 21918 h 21918"/>
              </a:gdLst>
              <a:ahLst/>
              <a:cxnLst>
                <a:cxn ang="T6">
                  <a:pos x="T0" y="T1"/>
                </a:cxn>
                <a:cxn ang="T7">
                  <a:pos x="T2" y="T3"/>
                </a:cxn>
                <a:cxn ang="T8">
                  <a:pos x="T4" y="T5"/>
                </a:cxn>
              </a:cxnLst>
              <a:rect l="T9" t="T10" r="T11" b="T12"/>
              <a:pathLst>
                <a:path w="43200" h="21918" fill="none" extrusionOk="0">
                  <a:moveTo>
                    <a:pt x="43197" y="0"/>
                  </a:moveTo>
                  <a:cubicBezTo>
                    <a:pt x="43199" y="105"/>
                    <a:pt x="43200" y="211"/>
                    <a:pt x="43200" y="318"/>
                  </a:cubicBezTo>
                  <a:cubicBezTo>
                    <a:pt x="43200" y="12247"/>
                    <a:pt x="33529" y="21918"/>
                    <a:pt x="21600" y="21918"/>
                  </a:cubicBezTo>
                  <a:cubicBezTo>
                    <a:pt x="9670" y="21918"/>
                    <a:pt x="0" y="12247"/>
                    <a:pt x="0" y="318"/>
                  </a:cubicBezTo>
                </a:path>
                <a:path w="43200" h="21918" stroke="0" extrusionOk="0">
                  <a:moveTo>
                    <a:pt x="43197" y="0"/>
                  </a:moveTo>
                  <a:cubicBezTo>
                    <a:pt x="43199" y="105"/>
                    <a:pt x="43200" y="211"/>
                    <a:pt x="43200" y="318"/>
                  </a:cubicBezTo>
                  <a:cubicBezTo>
                    <a:pt x="43200" y="12247"/>
                    <a:pt x="33529" y="21918"/>
                    <a:pt x="21600" y="21918"/>
                  </a:cubicBezTo>
                  <a:cubicBezTo>
                    <a:pt x="9670" y="21918"/>
                    <a:pt x="0" y="12247"/>
                    <a:pt x="0" y="318"/>
                  </a:cubicBezTo>
                  <a:lnTo>
                    <a:pt x="21600" y="318"/>
                  </a:lnTo>
                  <a:close/>
                </a:path>
              </a:pathLst>
            </a:custGeom>
            <a:noFill/>
            <a:ln w="38100">
              <a:solidFill>
                <a:schemeClr val="tx1"/>
              </a:solidFill>
              <a:round/>
              <a:headEnd/>
              <a:tailEnd/>
            </a:ln>
          </p:spPr>
          <p:txBody>
            <a:bodyPr wrap="none" anchor="ctr"/>
            <a:lstStyle/>
            <a:p>
              <a:endParaRPr lang="en-US"/>
            </a:p>
          </p:txBody>
        </p:sp>
        <p:sp>
          <p:nvSpPr>
            <p:cNvPr id="106518" name="Line 8"/>
            <p:cNvSpPr>
              <a:spLocks noChangeShapeType="1"/>
            </p:cNvSpPr>
            <p:nvPr/>
          </p:nvSpPr>
          <p:spPr bwMode="auto">
            <a:xfrm>
              <a:off x="2592" y="2544"/>
              <a:ext cx="288" cy="0"/>
            </a:xfrm>
            <a:prstGeom prst="line">
              <a:avLst/>
            </a:prstGeom>
            <a:noFill/>
            <a:ln w="38100">
              <a:solidFill>
                <a:schemeClr val="tx1"/>
              </a:solidFill>
              <a:round/>
              <a:headEnd/>
              <a:tailEnd/>
            </a:ln>
          </p:spPr>
          <p:txBody>
            <a:bodyPr wrap="none" anchor="ctr"/>
            <a:lstStyle/>
            <a:p>
              <a:endParaRPr lang="en-US"/>
            </a:p>
          </p:txBody>
        </p:sp>
      </p:grpSp>
      <p:sp>
        <p:nvSpPr>
          <p:cNvPr id="106503" name="Text Box 9"/>
          <p:cNvSpPr txBox="1">
            <a:spLocks noChangeArrowheads="1"/>
          </p:cNvSpPr>
          <p:nvPr/>
        </p:nvSpPr>
        <p:spPr bwMode="auto">
          <a:xfrm>
            <a:off x="2514600" y="2895600"/>
            <a:ext cx="8382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2 1/2</a:t>
            </a:r>
          </a:p>
        </p:txBody>
      </p:sp>
      <p:sp>
        <p:nvSpPr>
          <p:cNvPr id="106504" name="Line 10"/>
          <p:cNvSpPr>
            <a:spLocks noChangeShapeType="1"/>
          </p:cNvSpPr>
          <p:nvPr/>
        </p:nvSpPr>
        <p:spPr bwMode="auto">
          <a:xfrm flipV="1">
            <a:off x="4495800" y="3886200"/>
            <a:ext cx="76200" cy="152400"/>
          </a:xfrm>
          <a:prstGeom prst="line">
            <a:avLst/>
          </a:prstGeom>
          <a:noFill/>
          <a:ln w="38100">
            <a:solidFill>
              <a:schemeClr val="tx1"/>
            </a:solidFill>
            <a:round/>
            <a:headEnd/>
            <a:tailEnd/>
          </a:ln>
        </p:spPr>
        <p:txBody>
          <a:bodyPr wrap="none" anchor="ctr"/>
          <a:lstStyle/>
          <a:p>
            <a:endParaRPr lang="en-US"/>
          </a:p>
        </p:txBody>
      </p:sp>
      <p:sp>
        <p:nvSpPr>
          <p:cNvPr id="106505" name="Line 11"/>
          <p:cNvSpPr>
            <a:spLocks noChangeShapeType="1"/>
          </p:cNvSpPr>
          <p:nvPr/>
        </p:nvSpPr>
        <p:spPr bwMode="auto">
          <a:xfrm flipH="1" flipV="1">
            <a:off x="4114800" y="3886200"/>
            <a:ext cx="76200" cy="152400"/>
          </a:xfrm>
          <a:prstGeom prst="line">
            <a:avLst/>
          </a:prstGeom>
          <a:noFill/>
          <a:ln w="38100">
            <a:solidFill>
              <a:schemeClr val="tx1"/>
            </a:solidFill>
            <a:round/>
            <a:headEnd/>
            <a:tailEnd/>
          </a:ln>
        </p:spPr>
        <p:txBody>
          <a:bodyPr wrap="none" anchor="ctr"/>
          <a:lstStyle/>
          <a:p>
            <a:endParaRPr lang="en-US"/>
          </a:p>
        </p:txBody>
      </p:sp>
      <p:sp>
        <p:nvSpPr>
          <p:cNvPr id="106506" name="Line 12"/>
          <p:cNvSpPr>
            <a:spLocks noChangeShapeType="1"/>
          </p:cNvSpPr>
          <p:nvPr/>
        </p:nvSpPr>
        <p:spPr bwMode="auto">
          <a:xfrm>
            <a:off x="4114800" y="3886200"/>
            <a:ext cx="457200" cy="0"/>
          </a:xfrm>
          <a:prstGeom prst="line">
            <a:avLst/>
          </a:prstGeom>
          <a:noFill/>
          <a:ln w="38100">
            <a:solidFill>
              <a:schemeClr val="tx1"/>
            </a:solidFill>
            <a:round/>
            <a:headEnd/>
            <a:tailEnd/>
          </a:ln>
        </p:spPr>
        <p:txBody>
          <a:bodyPr wrap="none" anchor="ctr"/>
          <a:lstStyle/>
          <a:p>
            <a:endParaRPr lang="en-US"/>
          </a:p>
        </p:txBody>
      </p:sp>
      <p:sp>
        <p:nvSpPr>
          <p:cNvPr id="106507" name="Text Box 13"/>
          <p:cNvSpPr txBox="1">
            <a:spLocks noChangeArrowheads="1"/>
          </p:cNvSpPr>
          <p:nvPr/>
        </p:nvSpPr>
        <p:spPr bwMode="auto">
          <a:xfrm>
            <a:off x="3124200" y="2743200"/>
            <a:ext cx="6858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Calibri" pitchFamily="34" charset="0"/>
              </a:rPr>
              <a:t>][</a:t>
            </a:r>
          </a:p>
        </p:txBody>
      </p:sp>
      <p:sp>
        <p:nvSpPr>
          <p:cNvPr id="106508" name="Text Box 14"/>
          <p:cNvSpPr txBox="1">
            <a:spLocks noChangeArrowheads="1"/>
          </p:cNvSpPr>
          <p:nvPr/>
        </p:nvSpPr>
        <p:spPr bwMode="auto">
          <a:xfrm>
            <a:off x="3175000" y="35052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21</a:t>
            </a:r>
          </a:p>
        </p:txBody>
      </p:sp>
      <p:sp>
        <p:nvSpPr>
          <p:cNvPr id="106509" name="Text Box 15"/>
          <p:cNvSpPr txBox="1">
            <a:spLocks noChangeArrowheads="1"/>
          </p:cNvSpPr>
          <p:nvPr/>
        </p:nvSpPr>
        <p:spPr bwMode="auto">
          <a:xfrm>
            <a:off x="3175000" y="2286000"/>
            <a:ext cx="387350" cy="336550"/>
          </a:xfrm>
          <a:prstGeom prst="rect">
            <a:avLst/>
          </a:prstGeom>
          <a:noFill/>
          <a:ln w="9525">
            <a:noFill/>
            <a:miter lim="800000"/>
            <a:headEnd/>
            <a:tailEnd/>
          </a:ln>
        </p:spPr>
        <p:txBody>
          <a:bodyPr wrap="none">
            <a:spAutoFit/>
          </a:bodyPr>
          <a:lstStyle/>
          <a:p>
            <a:pPr algn="ctr"/>
            <a:r>
              <a:rPr lang="en-US">
                <a:latin typeface="Calibri" pitchFamily="34" charset="0"/>
              </a:rPr>
              <a:t>25</a:t>
            </a:r>
          </a:p>
        </p:txBody>
      </p:sp>
      <p:sp>
        <p:nvSpPr>
          <p:cNvPr id="106510" name="Line 16"/>
          <p:cNvSpPr>
            <a:spLocks noChangeShapeType="1"/>
          </p:cNvSpPr>
          <p:nvPr/>
        </p:nvSpPr>
        <p:spPr bwMode="auto">
          <a:xfrm flipV="1">
            <a:off x="5562600" y="2895600"/>
            <a:ext cx="152400" cy="152400"/>
          </a:xfrm>
          <a:prstGeom prst="line">
            <a:avLst/>
          </a:prstGeom>
          <a:noFill/>
          <a:ln w="38100">
            <a:solidFill>
              <a:schemeClr val="tx1"/>
            </a:solidFill>
            <a:round/>
            <a:headEnd/>
            <a:tailEnd/>
          </a:ln>
        </p:spPr>
        <p:txBody>
          <a:bodyPr wrap="none" anchor="ctr"/>
          <a:lstStyle/>
          <a:p>
            <a:endParaRPr lang="en-US"/>
          </a:p>
        </p:txBody>
      </p:sp>
      <p:sp>
        <p:nvSpPr>
          <p:cNvPr id="106511" name="Line 17"/>
          <p:cNvSpPr>
            <a:spLocks noChangeShapeType="1"/>
          </p:cNvSpPr>
          <p:nvPr/>
        </p:nvSpPr>
        <p:spPr bwMode="auto">
          <a:xfrm>
            <a:off x="5715000" y="2895600"/>
            <a:ext cx="228600" cy="304800"/>
          </a:xfrm>
          <a:prstGeom prst="line">
            <a:avLst/>
          </a:prstGeom>
          <a:noFill/>
          <a:ln w="38100">
            <a:solidFill>
              <a:schemeClr val="tx1"/>
            </a:solidFill>
            <a:round/>
            <a:headEnd/>
            <a:tailEnd/>
          </a:ln>
        </p:spPr>
        <p:txBody>
          <a:bodyPr wrap="none" anchor="ctr"/>
          <a:lstStyle/>
          <a:p>
            <a:endParaRPr lang="en-US"/>
          </a:p>
        </p:txBody>
      </p:sp>
      <p:sp>
        <p:nvSpPr>
          <p:cNvPr id="106512" name="Text Box 18"/>
          <p:cNvSpPr txBox="1">
            <a:spLocks noChangeArrowheads="1"/>
          </p:cNvSpPr>
          <p:nvPr/>
        </p:nvSpPr>
        <p:spPr bwMode="auto">
          <a:xfrm>
            <a:off x="4953000" y="2819400"/>
            <a:ext cx="488950" cy="336550"/>
          </a:xfrm>
          <a:prstGeom prst="rect">
            <a:avLst/>
          </a:prstGeom>
          <a:noFill/>
          <a:ln w="9525">
            <a:noFill/>
            <a:miter lim="800000"/>
            <a:headEnd/>
            <a:tailEnd/>
          </a:ln>
        </p:spPr>
        <p:txBody>
          <a:bodyPr wrap="none">
            <a:spAutoFit/>
          </a:bodyPr>
          <a:lstStyle/>
          <a:p>
            <a:pPr algn="ctr"/>
            <a:r>
              <a:rPr lang="en-US">
                <a:latin typeface="Calibri" pitchFamily="34" charset="0"/>
              </a:rPr>
              <a:t>008</a:t>
            </a:r>
          </a:p>
        </p:txBody>
      </p:sp>
      <p:sp>
        <p:nvSpPr>
          <p:cNvPr id="106513" name="Text Box 19"/>
          <p:cNvSpPr txBox="1">
            <a:spLocks noChangeArrowheads="1"/>
          </p:cNvSpPr>
          <p:nvPr/>
        </p:nvSpPr>
        <p:spPr bwMode="auto">
          <a:xfrm>
            <a:off x="4724400" y="2133600"/>
            <a:ext cx="488950" cy="336550"/>
          </a:xfrm>
          <a:prstGeom prst="rect">
            <a:avLst/>
          </a:prstGeom>
          <a:noFill/>
          <a:ln w="9525">
            <a:noFill/>
            <a:miter lim="800000"/>
            <a:headEnd/>
            <a:tailEnd/>
          </a:ln>
        </p:spPr>
        <p:txBody>
          <a:bodyPr wrap="none">
            <a:spAutoFit/>
          </a:bodyPr>
          <a:lstStyle/>
          <a:p>
            <a:pPr algn="ctr"/>
            <a:r>
              <a:rPr lang="en-US">
                <a:latin typeface="Calibri" pitchFamily="34" charset="0"/>
              </a:rPr>
              <a:t>985</a:t>
            </a:r>
          </a:p>
        </p:txBody>
      </p:sp>
      <p:sp>
        <p:nvSpPr>
          <p:cNvPr id="106514" name="Text Box 20"/>
          <p:cNvSpPr txBox="1">
            <a:spLocks noChangeArrowheads="1"/>
          </p:cNvSpPr>
          <p:nvPr/>
        </p:nvSpPr>
        <p:spPr bwMode="auto">
          <a:xfrm>
            <a:off x="4191000" y="4267200"/>
            <a:ext cx="304800" cy="3365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4</a:t>
            </a:r>
          </a:p>
        </p:txBody>
      </p:sp>
      <p:sp>
        <p:nvSpPr>
          <p:cNvPr id="106515" name="Text Box 21"/>
          <p:cNvSpPr txBox="1">
            <a:spLocks noChangeArrowheads="1"/>
          </p:cNvSpPr>
          <p:nvPr/>
        </p:nvSpPr>
        <p:spPr bwMode="auto">
          <a:xfrm>
            <a:off x="3819525" y="4768850"/>
            <a:ext cx="1047750" cy="457200"/>
          </a:xfrm>
          <a:prstGeom prst="rect">
            <a:avLst/>
          </a:prstGeom>
          <a:noFill/>
          <a:ln w="9525">
            <a:noFill/>
            <a:miter lim="800000"/>
            <a:headEnd/>
            <a:tailEnd/>
          </a:ln>
        </p:spPr>
        <p:txBody>
          <a:bodyPr wrap="none">
            <a:spAutoFit/>
          </a:bodyPr>
          <a:lstStyle/>
          <a:p>
            <a:pPr algn="ctr"/>
            <a:r>
              <a:rPr lang="en-US" sz="2400">
                <a:latin typeface="Calibri" pitchFamily="34" charset="0"/>
              </a:rPr>
              <a:t>KFTW</a:t>
            </a:r>
          </a:p>
        </p:txBody>
      </p:sp>
      <p:sp>
        <p:nvSpPr>
          <p:cNvPr id="106516" name="Text Box 22"/>
          <p:cNvSpPr txBox="1">
            <a:spLocks noChangeArrowheads="1"/>
          </p:cNvSpPr>
          <p:nvPr/>
        </p:nvSpPr>
        <p:spPr bwMode="auto">
          <a:xfrm>
            <a:off x="3033713" y="5946775"/>
            <a:ext cx="2935287" cy="461963"/>
          </a:xfrm>
          <a:prstGeom prst="rect">
            <a:avLst/>
          </a:prstGeom>
          <a:noFill/>
          <a:ln w="9525">
            <a:noFill/>
            <a:miter lim="800000"/>
            <a:headEnd/>
            <a:tailEnd/>
          </a:ln>
        </p:spPr>
        <p:txBody>
          <a:bodyPr wrap="none">
            <a:spAutoFit/>
          </a:bodyPr>
          <a:lstStyle/>
          <a:p>
            <a:pPr algn="ctr"/>
            <a:r>
              <a:rPr lang="en-US" sz="2400">
                <a:solidFill>
                  <a:srgbClr val="0000FF"/>
                </a:solidFill>
                <a:latin typeface="Calibri" pitchFamily="34" charset="0"/>
              </a:rPr>
              <a:t>Sample Station Model</a:t>
            </a:r>
            <a:endParaRPr lang="en-US">
              <a:solidFill>
                <a:srgbClr val="0000FF"/>
              </a:solidFill>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7517</TotalTime>
  <Words>13050</Words>
  <Application>Microsoft Office PowerPoint</Application>
  <PresentationFormat>On-screen Show (4:3)</PresentationFormat>
  <Paragraphs>1416</Paragraphs>
  <Slides>244</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244</vt:i4>
      </vt:variant>
    </vt:vector>
  </HeadingPairs>
  <TitlesOfParts>
    <vt:vector size="253" baseType="lpstr">
      <vt:lpstr>Arial</vt:lpstr>
      <vt:lpstr>Calibri</vt:lpstr>
      <vt:lpstr>Arial Black</vt:lpstr>
      <vt:lpstr>Courier New</vt:lpstr>
      <vt:lpstr>Bookman</vt:lpstr>
      <vt:lpstr>FangSong</vt:lpstr>
      <vt:lpstr>Office Theme</vt:lpstr>
      <vt:lpstr>Microsoft Excel Worksheet</vt:lpstr>
      <vt:lpstr>Microsoft Word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Hadley Cell</vt:lpstr>
      <vt:lpstr>Polar Cell</vt:lpstr>
      <vt:lpstr>Ferrel Cell</vt:lpstr>
      <vt:lpstr>Three Cell Theory</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Example METAR observations</vt:lpstr>
      <vt:lpstr>Slide 46</vt:lpstr>
      <vt:lpstr>Wind Observations</vt:lpstr>
      <vt:lpstr>Slide 48</vt:lpstr>
      <vt:lpstr>METAR Wind Reports</vt:lpstr>
      <vt:lpstr>Example: 18012G25KT</vt:lpstr>
      <vt:lpstr>Peak Wind</vt:lpstr>
      <vt:lpstr>Example: PK WND 17031/25</vt:lpstr>
      <vt:lpstr>Wind Measurement</vt:lpstr>
      <vt:lpstr>Wind Variability</vt:lpstr>
      <vt:lpstr>Wind Shift Remark</vt:lpstr>
      <vt:lpstr>Surface Wind Plots</vt:lpstr>
      <vt:lpstr>Visibility</vt:lpstr>
      <vt:lpstr>Visibility Reporting</vt:lpstr>
      <vt:lpstr>Visibility Reporting (cont.)</vt:lpstr>
      <vt:lpstr>Visibility Plots</vt:lpstr>
      <vt:lpstr>Runway Visual Range</vt:lpstr>
      <vt:lpstr>Runway Visual Range Format</vt:lpstr>
      <vt:lpstr>Weather and Obstructions to Vision</vt:lpstr>
      <vt:lpstr>Weather and Obstructions to Vision</vt:lpstr>
      <vt:lpstr>Weather</vt:lpstr>
      <vt:lpstr>Weather and Obstruction to Vision Plots</vt:lpstr>
      <vt:lpstr>Weather Remarks</vt:lpstr>
      <vt:lpstr>Lightning</vt:lpstr>
      <vt:lpstr>Sky Condition</vt:lpstr>
      <vt:lpstr>Sky Condition Evaluation - Human</vt:lpstr>
      <vt:lpstr>Sky Condition Evaluation – ASOS/AWOS</vt:lpstr>
      <vt:lpstr>Sky Condition Terms</vt:lpstr>
      <vt:lpstr>Sky Condition Terms (cont.)</vt:lpstr>
      <vt:lpstr>Sky Condition Terms</vt:lpstr>
      <vt:lpstr>Sky Condition Example</vt:lpstr>
      <vt:lpstr>Sky Condition Example</vt:lpstr>
      <vt:lpstr>Sky Condition Example</vt:lpstr>
      <vt:lpstr>Significant Cloud Types</vt:lpstr>
      <vt:lpstr>Sky Condition Variability</vt:lpstr>
      <vt:lpstr>Sky Condition Plotting</vt:lpstr>
      <vt:lpstr>Synoptic Sky Coverage Plots</vt:lpstr>
      <vt:lpstr>Significant Synoptic Cloud Types</vt:lpstr>
      <vt:lpstr>Temperature</vt:lpstr>
      <vt:lpstr>Temperature in  Remarks</vt:lpstr>
      <vt:lpstr>Temperature in  Remarks</vt:lpstr>
      <vt:lpstr>Temperature Plots</vt:lpstr>
      <vt:lpstr>Pressure</vt:lpstr>
      <vt:lpstr>Pressure</vt:lpstr>
      <vt:lpstr>Altimeter Setting</vt:lpstr>
      <vt:lpstr>Altimeter Setting.</vt:lpstr>
      <vt:lpstr>Sea Level Pressure</vt:lpstr>
      <vt:lpstr>Sea Level Pressure Examples</vt:lpstr>
      <vt:lpstr>Slide 93</vt:lpstr>
      <vt:lpstr>Three-Hour Pressure Tendency</vt:lpstr>
      <vt:lpstr>Three-Hour Pressure Tendency (cont.)</vt:lpstr>
      <vt:lpstr>Three-Hour Pressure Tendency codes</vt:lpstr>
      <vt:lpstr>Pressure Plots</vt:lpstr>
      <vt:lpstr>Automated Sensor Remarks</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Icing and Turbulence</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Pilot Reports (PIREPS) and Aircraft Reports (AIREPS)</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Weather Review</dc:title>
  <dc:creator>Mike Walsted</dc:creator>
  <cp:lastModifiedBy>Mike Walsted</cp:lastModifiedBy>
  <cp:revision>533</cp:revision>
  <dcterms:created xsi:type="dcterms:W3CDTF">2012-10-31T14:28:52Z</dcterms:created>
  <dcterms:modified xsi:type="dcterms:W3CDTF">2016-04-13T14:49:54Z</dcterms:modified>
</cp:coreProperties>
</file>